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1"/>
  </p:notesMasterIdLst>
  <p:sldIdLst>
    <p:sldId id="256" r:id="rId2"/>
    <p:sldId id="273" r:id="rId3"/>
    <p:sldId id="257" r:id="rId4"/>
    <p:sldId id="258" r:id="rId5"/>
    <p:sldId id="259" r:id="rId6"/>
    <p:sldId id="261" r:id="rId7"/>
    <p:sldId id="267" r:id="rId8"/>
    <p:sldId id="268" r:id="rId9"/>
    <p:sldId id="276" r:id="rId10"/>
    <p:sldId id="260" r:id="rId11"/>
    <p:sldId id="262" r:id="rId12"/>
    <p:sldId id="263" r:id="rId13"/>
    <p:sldId id="272" r:id="rId14"/>
    <p:sldId id="275" r:id="rId15"/>
    <p:sldId id="264" r:id="rId16"/>
    <p:sldId id="271" r:id="rId17"/>
    <p:sldId id="265" r:id="rId18"/>
    <p:sldId id="274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330" y="62"/>
      </p:cViewPr>
      <p:guideLst>
        <p:guide orient="horz" pos="43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CE425-3EE9-4CF0-87E1-19367FBFB5B3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D4C57-4A78-4D5E-B491-2CE9989BA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136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1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1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9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8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2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9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9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9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7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7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3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897" y="997925"/>
            <a:ext cx="7065327" cy="1845393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NLP Sentiment Analysis</a:t>
            </a:r>
            <a:br>
              <a:rPr lang="en-IN" b="1" dirty="0"/>
            </a:br>
            <a:r>
              <a:rPr lang="en-IN" b="1" dirty="0"/>
              <a:t>                                  </a:t>
            </a:r>
            <a:r>
              <a:rPr lang="en-IN" sz="2900" b="1" dirty="0"/>
              <a:t>DS P534</a:t>
            </a:r>
            <a:endParaRPr sz="29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3366" y="3647817"/>
            <a:ext cx="2752418" cy="2212258"/>
          </a:xfrm>
        </p:spPr>
        <p:txBody>
          <a:bodyPr>
            <a:normAutofit fontScale="62500" lnSpcReduction="20000"/>
          </a:bodyPr>
          <a:lstStyle/>
          <a:p>
            <a:pPr marL="257175" indent="-257175" algn="l">
              <a:buAutoNum type="arabicPeriod"/>
            </a:pPr>
            <a:r>
              <a:rPr lang="en-IN" dirty="0"/>
              <a:t>Varanasi Karthik</a:t>
            </a:r>
          </a:p>
          <a:p>
            <a:pPr marL="257175" indent="-257175" algn="l">
              <a:buAutoNum type="arabicPeriod"/>
            </a:pPr>
            <a:r>
              <a:rPr lang="en-IN" dirty="0" err="1"/>
              <a:t>Sibasankar</a:t>
            </a:r>
            <a:r>
              <a:rPr lang="en-IN" dirty="0"/>
              <a:t> Rauta</a:t>
            </a:r>
          </a:p>
          <a:p>
            <a:pPr marL="257175" indent="-257175" algn="l">
              <a:buAutoNum type="arabicPeriod"/>
            </a:pPr>
            <a:r>
              <a:rPr lang="en-IN" dirty="0"/>
              <a:t>Chennampalli Lokesh</a:t>
            </a:r>
          </a:p>
          <a:p>
            <a:pPr marL="257175" indent="-257175" algn="l">
              <a:buAutoNum type="arabicPeriod"/>
            </a:pPr>
            <a:r>
              <a:rPr lang="en-IN" dirty="0"/>
              <a:t>ANURAG GUNDAPI</a:t>
            </a:r>
          </a:p>
          <a:p>
            <a:pPr marL="257175" indent="-257175" algn="l">
              <a:buAutoNum type="arabicPeriod"/>
            </a:pPr>
            <a:r>
              <a:rPr lang="en-IN" dirty="0"/>
              <a:t> BALAJI S</a:t>
            </a:r>
          </a:p>
          <a:p>
            <a:pPr marL="257175" indent="-257175" algn="l">
              <a:buAutoNum type="arabicPeriod"/>
            </a:pPr>
            <a:r>
              <a:rPr lang="en-IN" dirty="0"/>
              <a:t>Ruthik Ramchandra Madane</a:t>
            </a:r>
          </a:p>
          <a:p>
            <a:pPr marL="257175" indent="-257175" algn="l">
              <a:buAutoNum type="arabicPeriod"/>
            </a:pPr>
            <a:r>
              <a:rPr lang="en-IN" dirty="0"/>
              <a:t>Gautam Sharma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96FB14-E107-4FE2-3E9E-A735E28C9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42" y="2114545"/>
            <a:ext cx="2232853" cy="114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14:flash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38" y="388709"/>
            <a:ext cx="5829300" cy="1092200"/>
          </a:xfrm>
        </p:spPr>
        <p:txBody>
          <a:bodyPr>
            <a:normAutofit/>
          </a:bodyPr>
          <a:lstStyle/>
          <a:p>
            <a:r>
              <a:rPr sz="4000" b="1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283" y="1480909"/>
            <a:ext cx="7978140" cy="4253610"/>
          </a:xfrm>
        </p:spPr>
        <p:txBody>
          <a:bodyPr>
            <a:normAutofit/>
          </a:bodyPr>
          <a:lstStyle/>
          <a:p>
            <a:r>
              <a:rPr lang="en-US" sz="2000" dirty="0"/>
              <a:t>Text normalization steps include lowercasing, punctuation removal, and stemming</a:t>
            </a:r>
            <a:endParaRPr sz="2000" dirty="0"/>
          </a:p>
          <a:p>
            <a:r>
              <a:rPr lang="en-IN" sz="2000" dirty="0"/>
              <a:t>Stop words like “the”, “is” “and” are removed to retain meaningful terms.</a:t>
            </a:r>
            <a:endParaRPr sz="2000" dirty="0"/>
          </a:p>
          <a:p>
            <a:r>
              <a:rPr sz="2000" dirty="0"/>
              <a:t>Used Porter Stemmer to reduce words to root form.</a:t>
            </a:r>
          </a:p>
          <a:p>
            <a:r>
              <a:rPr lang="en-US" sz="2000" dirty="0"/>
              <a:t>Used TF-IDF Vectorization to weigh important terms higher than frequent but less informative once.</a:t>
            </a:r>
          </a:p>
          <a:p>
            <a:r>
              <a:rPr lang="en-US" sz="2000" dirty="0"/>
              <a:t>Preprocessing is crucial to improve feature quality and model performance</a:t>
            </a:r>
          </a:p>
          <a:p>
            <a:r>
              <a:rPr lang="en-US" sz="2000" dirty="0"/>
              <a:t>As the data set is Unbalanced set SMOT is used for stability of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DBEFD-1325-6098-C130-7AB74340C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65" y="1195940"/>
            <a:ext cx="1415365" cy="724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1" y="163227"/>
            <a:ext cx="5829300" cy="1092200"/>
          </a:xfrm>
        </p:spPr>
        <p:txBody>
          <a:bodyPr>
            <a:normAutofit/>
          </a:bodyPr>
          <a:lstStyle/>
          <a:p>
            <a:r>
              <a:rPr sz="4000" b="1" dirty="0"/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407" y="1371571"/>
            <a:ext cx="8385593" cy="3783985"/>
          </a:xfrm>
        </p:spPr>
        <p:txBody>
          <a:bodyPr>
            <a:normAutofit/>
          </a:bodyPr>
          <a:lstStyle/>
          <a:p>
            <a:endParaRPr sz="1800" dirty="0"/>
          </a:p>
          <a:p>
            <a:r>
              <a:rPr lang="en-US" sz="2000" dirty="0"/>
              <a:t>Train-test split used to validate model performance.</a:t>
            </a:r>
          </a:p>
          <a:p>
            <a:r>
              <a:rPr lang="en-US" sz="2000" dirty="0"/>
              <a:t>Feature extraction via TF-IDF.</a:t>
            </a:r>
          </a:p>
          <a:p>
            <a:r>
              <a:rPr lang="en-US" sz="2000" dirty="0"/>
              <a:t>Models used: Random Forest, </a:t>
            </a:r>
            <a:r>
              <a:rPr lang="en-US" sz="2000" dirty="0" err="1"/>
              <a:t>XGBoost</a:t>
            </a:r>
            <a:r>
              <a:rPr lang="en-US" sz="2000" dirty="0"/>
              <a:t>, Decision Tree and other.</a:t>
            </a:r>
          </a:p>
          <a:p>
            <a:r>
              <a:rPr lang="en-US" sz="2000" dirty="0"/>
              <a:t>Data was split into training and testing sets to prevent overfitting.</a:t>
            </a:r>
          </a:p>
          <a:p>
            <a:r>
              <a:rPr lang="en-US" sz="2000" dirty="0"/>
              <a:t>TF-IDF helped in dimensionality reduction while preserving context.</a:t>
            </a:r>
          </a:p>
          <a:p>
            <a:r>
              <a:rPr lang="en-US" sz="2000" dirty="0"/>
              <a:t>All ML models were tested: Decision Tree, Random </a:t>
            </a:r>
            <a:r>
              <a:rPr lang="en-US" sz="2000" dirty="0" err="1"/>
              <a:t>Forest,XGBoost</a:t>
            </a:r>
            <a:r>
              <a:rPr lang="en-US" sz="2000" dirty="0"/>
              <a:t> and other.</a:t>
            </a:r>
          </a:p>
          <a:p>
            <a:r>
              <a:rPr lang="en-US" sz="2000" dirty="0"/>
              <a:t>Hyperparameter tuning was applied, where necessary to optimize accuracy</a:t>
            </a:r>
            <a:r>
              <a:rPr lang="en-US" sz="18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4C7F3-60DD-5816-7D37-85426F85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20" y="1006720"/>
            <a:ext cx="1620349" cy="82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63" y="126923"/>
            <a:ext cx="5829300" cy="1092200"/>
          </a:xfrm>
        </p:spPr>
        <p:txBody>
          <a:bodyPr>
            <a:normAutofit/>
          </a:bodyPr>
          <a:lstStyle/>
          <a:p>
            <a:r>
              <a:rPr sz="4000" b="1"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462" y="1219123"/>
            <a:ext cx="8150469" cy="3746090"/>
          </a:xfrm>
        </p:spPr>
        <p:txBody>
          <a:bodyPr>
            <a:normAutofit/>
          </a:bodyPr>
          <a:lstStyle/>
          <a:p>
            <a:endParaRPr sz="2000" dirty="0"/>
          </a:p>
          <a:p>
            <a:r>
              <a:rPr sz="2000" dirty="0"/>
              <a:t>Metrics: Accuracy, Precision, Recall, F1-score.</a:t>
            </a:r>
          </a:p>
          <a:p>
            <a:r>
              <a:rPr sz="2000" dirty="0"/>
              <a:t>Used confusion matrix to analyze predictions.</a:t>
            </a:r>
          </a:p>
          <a:p>
            <a:r>
              <a:rPr sz="2000" dirty="0"/>
              <a:t>Cross-validation to ensure generalization.</a:t>
            </a:r>
            <a:endParaRPr lang="en-IN" sz="2000" dirty="0"/>
          </a:p>
          <a:p>
            <a:r>
              <a:rPr lang="en-IN" sz="2000" dirty="0"/>
              <a:t>Evaluation metrics go beyond accuracy — precision, recall, and F1-score reveal the full performance.</a:t>
            </a:r>
          </a:p>
          <a:p>
            <a:r>
              <a:rPr lang="en-IN" sz="2000" dirty="0"/>
              <a:t>Confusion matrix showed the model's ability to handle both classes.</a:t>
            </a:r>
          </a:p>
          <a:p>
            <a:r>
              <a:rPr lang="en-IN" sz="2000" dirty="0"/>
              <a:t>XGBoost performed best in capturing the nuances of imbalanced data.</a:t>
            </a:r>
          </a:p>
          <a:p>
            <a:r>
              <a:rPr lang="en-IN" sz="2000" dirty="0"/>
              <a:t>Stratified K-fold cross-validation ensured stable model behavior across different data splits.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887CA-4D26-545D-1DE7-5F13542D0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34" y="912817"/>
            <a:ext cx="1643966" cy="841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DAD861-D2FC-0D11-3741-47DF3C891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7888" y="-603554"/>
            <a:ext cx="8586422" cy="3204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6FF97E-EEBA-F4DD-494C-E38867B40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43495" y="5251846"/>
            <a:ext cx="4054191" cy="1990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BDD3F-8F04-6CFD-8407-58D739D2C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861" y="1421295"/>
            <a:ext cx="4222873" cy="27814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691AEA-51A4-3A71-6846-4C9CEA6F6E24}"/>
              </a:ext>
            </a:extLst>
          </p:cNvPr>
          <p:cNvSpPr txBox="1"/>
          <p:nvPr/>
        </p:nvSpPr>
        <p:spPr>
          <a:xfrm>
            <a:off x="7051431" y="566224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ROC CURVE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18EF1-991C-A78B-0B04-2E24A949EAA3}"/>
              </a:ext>
            </a:extLst>
          </p:cNvPr>
          <p:cNvSpPr txBox="1"/>
          <p:nvPr/>
        </p:nvSpPr>
        <p:spPr>
          <a:xfrm>
            <a:off x="-2147888" y="3244334"/>
            <a:ext cx="283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137892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F44D9-93FD-5243-4038-1F6842B57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9F35AB-2264-02A1-7E07-59D47E52D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89" y="444012"/>
            <a:ext cx="8586422" cy="3204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0D3000-2D6E-3D97-8601-5072D6BAA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89" y="4256758"/>
            <a:ext cx="4054191" cy="1990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57DF91-119F-A35A-2E7D-0FCB1EF15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338" y="3833446"/>
            <a:ext cx="4222873" cy="27814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B18C4C-D091-3A56-2A73-8136C5D251A3}"/>
              </a:ext>
            </a:extLst>
          </p:cNvPr>
          <p:cNvSpPr txBox="1"/>
          <p:nvPr/>
        </p:nvSpPr>
        <p:spPr>
          <a:xfrm>
            <a:off x="7051431" y="566224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ROC CURVE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E8512-6DED-50B7-98E2-4D4EE2922D3A}"/>
              </a:ext>
            </a:extLst>
          </p:cNvPr>
          <p:cNvSpPr txBox="1"/>
          <p:nvPr/>
        </p:nvSpPr>
        <p:spPr>
          <a:xfrm>
            <a:off x="1107832" y="3833446"/>
            <a:ext cx="283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426981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8" y="122698"/>
            <a:ext cx="5829300" cy="1092200"/>
          </a:xfrm>
        </p:spPr>
        <p:txBody>
          <a:bodyPr>
            <a:normAutofit/>
          </a:bodyPr>
          <a:lstStyle/>
          <a:p>
            <a:r>
              <a:rPr sz="4000" b="1" dirty="0"/>
              <a:t>Best Model </a:t>
            </a:r>
            <a:r>
              <a:rPr lang="en-IN" sz="4000" b="1" dirty="0"/>
              <a:t>Selection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176" y="1214898"/>
            <a:ext cx="8431823" cy="3790334"/>
          </a:xfrm>
        </p:spPr>
        <p:txBody>
          <a:bodyPr>
            <a:normAutofit lnSpcReduction="10000"/>
          </a:bodyPr>
          <a:lstStyle/>
          <a:p>
            <a:endParaRPr sz="1800" dirty="0"/>
          </a:p>
          <a:p>
            <a:r>
              <a:rPr lang="en-IN" sz="2000" dirty="0"/>
              <a:t>Decision Tree Classifier </a:t>
            </a:r>
            <a:r>
              <a:rPr sz="2000" dirty="0"/>
              <a:t> showed highest accuracy and robustness.</a:t>
            </a:r>
          </a:p>
          <a:p>
            <a:r>
              <a:rPr sz="2000" dirty="0"/>
              <a:t>Successfully classified sentiments with over 90% accuracy.</a:t>
            </a:r>
          </a:p>
          <a:p>
            <a:r>
              <a:rPr sz="2000" dirty="0"/>
              <a:t>Well-balanced results across metrics.</a:t>
            </a:r>
            <a:endParaRPr lang="en-IN" sz="2000" dirty="0"/>
          </a:p>
          <a:p>
            <a:r>
              <a:rPr lang="en-US" sz="2000" dirty="0"/>
              <a:t>Decision Tree reached over 90% accuracy and had high F1-score on both classes.</a:t>
            </a:r>
          </a:p>
          <a:p>
            <a:r>
              <a:rPr lang="en-US" sz="2000" dirty="0"/>
              <a:t>Its ability to focus on hard-to-classify instances improved the model’s generalization.</a:t>
            </a:r>
          </a:p>
          <a:p>
            <a:r>
              <a:rPr lang="en-US" sz="2000" dirty="0"/>
              <a:t>Feature importance analysis showed key terms contributing to sentiment classification.</a:t>
            </a:r>
          </a:p>
          <a:p>
            <a:r>
              <a:rPr lang="en-US" sz="2000" dirty="0"/>
              <a:t>The model can be deployed to analyze reviews in real-time with minimal lag</a:t>
            </a:r>
            <a:r>
              <a:rPr lang="en-US" sz="1800" dirty="0"/>
              <a:t>.</a:t>
            </a: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F88DE-D76A-FAC5-10FA-F0196676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65" y="912817"/>
            <a:ext cx="1415365" cy="724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B5046C-C179-1D21-D7A3-9B0381D7A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684" y="3556797"/>
            <a:ext cx="4783015" cy="2964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9C23C7-3F13-02D2-5E78-A3CFD421A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683" y="560202"/>
            <a:ext cx="4783015" cy="28687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2C766C-3C41-B111-980E-BE3421B0E828}"/>
              </a:ext>
            </a:extLst>
          </p:cNvPr>
          <p:cNvSpPr txBox="1"/>
          <p:nvPr/>
        </p:nvSpPr>
        <p:spPr>
          <a:xfrm>
            <a:off x="114300" y="336613"/>
            <a:ext cx="6348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Deployment of Model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E39827-0C60-6035-9D14-AD6904B86649}"/>
              </a:ext>
            </a:extLst>
          </p:cNvPr>
          <p:cNvSpPr txBox="1"/>
          <p:nvPr/>
        </p:nvSpPr>
        <p:spPr>
          <a:xfrm>
            <a:off x="659423" y="1652953"/>
            <a:ext cx="30421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ar body"/>
              </a:rPr>
              <a:t>Source file is converted into Pickle file and then Model is Deployed through stream lit Application for client easiness.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ar body"/>
              </a:rPr>
              <a:t> The Input need to be given in and Output displays on screen</a:t>
            </a:r>
            <a:endParaRPr lang="en-IN" sz="2000" dirty="0">
              <a:latin typeface="Calibar body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CA63BC-0B4C-6332-2FE3-0ADCA01A5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67" y="876863"/>
            <a:ext cx="1629142" cy="8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75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561" y="238104"/>
            <a:ext cx="5829300" cy="1092200"/>
          </a:xfrm>
        </p:spPr>
        <p:txBody>
          <a:bodyPr>
            <a:normAutofit/>
          </a:bodyPr>
          <a:lstStyle/>
          <a:p>
            <a:r>
              <a:rPr sz="4000" b="1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519" y="1225249"/>
            <a:ext cx="8383466" cy="38567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sz="1500" dirty="0"/>
          </a:p>
          <a:p>
            <a:r>
              <a:rPr sz="2000" dirty="0"/>
              <a:t>Sentiment analysis achieved strong performance with classical ML models.</a:t>
            </a:r>
          </a:p>
          <a:p>
            <a:r>
              <a:rPr sz="2000" dirty="0"/>
              <a:t>Model can support real-time customer feedback systems.</a:t>
            </a:r>
            <a:endParaRPr lang="en-IN" sz="2000" dirty="0"/>
          </a:p>
          <a:p>
            <a:r>
              <a:rPr lang="en-US" sz="2000" dirty="0"/>
              <a:t>This project successfully applied classical machine learning techniques to perform sentiment analysis on Amazon product reviews with high accuracy.</a:t>
            </a:r>
          </a:p>
          <a:p>
            <a:r>
              <a:rPr lang="en-US" sz="2000" dirty="0"/>
              <a:t>Text preprocessing steps such as tokenization, stop word removal, and TF-IDF vectorization significantly contributed to model performance.</a:t>
            </a:r>
          </a:p>
          <a:p>
            <a:r>
              <a:rPr lang="en-US" sz="2000" dirty="0"/>
              <a:t>Among the models used, Decision Tree classifier  delivered the most robust and accurate results, with over 90% accuracy, proving its effectiveness in handling classification problems with text data.</a:t>
            </a:r>
          </a:p>
          <a:p>
            <a:r>
              <a:rPr lang="en-US" sz="2000" dirty="0"/>
              <a:t>The confusion matrix and evaluation metrics confirm the model's reliability in identifying both positive and negative reviews.</a:t>
            </a:r>
          </a:p>
          <a:p>
            <a:r>
              <a:rPr lang="en-US" sz="2000" dirty="0"/>
              <a:t>This sentiment analysis system can be integrated into real-world applications to help businesses make data-driven decisions and improve customer satisfaction.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E2F12-AD01-3CC6-7F94-4CB476910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19" y="1050633"/>
            <a:ext cx="1177974" cy="603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3CD4D3-BFC6-468E-9BDC-F26F0DC57488}"/>
              </a:ext>
            </a:extLst>
          </p:cNvPr>
          <p:cNvSpPr txBox="1"/>
          <p:nvPr/>
        </p:nvSpPr>
        <p:spPr>
          <a:xfrm>
            <a:off x="650631" y="1720840"/>
            <a:ext cx="78427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/>
              <a:t>Pre-Processing And EDA :                          1. </a:t>
            </a:r>
            <a:r>
              <a:rPr lang="en-IN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Ruthik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Ramchandra Madane</a:t>
            </a:r>
            <a:endParaRPr lang="en-IN" sz="1800" dirty="0">
              <a:effectLst/>
            </a:endParaRPr>
          </a:p>
          <a:p>
            <a:r>
              <a:rPr lang="en-IN" dirty="0"/>
              <a:t>                                                                            2. </a:t>
            </a:r>
            <a:r>
              <a:rPr lang="en-IN" b="1"/>
              <a:t>BALAJI</a:t>
            </a:r>
            <a:r>
              <a:rPr lang="en-IN"/>
              <a:t> S</a:t>
            </a:r>
            <a:r>
              <a:rPr lang="en-IN" b="1"/>
              <a:t> </a:t>
            </a:r>
          </a:p>
          <a:p>
            <a:endParaRPr lang="en-IN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/>
              <a:t>Model Building And Evaluation :              1. </a:t>
            </a:r>
            <a:r>
              <a:rPr lang="en-IN" b="1" dirty="0"/>
              <a:t>Gautam</a:t>
            </a:r>
            <a:r>
              <a:rPr lang="en-IN" dirty="0"/>
              <a:t> Sharma</a:t>
            </a:r>
          </a:p>
          <a:p>
            <a:pPr>
              <a:buClr>
                <a:schemeClr val="accent1"/>
              </a:buClr>
            </a:pPr>
            <a:r>
              <a:rPr lang="en-IN" dirty="0"/>
              <a:t>                                                                            2. </a:t>
            </a:r>
            <a:r>
              <a:rPr lang="en-IN" b="1" dirty="0"/>
              <a:t>ANURAG</a:t>
            </a:r>
            <a:r>
              <a:rPr lang="en-IN" dirty="0"/>
              <a:t> GUNDAPI</a:t>
            </a:r>
          </a:p>
          <a:p>
            <a:pPr>
              <a:buClr>
                <a:schemeClr val="accent1"/>
              </a:buClr>
            </a:pPr>
            <a:endParaRPr lang="en-IN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/>
              <a:t>Deployment and UI Script :                       1.</a:t>
            </a:r>
            <a:r>
              <a:rPr lang="en-IN" b="1" dirty="0"/>
              <a:t>Lokesh</a:t>
            </a:r>
            <a:r>
              <a:rPr lang="en-IN" dirty="0"/>
              <a:t> Reddy Chennampalli</a:t>
            </a:r>
          </a:p>
          <a:p>
            <a:pPr>
              <a:buClr>
                <a:schemeClr val="accent1"/>
              </a:buClr>
            </a:pPr>
            <a:r>
              <a:rPr lang="en-IN" dirty="0"/>
              <a:t>                                                                            2. Varanasi </a:t>
            </a:r>
            <a:r>
              <a:rPr lang="en-IN" b="1" dirty="0"/>
              <a:t>Karthik</a:t>
            </a:r>
          </a:p>
          <a:p>
            <a:pPr>
              <a:buClr>
                <a:schemeClr val="accent1"/>
              </a:buClr>
            </a:pPr>
            <a:endParaRPr lang="en-IN" b="1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/>
              <a:t>Presentation:(Content, Preparation        1.</a:t>
            </a:r>
            <a:r>
              <a:rPr lang="en-US" sz="1800" b="1" u="none" strike="noStrike" dirty="0">
                <a:solidFill>
                  <a:srgbClr val="222222"/>
                </a:solidFill>
                <a:effectLst/>
                <a:latin typeface="Calibar body"/>
              </a:rPr>
              <a:t> Sibasankar</a:t>
            </a:r>
            <a:r>
              <a:rPr lang="en-US" u="none" strike="noStrike" dirty="0">
                <a:solidFill>
                  <a:srgbClr val="222222"/>
                </a:solidFill>
                <a:effectLst/>
                <a:latin typeface="Calibar body"/>
              </a:rPr>
              <a:t> Rauta</a:t>
            </a:r>
            <a:endParaRPr lang="en-US" dirty="0">
              <a:latin typeface="Calibar body"/>
            </a:endParaRPr>
          </a:p>
          <a:p>
            <a:pPr>
              <a:buClr>
                <a:schemeClr val="accent1"/>
              </a:buClr>
            </a:pPr>
            <a:r>
              <a:rPr lang="en-IN" dirty="0"/>
              <a:t>                            And Editing.)                         2. Varanasi </a:t>
            </a:r>
            <a:r>
              <a:rPr lang="en-IN" b="1" dirty="0"/>
              <a:t>Karthik</a:t>
            </a:r>
          </a:p>
          <a:p>
            <a:pPr>
              <a:buClr>
                <a:schemeClr val="accent1"/>
              </a:buClr>
            </a:pPr>
            <a:r>
              <a:rPr lang="en-IN" dirty="0"/>
              <a:t>                                                                            3.</a:t>
            </a:r>
            <a:r>
              <a:rPr lang="en-IN" b="1" dirty="0"/>
              <a:t>Lokesh</a:t>
            </a:r>
            <a:r>
              <a:rPr lang="en-IN" dirty="0"/>
              <a:t> Reddy Chennampalli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BD9A8-0AF4-5BB0-2A02-C93929FC00B6}"/>
              </a:ext>
            </a:extLst>
          </p:cNvPr>
          <p:cNvSpPr txBox="1"/>
          <p:nvPr/>
        </p:nvSpPr>
        <p:spPr>
          <a:xfrm>
            <a:off x="430823" y="622004"/>
            <a:ext cx="4475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Contributions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CB987-DAF0-AF3C-0EF1-5FB537A9E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70" y="1272740"/>
            <a:ext cx="1178169" cy="6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23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EC281CD-F833-577C-4FA0-F7C86FB9E3EB}"/>
              </a:ext>
            </a:extLst>
          </p:cNvPr>
          <p:cNvSpPr/>
          <p:nvPr/>
        </p:nvSpPr>
        <p:spPr>
          <a:xfrm>
            <a:off x="2079523" y="2792941"/>
            <a:ext cx="4881716" cy="99257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00717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08676B-5F9A-4DDD-46D1-BBE07A7826FB}"/>
              </a:ext>
            </a:extLst>
          </p:cNvPr>
          <p:cNvSpPr txBox="1"/>
          <p:nvPr/>
        </p:nvSpPr>
        <p:spPr>
          <a:xfrm>
            <a:off x="391257" y="338742"/>
            <a:ext cx="3168308" cy="707886"/>
          </a:xfrm>
          <a:custGeom>
            <a:avLst/>
            <a:gdLst>
              <a:gd name="connsiteX0" fmla="*/ 0 w 4155831"/>
              <a:gd name="connsiteY0" fmla="*/ 0 h 369332"/>
              <a:gd name="connsiteX1" fmla="*/ 4155831 w 4155831"/>
              <a:gd name="connsiteY1" fmla="*/ 0 h 369332"/>
              <a:gd name="connsiteX2" fmla="*/ 4155831 w 4155831"/>
              <a:gd name="connsiteY2" fmla="*/ 369332 h 369332"/>
              <a:gd name="connsiteX3" fmla="*/ 0 w 4155831"/>
              <a:gd name="connsiteY3" fmla="*/ 369332 h 369332"/>
              <a:gd name="connsiteX4" fmla="*/ 0 w 4155831"/>
              <a:gd name="connsiteY4" fmla="*/ 0 h 369332"/>
              <a:gd name="connsiteX0" fmla="*/ 0 w 4224411"/>
              <a:gd name="connsiteY0" fmla="*/ 0 h 750332"/>
              <a:gd name="connsiteX1" fmla="*/ 4155831 w 4224411"/>
              <a:gd name="connsiteY1" fmla="*/ 0 h 750332"/>
              <a:gd name="connsiteX2" fmla="*/ 4224411 w 4224411"/>
              <a:gd name="connsiteY2" fmla="*/ 750332 h 750332"/>
              <a:gd name="connsiteX3" fmla="*/ 0 w 4224411"/>
              <a:gd name="connsiteY3" fmla="*/ 369332 h 750332"/>
              <a:gd name="connsiteX4" fmla="*/ 0 w 4224411"/>
              <a:gd name="connsiteY4" fmla="*/ 0 h 750332"/>
              <a:gd name="connsiteX0" fmla="*/ 0 w 4224411"/>
              <a:gd name="connsiteY0" fmla="*/ 0 h 750332"/>
              <a:gd name="connsiteX1" fmla="*/ 4155831 w 4224411"/>
              <a:gd name="connsiteY1" fmla="*/ 0 h 750332"/>
              <a:gd name="connsiteX2" fmla="*/ 4224411 w 4224411"/>
              <a:gd name="connsiteY2" fmla="*/ 750332 h 750332"/>
              <a:gd name="connsiteX3" fmla="*/ 1325880 w 4224411"/>
              <a:gd name="connsiteY3" fmla="*/ 689372 h 750332"/>
              <a:gd name="connsiteX4" fmla="*/ 0 w 4224411"/>
              <a:gd name="connsiteY4" fmla="*/ 0 h 75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4411" h="750332">
                <a:moveTo>
                  <a:pt x="0" y="0"/>
                </a:moveTo>
                <a:lnTo>
                  <a:pt x="4155831" y="0"/>
                </a:lnTo>
                <a:lnTo>
                  <a:pt x="4224411" y="750332"/>
                </a:lnTo>
                <a:lnTo>
                  <a:pt x="1325880" y="689372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62B9E-6A6C-A224-4F17-2C9A77302732}"/>
              </a:ext>
            </a:extLst>
          </p:cNvPr>
          <p:cNvSpPr txBox="1"/>
          <p:nvPr/>
        </p:nvSpPr>
        <p:spPr>
          <a:xfrm>
            <a:off x="964517" y="1273567"/>
            <a:ext cx="47346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Introduction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endParaRPr lang="en-US" dirty="0"/>
          </a:p>
          <a:p>
            <a:pPr marL="214313" indent="-214313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Problem Statement</a:t>
            </a:r>
          </a:p>
          <a:p>
            <a:pPr marL="214313" indent="-214313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14313" indent="-214313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Overview of Dataset</a:t>
            </a:r>
          </a:p>
          <a:p>
            <a:pPr marL="214313" indent="-214313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14313" indent="-214313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EDA</a:t>
            </a:r>
          </a:p>
          <a:p>
            <a:pPr marL="557213" lvl="1" indent="-214313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Data Visualization</a:t>
            </a:r>
          </a:p>
          <a:p>
            <a:pPr marL="557213" lvl="1" indent="-214313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Data Preprocessing</a:t>
            </a:r>
          </a:p>
          <a:p>
            <a:pPr marL="557213" lvl="1" indent="-214313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14313" indent="-214313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dirty="0"/>
              <a:t>Model Building</a:t>
            </a:r>
          </a:p>
          <a:p>
            <a:pPr marL="557213" lvl="1" indent="-214313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dirty="0"/>
              <a:t>Models and Evaluation</a:t>
            </a:r>
          </a:p>
          <a:p>
            <a:pPr marL="557213" lvl="1" indent="-214313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dirty="0"/>
              <a:t>Model Selection</a:t>
            </a:r>
          </a:p>
          <a:p>
            <a:pPr marL="557213" lvl="1" indent="-214313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IN" dirty="0"/>
          </a:p>
          <a:p>
            <a:pPr marL="214313" indent="-214313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dirty="0"/>
              <a:t>Deployment</a:t>
            </a:r>
          </a:p>
          <a:p>
            <a:pPr marL="128588" indent="-128588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IN" dirty="0">
              <a:solidFill>
                <a:schemeClr val="bg1"/>
              </a:solidFill>
            </a:endParaRPr>
          </a:p>
          <a:p>
            <a:pPr marL="214313" indent="-214313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dirty="0"/>
              <a:t>Conclusion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538027-71D8-B3F2-0C7C-DCE210263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95" y="1000909"/>
            <a:ext cx="893044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18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916" y="580862"/>
            <a:ext cx="5829300" cy="1092200"/>
          </a:xfrm>
        </p:spPr>
        <p:txBody>
          <a:bodyPr>
            <a:normAutofit/>
          </a:bodyPr>
          <a:lstStyle/>
          <a:p>
            <a:r>
              <a:rPr sz="4000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230" y="1731459"/>
            <a:ext cx="7570178" cy="4396779"/>
          </a:xfrm>
        </p:spPr>
        <p:txBody>
          <a:bodyPr>
            <a:normAutofit fontScale="77500" lnSpcReduction="20000"/>
          </a:bodyPr>
          <a:lstStyle/>
          <a:p>
            <a:endParaRPr sz="1800" dirty="0"/>
          </a:p>
          <a:p>
            <a:r>
              <a:rPr sz="2600" dirty="0"/>
              <a:t>Sentiment analysis helps understand customer opinions from textual data.</a:t>
            </a:r>
          </a:p>
          <a:p>
            <a:r>
              <a:rPr sz="2600" dirty="0"/>
              <a:t>Widely used in e-commerce platforms to improve product and service quality.</a:t>
            </a:r>
          </a:p>
          <a:p>
            <a:r>
              <a:rPr sz="2600" dirty="0"/>
              <a:t>Amazon reviews provide valuable feedback on product satisfaction.</a:t>
            </a:r>
            <a:endParaRPr lang="en-IN" sz="2600" dirty="0"/>
          </a:p>
          <a:p>
            <a:r>
              <a:rPr lang="en-US" sz="2600" dirty="0"/>
              <a:t>Sentiment analysis extracts emotions or opinions (positive, negative, neutral) from textual data.</a:t>
            </a:r>
          </a:p>
          <a:p>
            <a:r>
              <a:rPr lang="en-US" sz="2600" dirty="0"/>
              <a:t>It plays a crucial role in opinion mining, social media monitoring, and customer feedback systems.</a:t>
            </a:r>
          </a:p>
          <a:p>
            <a:r>
              <a:rPr lang="en-US" sz="2600" dirty="0"/>
              <a:t>For businesses like Amazon, it enables large-scale, automated review summarization and classification.</a:t>
            </a:r>
          </a:p>
          <a:p>
            <a:r>
              <a:rPr lang="en-US" sz="2600" dirty="0"/>
              <a:t>It bridges the gap between customer voice and actionable business intelligence.</a:t>
            </a:r>
            <a:endParaRPr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1E61F-C7A2-2260-E9E8-A362DAA70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58" y="1332031"/>
            <a:ext cx="893044" cy="457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77" y="574874"/>
            <a:ext cx="5829300" cy="1092200"/>
          </a:xfrm>
        </p:spPr>
        <p:txBody>
          <a:bodyPr/>
          <a:lstStyle/>
          <a:p>
            <a:r>
              <a:rPr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153" y="1667074"/>
            <a:ext cx="7763609" cy="4063778"/>
          </a:xfrm>
        </p:spPr>
        <p:txBody>
          <a:bodyPr>
            <a:normAutofit fontScale="92500" lnSpcReduction="20000"/>
          </a:bodyPr>
          <a:lstStyle/>
          <a:p>
            <a:endParaRPr sz="1800" dirty="0"/>
          </a:p>
          <a:p>
            <a:r>
              <a:rPr sz="2200" dirty="0"/>
              <a:t>Manual analysis of reviews is time-consuming and inconsistent.</a:t>
            </a:r>
          </a:p>
          <a:p>
            <a:r>
              <a:rPr lang="en-IN" sz="2200" dirty="0">
                <a:highlight>
                  <a:srgbClr val="FFFF00"/>
                </a:highlight>
              </a:rPr>
              <a:t>Objective</a:t>
            </a:r>
            <a:r>
              <a:rPr sz="2200" dirty="0"/>
              <a:t>: Build a machine learning model to classify reviews as Positive or Negative.</a:t>
            </a:r>
            <a:endParaRPr lang="en-IN" sz="2200" dirty="0"/>
          </a:p>
          <a:p>
            <a:r>
              <a:rPr lang="en-US" sz="2200" dirty="0">
                <a:highlight>
                  <a:srgbClr val="FFFF00"/>
                </a:highlight>
              </a:rPr>
              <a:t>Goal</a:t>
            </a:r>
            <a:r>
              <a:rPr lang="en-US" sz="2200" dirty="0"/>
              <a:t>: Use machine learning and NLP to understand and classify customer feedback in real time</a:t>
            </a:r>
            <a:endParaRPr sz="2200" dirty="0"/>
          </a:p>
          <a:p>
            <a:r>
              <a:rPr sz="2200" dirty="0"/>
              <a:t>Improve decision-making and user experience with automated sentiment tagging.</a:t>
            </a:r>
            <a:endParaRPr lang="en-IN" sz="2200" dirty="0"/>
          </a:p>
          <a:p>
            <a:r>
              <a:rPr lang="en-US" sz="2200" dirty="0"/>
              <a:t>With millions of product reviews, manual sentiment interpretation is no longer feasible.</a:t>
            </a:r>
          </a:p>
          <a:p>
            <a:r>
              <a:rPr lang="en-US" sz="2200" dirty="0"/>
              <a:t>Misinterpreting feedback could lead to poor decision-making or missed market opportunities.</a:t>
            </a:r>
          </a:p>
          <a:p>
            <a:r>
              <a:rPr lang="en-US" sz="2200" dirty="0"/>
              <a:t>Automating this process enhances scalability, accuracy, and operational efficiency.</a:t>
            </a:r>
          </a:p>
          <a:p>
            <a:pPr marL="0" indent="0">
              <a:buNone/>
            </a:pPr>
            <a:endParaRPr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D91FA1-4D05-5CE3-D2D6-84EEC690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04" y="1358407"/>
            <a:ext cx="1441742" cy="73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54" y="392268"/>
            <a:ext cx="5829300" cy="1092200"/>
          </a:xfrm>
        </p:spPr>
        <p:txBody>
          <a:bodyPr/>
          <a:lstStyle/>
          <a:p>
            <a:r>
              <a:rPr b="1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738" y="1647568"/>
            <a:ext cx="8009793" cy="4063181"/>
          </a:xfrm>
        </p:spPr>
        <p:txBody>
          <a:bodyPr>
            <a:normAutofit lnSpcReduction="10000"/>
          </a:bodyPr>
          <a:lstStyle/>
          <a:p>
            <a:endParaRPr sz="1800" dirty="0"/>
          </a:p>
          <a:p>
            <a:r>
              <a:rPr lang="en-IN" sz="2000" dirty="0" err="1"/>
              <a:t>DataSet</a:t>
            </a:r>
            <a:r>
              <a:rPr lang="en-IN" sz="2000" dirty="0"/>
              <a:t>:</a:t>
            </a:r>
            <a:r>
              <a:rPr sz="2000" dirty="0"/>
              <a:t> Amazon </a:t>
            </a:r>
            <a:r>
              <a:rPr lang="en-IN" sz="2000" dirty="0"/>
              <a:t>Alexa</a:t>
            </a:r>
            <a:r>
              <a:rPr sz="2000" dirty="0"/>
              <a:t> reviews (amazon2.tsv).</a:t>
            </a:r>
          </a:p>
          <a:p>
            <a:r>
              <a:rPr sz="2000" dirty="0"/>
              <a:t>Total Rows: 3,150 | Columns: 5</a:t>
            </a:r>
          </a:p>
          <a:p>
            <a:r>
              <a:rPr sz="2000" dirty="0"/>
              <a:t>Key Features: '</a:t>
            </a:r>
            <a:r>
              <a:rPr sz="2000" dirty="0" err="1"/>
              <a:t>verified_reviews</a:t>
            </a:r>
            <a:r>
              <a:rPr sz="2000" dirty="0"/>
              <a:t>' (text), 'feedback' (1=Positive, 0=Negative).</a:t>
            </a:r>
            <a:endParaRPr lang="en-IN" sz="2000" dirty="0"/>
          </a:p>
          <a:p>
            <a:r>
              <a:rPr lang="en-US" sz="2000" dirty="0"/>
              <a:t>The dataset is a structured TSV file containing 3,150 entries from verified users.</a:t>
            </a:r>
          </a:p>
          <a:p>
            <a:r>
              <a:rPr lang="en-US" sz="2000" dirty="0"/>
              <a:t>Reviews are paired with product variations and ratings, providing contextual insights.</a:t>
            </a:r>
          </a:p>
          <a:p>
            <a:r>
              <a:rPr lang="en-US" sz="2000" dirty="0"/>
              <a:t>Feedback values: 1 denotes a positive sentiment, and 0 denotes a negative sentiment.</a:t>
            </a:r>
          </a:p>
          <a:p>
            <a:r>
              <a:rPr lang="en-US" sz="2000" dirty="0"/>
              <a:t>This binary classification forms the target variable for our ML model.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7FC5DE-E956-69D5-FB92-A75EDF5B9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16" y="1217730"/>
            <a:ext cx="893044" cy="457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161" y="291705"/>
            <a:ext cx="5829300" cy="905608"/>
          </a:xfrm>
        </p:spPr>
        <p:txBody>
          <a:bodyPr>
            <a:normAutofit/>
          </a:bodyPr>
          <a:lstStyle/>
          <a:p>
            <a:r>
              <a:rPr lang="en-IN" sz="4000" b="1" dirty="0"/>
              <a:t>EDA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1" y="1591598"/>
            <a:ext cx="7789985" cy="4002627"/>
          </a:xfrm>
        </p:spPr>
        <p:txBody>
          <a:bodyPr>
            <a:noAutofit/>
          </a:bodyPr>
          <a:lstStyle/>
          <a:p>
            <a:r>
              <a:rPr lang="en-IN" sz="2000" dirty="0"/>
              <a:t>A</a:t>
            </a:r>
            <a:r>
              <a:rPr sz="2000" dirty="0" err="1"/>
              <a:t>naly</a:t>
            </a:r>
            <a:r>
              <a:rPr lang="en-IN" sz="2000" dirty="0"/>
              <a:t>sing</a:t>
            </a:r>
            <a:r>
              <a:rPr sz="2000" dirty="0"/>
              <a:t> distribution of sentiment labels.</a:t>
            </a:r>
          </a:p>
          <a:p>
            <a:r>
              <a:rPr sz="2000" dirty="0"/>
              <a:t>Generated word c</a:t>
            </a:r>
            <a:r>
              <a:rPr lang="en-IN" sz="2000" dirty="0"/>
              <a:t>louds</a:t>
            </a:r>
            <a:r>
              <a:rPr sz="2000" dirty="0"/>
              <a:t> for both Positive and Negative reviews.</a:t>
            </a:r>
          </a:p>
          <a:p>
            <a:r>
              <a:rPr sz="2000" dirty="0"/>
              <a:t>Identified frequently used keywords per sentiment class.</a:t>
            </a:r>
            <a:endParaRPr lang="en-IN" sz="2000" dirty="0"/>
          </a:p>
          <a:p>
            <a:r>
              <a:rPr lang="en-US" sz="2000" dirty="0"/>
              <a:t>The majority of reviews are positive, indicating product acceptance.</a:t>
            </a:r>
          </a:p>
          <a:p>
            <a:r>
              <a:rPr lang="en-US" sz="2000" dirty="0"/>
              <a:t>Visualized term frequencies with word clouds and bar charts to distinguish sentiment tone.</a:t>
            </a:r>
          </a:p>
          <a:p>
            <a:r>
              <a:rPr lang="en-US" sz="2000" dirty="0"/>
              <a:t>Example: Positive reviews often contained words like “love”, “easy”, “great”; negatives had “poor”, “return”, “issue”.</a:t>
            </a:r>
          </a:p>
          <a:p>
            <a:r>
              <a:rPr lang="en-US" sz="2000" dirty="0"/>
              <a:t>Such patterns help verify that text features hold predictive value.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F2CC5-49D7-6CE1-9940-EEB097F07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05467" y="979453"/>
            <a:ext cx="893044" cy="45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99AB4A-DF99-F86E-B87E-DDB5A764F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34" y="956588"/>
            <a:ext cx="419136" cy="914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97595CF-0185-557E-9618-966A7BBD5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52" y="1041995"/>
            <a:ext cx="3650567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A407198-F184-7FEB-818C-02126590B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546" y="1041995"/>
            <a:ext cx="398291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ED834DC-6F8D-30CD-52E6-7D23CAF1B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53" y="3784090"/>
            <a:ext cx="3650567" cy="273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ECD574-8B95-20BF-1502-7C8C524808E1}"/>
              </a:ext>
            </a:extLst>
          </p:cNvPr>
          <p:cNvSpPr txBox="1"/>
          <p:nvPr/>
        </p:nvSpPr>
        <p:spPr>
          <a:xfrm>
            <a:off x="448406" y="200476"/>
            <a:ext cx="5161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Data Visualization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61AE8F-D94B-75A2-E9C3-BC8B2CA9A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546" y="3784090"/>
            <a:ext cx="3982915" cy="255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79D225-A7EE-A6A7-9D40-F0994BA9FE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253" y="842205"/>
            <a:ext cx="1292273" cy="6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60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F9F3FF58-F6BC-4F51-A832-3E60C82F2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718" y="0"/>
            <a:ext cx="3901935" cy="275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A65BC595-F42F-7296-BA98-445752724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008" y="510950"/>
            <a:ext cx="3982916" cy="288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F8307F57-5359-92A8-0B89-F0B8C7F0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6677" y="510950"/>
            <a:ext cx="3982916" cy="275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C62527-2007-238B-AFA6-1DAA85461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65" y="3596055"/>
            <a:ext cx="3901935" cy="288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2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90E48-16ED-E56B-4250-EB1EC04D6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5FEFDADE-4DA4-A025-3DAE-E7397B0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318" y="678004"/>
            <a:ext cx="3901935" cy="275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840ABC2-417F-0D04-31E6-EC6092EF0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46" y="3671566"/>
            <a:ext cx="3982916" cy="288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CEABBFF3-8C07-50C5-346C-57FCDA106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46" y="678004"/>
            <a:ext cx="3982916" cy="275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BBA6E6-DC9E-C779-5E6B-3F52832E4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318" y="3671566"/>
            <a:ext cx="3901935" cy="288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561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610</TotalTime>
  <Words>972</Words>
  <Application>Microsoft Office PowerPoint</Application>
  <PresentationFormat>On-screen Show (4:3)</PresentationFormat>
  <Paragraphs>126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Calibar body</vt:lpstr>
      <vt:lpstr>Calibri</vt:lpstr>
      <vt:lpstr>Calibri Light</vt:lpstr>
      <vt:lpstr>Wingdings</vt:lpstr>
      <vt:lpstr>Office Theme</vt:lpstr>
      <vt:lpstr>NLP Sentiment Analysis                                   DS P534</vt:lpstr>
      <vt:lpstr>PowerPoint Presentation</vt:lpstr>
      <vt:lpstr>Introduction</vt:lpstr>
      <vt:lpstr>Problem Statement</vt:lpstr>
      <vt:lpstr>Dataset Overview</vt:lpstr>
      <vt:lpstr>EDA</vt:lpstr>
      <vt:lpstr>PowerPoint Presentation</vt:lpstr>
      <vt:lpstr>PowerPoint Presentation</vt:lpstr>
      <vt:lpstr>PowerPoint Presentation</vt:lpstr>
      <vt:lpstr>Data Preprocessing</vt:lpstr>
      <vt:lpstr>Model Building</vt:lpstr>
      <vt:lpstr>Model Evaluation</vt:lpstr>
      <vt:lpstr>PowerPoint Presentation</vt:lpstr>
      <vt:lpstr>PowerPoint Presentation</vt:lpstr>
      <vt:lpstr>Best Model Selection</vt:lpstr>
      <vt:lpstr>PowerPoint Presentation</vt:lpstr>
      <vt:lpstr>Conclusion 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LOKESH C.J.REDDY</dc:creator>
  <cp:keywords/>
  <dc:description>generated using python-pptx</dc:description>
  <cp:lastModifiedBy>LOKESH C.J.REDDY</cp:lastModifiedBy>
  <cp:revision>22</cp:revision>
  <dcterms:created xsi:type="dcterms:W3CDTF">2013-01-27T09:14:16Z</dcterms:created>
  <dcterms:modified xsi:type="dcterms:W3CDTF">2025-05-17T07:27:14Z</dcterms:modified>
  <cp:category/>
</cp:coreProperties>
</file>