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7"/>
  </p:notesMasterIdLst>
  <p:handoutMasterIdLst>
    <p:handoutMasterId r:id="rId18"/>
  </p:handoutMasterIdLst>
  <p:sldIdLst>
    <p:sldId id="410" r:id="rId5"/>
    <p:sldId id="409" r:id="rId6"/>
    <p:sldId id="389" r:id="rId7"/>
    <p:sldId id="414" r:id="rId8"/>
    <p:sldId id="415" r:id="rId9"/>
    <p:sldId id="416" r:id="rId10"/>
    <p:sldId id="411" r:id="rId11"/>
    <p:sldId id="406" r:id="rId12"/>
    <p:sldId id="417" r:id="rId13"/>
    <p:sldId id="405" r:id="rId14"/>
    <p:sldId id="418" r:id="rId15"/>
    <p:sldId id="3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LOKESH C.J.REDDY" initials="LC" lastIdx="1" clrIdx="2">
    <p:extLst>
      <p:ext uri="{19B8F6BF-5375-455C-9EA6-DF929625EA0E}">
        <p15:presenceInfo xmlns:p15="http://schemas.microsoft.com/office/powerpoint/2012/main" userId="4a751b592862c2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27" autoAdjust="0"/>
  </p:normalViewPr>
  <p:slideViewPr>
    <p:cSldViewPr snapToGrid="0">
      <p:cViewPr varScale="1">
        <p:scale>
          <a:sx n="91" d="100"/>
          <a:sy n="91" d="100"/>
        </p:scale>
        <p:origin x="370"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4/9/2025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2730433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 name="Title 1">
            <a:extLst>
              <a:ext uri="{FF2B5EF4-FFF2-40B4-BE49-F238E27FC236}">
                <a16:creationId xmlns:a16="http://schemas.microsoft.com/office/drawing/2014/main" id="{9D9DF015-B180-64F4-214F-DC5A04E10287}"/>
              </a:ext>
            </a:extLst>
          </p:cNvPr>
          <p:cNvSpPr>
            <a:spLocks noGrp="1"/>
          </p:cNvSpPr>
          <p:nvPr>
            <p:ph type="ctrTitle"/>
          </p:nvPr>
        </p:nvSpPr>
        <p:spPr>
          <a:xfrm>
            <a:off x="6400802" y="1151982"/>
            <a:ext cx="5486400" cy="3291840"/>
          </a:xfrm>
        </p:spPr>
        <p:txBody>
          <a:bodyPr/>
          <a:lstStyle/>
          <a:p>
            <a:r>
              <a:rPr lang="en-IN" sz="3200" b="1" dirty="0">
                <a:effectLst/>
              </a:rPr>
              <a:t>Project</a:t>
            </a:r>
            <a:r>
              <a:rPr lang="en-IN" sz="3200" dirty="0">
                <a:effectLst/>
              </a:rPr>
              <a:t>:</a:t>
            </a:r>
            <a:br>
              <a:rPr lang="en-IN" sz="3200" dirty="0">
                <a:effectLst/>
              </a:rPr>
            </a:br>
            <a:r>
              <a:rPr lang="en-IN" sz="3200" dirty="0">
                <a:effectLst/>
              </a:rPr>
              <a:t>Predictive Modelling for Attorney Involvement in Claims.</a:t>
            </a:r>
            <a:r>
              <a:rPr lang="en-IN" sz="2000" dirty="0">
                <a:effectLst/>
                <a:latin typeface="+mn-lt"/>
              </a:rPr>
              <a:t>(P519)</a:t>
            </a:r>
            <a:br>
              <a:rPr lang="en-US" dirty="0">
                <a:effectLst/>
              </a:rPr>
            </a:br>
            <a:endParaRPr lang="en-US" dirty="0"/>
          </a:p>
        </p:txBody>
      </p:sp>
      <p:pic>
        <p:nvPicPr>
          <p:cNvPr id="2052" name="Picture 4" descr="Machine Learning for Insurance Claim Prediction | Complete ML Model">
            <a:extLst>
              <a:ext uri="{FF2B5EF4-FFF2-40B4-BE49-F238E27FC236}">
                <a16:creationId xmlns:a16="http://schemas.microsoft.com/office/drawing/2014/main" id="{6403ECEF-6AAE-732F-D4DC-254DE757D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097" r="5048" b="2"/>
          <a:stretch/>
        </p:blipFill>
        <p:spPr bwMode="auto">
          <a:xfrm>
            <a:off x="243280" y="475463"/>
            <a:ext cx="5791200" cy="3625267"/>
          </a:xfrm>
          <a:prstGeom prst="rect">
            <a:avLst/>
          </a:prstGeom>
          <a:solidFill>
            <a:srgbClr val="FFFFFF"/>
          </a:solidFill>
        </p:spPr>
      </p:pic>
      <p:sp>
        <p:nvSpPr>
          <p:cNvPr id="2" name="TextBox 1">
            <a:extLst>
              <a:ext uri="{FF2B5EF4-FFF2-40B4-BE49-F238E27FC236}">
                <a16:creationId xmlns:a16="http://schemas.microsoft.com/office/drawing/2014/main" id="{D96B0820-67F6-D4D0-62DD-E3ABE3378580}"/>
              </a:ext>
            </a:extLst>
          </p:cNvPr>
          <p:cNvSpPr txBox="1"/>
          <p:nvPr/>
        </p:nvSpPr>
        <p:spPr>
          <a:xfrm>
            <a:off x="8962239" y="4572001"/>
            <a:ext cx="3629636" cy="2585323"/>
          </a:xfrm>
          <a:prstGeom prst="rect">
            <a:avLst/>
          </a:prstGeom>
          <a:noFill/>
        </p:spPr>
        <p:txBody>
          <a:bodyPr wrap="square" rtlCol="0">
            <a:spAutoFit/>
          </a:bodyPr>
          <a:lstStyle/>
          <a:p>
            <a:r>
              <a:rPr lang="en-US" i="1" u="none" strike="noStrike" dirty="0">
                <a:solidFill>
                  <a:srgbClr val="222222"/>
                </a:solidFill>
                <a:effectLst/>
                <a:latin typeface="Aptos" panose="020B0004020202020204" pitchFamily="34" charset="0"/>
              </a:rPr>
              <a:t>1.Varanasi Karthik</a:t>
            </a:r>
          </a:p>
          <a:p>
            <a:r>
              <a:rPr lang="en-US" i="1" dirty="0">
                <a:solidFill>
                  <a:srgbClr val="222222"/>
                </a:solidFill>
                <a:latin typeface="Aptos" panose="020B0004020202020204" pitchFamily="34" charset="0"/>
              </a:rPr>
              <a:t>2.</a:t>
            </a:r>
            <a:r>
              <a:rPr lang="en-US" i="1" u="none" strike="noStrike" dirty="0">
                <a:solidFill>
                  <a:srgbClr val="222222"/>
                </a:solidFill>
                <a:effectLst/>
                <a:latin typeface="Aptos" panose="020B0004020202020204" pitchFamily="34" charset="0"/>
              </a:rPr>
              <a:t> </a:t>
            </a:r>
            <a:r>
              <a:rPr lang="en-US" i="1" u="none" strike="noStrike">
                <a:solidFill>
                  <a:srgbClr val="222222"/>
                </a:solidFill>
                <a:effectLst/>
                <a:latin typeface="Aptos" panose="020B0004020202020204" pitchFamily="34" charset="0"/>
              </a:rPr>
              <a:t>Sibasankar</a:t>
            </a:r>
            <a:r>
              <a:rPr lang="en-US" i="1" u="none" strike="noStrike" dirty="0">
                <a:solidFill>
                  <a:srgbClr val="222222"/>
                </a:solidFill>
                <a:effectLst/>
                <a:latin typeface="Aptos" panose="020B0004020202020204" pitchFamily="34" charset="0"/>
              </a:rPr>
              <a:t> Rauta</a:t>
            </a:r>
            <a:r>
              <a:rPr lang="en-US" i="1" dirty="0">
                <a:latin typeface="Aptos" panose="020B0004020202020204" pitchFamily="34" charset="0"/>
              </a:rPr>
              <a:t> </a:t>
            </a:r>
          </a:p>
          <a:p>
            <a:r>
              <a:rPr lang="en-US" i="1" u="none" strike="noStrike" dirty="0">
                <a:solidFill>
                  <a:srgbClr val="000000"/>
                </a:solidFill>
                <a:effectLst/>
                <a:latin typeface="Aptos" panose="020B0004020202020204" pitchFamily="34" charset="0"/>
              </a:rPr>
              <a:t>3.Laxmi Awati</a:t>
            </a:r>
            <a:r>
              <a:rPr lang="en-US" i="1" dirty="0">
                <a:latin typeface="Aptos" panose="020B0004020202020204" pitchFamily="34" charset="0"/>
              </a:rPr>
              <a:t> </a:t>
            </a:r>
          </a:p>
          <a:p>
            <a:r>
              <a:rPr lang="en-US" i="1" u="none" strike="noStrike" dirty="0">
                <a:solidFill>
                  <a:srgbClr val="000000"/>
                </a:solidFill>
                <a:effectLst/>
                <a:latin typeface="Aptos" panose="020B0004020202020204" pitchFamily="34" charset="0"/>
              </a:rPr>
              <a:t>4.Chennampalli Lokesh</a:t>
            </a:r>
            <a:r>
              <a:rPr lang="en-US" i="1" dirty="0">
                <a:latin typeface="Aptos" panose="020B0004020202020204" pitchFamily="34" charset="0"/>
              </a:rPr>
              <a:t> </a:t>
            </a:r>
          </a:p>
          <a:p>
            <a:r>
              <a:rPr lang="en-US" i="1" u="none" strike="noStrike" dirty="0">
                <a:solidFill>
                  <a:srgbClr val="000000"/>
                </a:solidFill>
                <a:effectLst/>
                <a:latin typeface="Aptos" panose="020B0004020202020204" pitchFamily="34" charset="0"/>
              </a:rPr>
              <a:t>5.Anurag </a:t>
            </a:r>
            <a:r>
              <a:rPr lang="en-US" i="1" dirty="0">
                <a:solidFill>
                  <a:srgbClr val="000000"/>
                </a:solidFill>
                <a:latin typeface="Aptos" panose="020B0004020202020204" pitchFamily="34" charset="0"/>
              </a:rPr>
              <a:t>G</a:t>
            </a:r>
            <a:r>
              <a:rPr lang="en-US" i="1" u="none" strike="noStrike" dirty="0">
                <a:solidFill>
                  <a:srgbClr val="000000"/>
                </a:solidFill>
                <a:effectLst/>
                <a:latin typeface="Aptos" panose="020B0004020202020204" pitchFamily="34" charset="0"/>
              </a:rPr>
              <a:t>undapi</a:t>
            </a:r>
            <a:r>
              <a:rPr lang="en-US" i="1" dirty="0">
                <a:latin typeface="Aptos" panose="020B0004020202020204" pitchFamily="34" charset="0"/>
              </a:rPr>
              <a:t> </a:t>
            </a:r>
          </a:p>
          <a:p>
            <a:r>
              <a:rPr lang="en-US" i="1" u="none" strike="noStrike" dirty="0">
                <a:solidFill>
                  <a:srgbClr val="000000"/>
                </a:solidFill>
                <a:effectLst/>
                <a:latin typeface="Aptos" panose="020B0004020202020204" pitchFamily="34" charset="0"/>
              </a:rPr>
              <a:t>6.Margi Mishra</a:t>
            </a:r>
            <a:r>
              <a:rPr lang="en-US" i="1" dirty="0">
                <a:latin typeface="Aptos" panose="020B0004020202020204" pitchFamily="34" charset="0"/>
              </a:rPr>
              <a:t> </a:t>
            </a:r>
            <a:endParaRPr lang="en-US" i="1" dirty="0">
              <a:solidFill>
                <a:srgbClr val="222222"/>
              </a:solidFill>
              <a:latin typeface="Aptos" panose="020B0004020202020204" pitchFamily="34" charset="0"/>
            </a:endParaRPr>
          </a:p>
          <a:p>
            <a:endParaRPr lang="en-US" dirty="0">
              <a:solidFill>
                <a:srgbClr val="222222"/>
              </a:solidFill>
              <a:latin typeface="Arial" panose="020B0604020202020204" pitchFamily="34" charset="0"/>
            </a:endParaRPr>
          </a:p>
          <a:p>
            <a:r>
              <a:rPr lang="en-US" sz="1800" dirty="0"/>
              <a:t> </a:t>
            </a:r>
          </a:p>
          <a:p>
            <a:endParaRPr lang="en-IN" dirty="0"/>
          </a:p>
        </p:txBody>
      </p:sp>
      <p:pic>
        <p:nvPicPr>
          <p:cNvPr id="4" name="Picture 3">
            <a:extLst>
              <a:ext uri="{FF2B5EF4-FFF2-40B4-BE49-F238E27FC236}">
                <a16:creationId xmlns:a16="http://schemas.microsoft.com/office/drawing/2014/main" id="{C779D919-F4A2-FE34-7FA7-12F457057687}"/>
              </a:ext>
            </a:extLst>
          </p:cNvPr>
          <p:cNvPicPr>
            <a:picLocks noChangeAspect="1"/>
          </p:cNvPicPr>
          <p:nvPr/>
        </p:nvPicPr>
        <p:blipFill>
          <a:blip r:embed="rId4"/>
          <a:stretch>
            <a:fillRect/>
          </a:stretch>
        </p:blipFill>
        <p:spPr>
          <a:xfrm>
            <a:off x="5257753" y="3301142"/>
            <a:ext cx="838247" cy="708721"/>
          </a:xfrm>
          <a:prstGeom prst="rect">
            <a:avLst/>
          </a:prstGeom>
        </p:spPr>
      </p:pic>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B14AAA-1F04-769D-E7F0-4F68C8EB9283}"/>
              </a:ext>
            </a:extLst>
          </p:cNvPr>
          <p:cNvSpPr>
            <a:spLocks noGrp="1"/>
          </p:cNvSpPr>
          <p:nvPr>
            <p:ph sz="quarter" idx="14"/>
          </p:nvPr>
        </p:nvSpPr>
        <p:spPr>
          <a:xfrm>
            <a:off x="234892" y="260060"/>
            <a:ext cx="6256059" cy="838898"/>
          </a:xfrm>
        </p:spPr>
        <p:txBody>
          <a:bodyPr>
            <a:normAutofit/>
          </a:bodyPr>
          <a:lstStyle/>
          <a:p>
            <a:r>
              <a:rPr lang="en-US" sz="3200" b="1" dirty="0">
                <a:latin typeface="Aptos" panose="020B0004020202020204" pitchFamily="34" charset="0"/>
              </a:rPr>
              <a:t>Deployment of Model</a:t>
            </a:r>
          </a:p>
        </p:txBody>
      </p:sp>
      <p:pic>
        <p:nvPicPr>
          <p:cNvPr id="5" name="Picture 4">
            <a:extLst>
              <a:ext uri="{FF2B5EF4-FFF2-40B4-BE49-F238E27FC236}">
                <a16:creationId xmlns:a16="http://schemas.microsoft.com/office/drawing/2014/main" id="{0E60C110-8115-33E2-7143-166BCEE18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61" y="260060"/>
            <a:ext cx="5717735" cy="2821428"/>
          </a:xfrm>
          <a:prstGeom prst="rect">
            <a:avLst/>
          </a:prstGeom>
        </p:spPr>
      </p:pic>
      <p:pic>
        <p:nvPicPr>
          <p:cNvPr id="8" name="Picture 7">
            <a:extLst>
              <a:ext uri="{FF2B5EF4-FFF2-40B4-BE49-F238E27FC236}">
                <a16:creationId xmlns:a16="http://schemas.microsoft.com/office/drawing/2014/main" id="{A97872AE-814B-ABCD-F054-C2EBC896AE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61" y="3776513"/>
            <a:ext cx="5717735" cy="2956344"/>
          </a:xfrm>
          <a:prstGeom prst="rect">
            <a:avLst/>
          </a:prstGeom>
        </p:spPr>
      </p:pic>
      <p:sp>
        <p:nvSpPr>
          <p:cNvPr id="9" name="TextBox 8">
            <a:extLst>
              <a:ext uri="{FF2B5EF4-FFF2-40B4-BE49-F238E27FC236}">
                <a16:creationId xmlns:a16="http://schemas.microsoft.com/office/drawing/2014/main" id="{BB7FA521-FE34-97CC-4765-B8DCC692F913}"/>
              </a:ext>
            </a:extLst>
          </p:cNvPr>
          <p:cNvSpPr txBox="1"/>
          <p:nvPr/>
        </p:nvSpPr>
        <p:spPr>
          <a:xfrm>
            <a:off x="234892" y="1216404"/>
            <a:ext cx="4798502"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Aptos" panose="020B0004020202020204" pitchFamily="34" charset="0"/>
              </a:rPr>
              <a:t>Build ML model is converted into Pickle file and then Model is Deployed through stream lit Application for client easiness.</a:t>
            </a:r>
          </a:p>
          <a:p>
            <a:pPr marL="285750" indent="-285750">
              <a:buFont typeface="Arial" panose="020B0604020202020204" pitchFamily="34" charset="0"/>
              <a:buChar char="•"/>
            </a:pPr>
            <a:r>
              <a:rPr lang="en-US" dirty="0">
                <a:solidFill>
                  <a:schemeClr val="bg1"/>
                </a:solidFill>
                <a:latin typeface="Aptos" panose="020B0004020202020204" pitchFamily="34" charset="0"/>
              </a:rPr>
              <a:t> The Input need to be given in and Output displays on screen either Attorney is involved or not. </a:t>
            </a:r>
          </a:p>
          <a:p>
            <a:pPr marL="285750" indent="-285750">
              <a:buFont typeface="Arial" panose="020B0604020202020204" pitchFamily="34" charset="0"/>
              <a:buChar char="•"/>
            </a:pPr>
            <a:r>
              <a:rPr lang="en-US" dirty="0">
                <a:solidFill>
                  <a:schemeClr val="bg1"/>
                </a:solidFill>
                <a:latin typeface="Aptos" panose="020B0004020202020204" pitchFamily="34" charset="0"/>
              </a:rPr>
              <a:t>insure.py is the deployment file and Here are the Reference Interfaces of model which are deployed.</a:t>
            </a:r>
          </a:p>
          <a:p>
            <a:pPr marL="285750" indent="-285750">
              <a:buFont typeface="Arial" panose="020B0604020202020204" pitchFamily="34" charset="0"/>
              <a:buChar char="•"/>
            </a:pPr>
            <a:r>
              <a:rPr lang="en-US" dirty="0">
                <a:solidFill>
                  <a:schemeClr val="bg1"/>
                </a:solidFill>
                <a:latin typeface="Aptos" panose="020B0004020202020204" pitchFamily="34" charset="0"/>
              </a:rPr>
              <a:t>On shows Attorney involved and other show No attorney is involved</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4127695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69B52E-E2BB-0DCF-30FE-98D9BCD8238D}"/>
              </a:ext>
            </a:extLst>
          </p:cNvPr>
          <p:cNvSpPr txBox="1"/>
          <p:nvPr/>
        </p:nvSpPr>
        <p:spPr>
          <a:xfrm>
            <a:off x="496347" y="1007004"/>
            <a:ext cx="11199303" cy="553998"/>
          </a:xfrm>
          <a:prstGeom prst="rect">
            <a:avLst/>
          </a:prstGeom>
          <a:noFill/>
        </p:spPr>
        <p:txBody>
          <a:bodyPr wrap="square" rtlCol="0">
            <a:spAutoFit/>
          </a:bodyPr>
          <a:lstStyle/>
          <a:p>
            <a:r>
              <a:rPr lang="en-US" sz="3000" b="1" dirty="0">
                <a:solidFill>
                  <a:schemeClr val="bg1"/>
                </a:solidFill>
                <a:latin typeface="Aptos" panose="020B0004020202020204" pitchFamily="34" charset="0"/>
              </a:rPr>
              <a:t>Conclusion:</a:t>
            </a:r>
            <a:endParaRPr lang="en-IN" b="1" dirty="0">
              <a:solidFill>
                <a:schemeClr val="bg1"/>
              </a:solidFill>
            </a:endParaRPr>
          </a:p>
        </p:txBody>
      </p:sp>
      <p:sp>
        <p:nvSpPr>
          <p:cNvPr id="6" name="TextBox 5">
            <a:extLst>
              <a:ext uri="{FF2B5EF4-FFF2-40B4-BE49-F238E27FC236}">
                <a16:creationId xmlns:a16="http://schemas.microsoft.com/office/drawing/2014/main" id="{65D9F85A-810B-6639-1823-E8AFE06C3EAD}"/>
              </a:ext>
            </a:extLst>
          </p:cNvPr>
          <p:cNvSpPr txBox="1"/>
          <p:nvPr/>
        </p:nvSpPr>
        <p:spPr>
          <a:xfrm>
            <a:off x="680906" y="1644242"/>
            <a:ext cx="10830187" cy="2862322"/>
          </a:xfrm>
          <a:prstGeom prst="rect">
            <a:avLst/>
          </a:prstGeom>
          <a:noFill/>
        </p:spPr>
        <p:txBody>
          <a:bodyPr wrap="square" rtlCol="0">
            <a:spAutoFit/>
          </a:bodyPr>
          <a:lstStyle/>
          <a:p>
            <a:pPr marL="342900" indent="-342900">
              <a:buFont typeface="+mj-lt"/>
              <a:buAutoNum type="arabicPeriod"/>
            </a:pPr>
            <a:r>
              <a:rPr lang="en-US" dirty="0">
                <a:solidFill>
                  <a:schemeClr val="bg1"/>
                </a:solidFill>
                <a:latin typeface="Aptos" panose="020B0004020202020204" pitchFamily="34" charset="0"/>
              </a:rPr>
              <a:t>At Initial stage we thoroughly gone through data set and observed what are what.</a:t>
            </a:r>
          </a:p>
          <a:p>
            <a:pPr marL="342900" indent="-342900">
              <a:buFont typeface="+mj-lt"/>
              <a:buAutoNum type="arabicPeriod"/>
            </a:pPr>
            <a:r>
              <a:rPr lang="en-US" dirty="0">
                <a:solidFill>
                  <a:schemeClr val="bg1"/>
                </a:solidFill>
                <a:latin typeface="Aptos" panose="020B0004020202020204" pitchFamily="34" charset="0"/>
              </a:rPr>
              <a:t>Then by Pandas we loaded data set.</a:t>
            </a:r>
          </a:p>
          <a:p>
            <a:pPr marL="342900" indent="-342900">
              <a:buFont typeface="+mj-lt"/>
              <a:buAutoNum type="arabicPeriod"/>
            </a:pPr>
            <a:r>
              <a:rPr lang="en-US" dirty="0">
                <a:solidFill>
                  <a:schemeClr val="bg1"/>
                </a:solidFill>
                <a:latin typeface="Aptos" panose="020B0004020202020204" pitchFamily="34" charset="0"/>
              </a:rPr>
              <a:t>Basic Data Set is inspected which includes shape of dataset, info of data set, Description regarding it, Data types and other. </a:t>
            </a:r>
          </a:p>
          <a:p>
            <a:pPr marL="342900" indent="-342900">
              <a:buFont typeface="+mj-lt"/>
              <a:buAutoNum type="arabicPeriod"/>
            </a:pPr>
            <a:r>
              <a:rPr lang="en-US" dirty="0">
                <a:solidFill>
                  <a:schemeClr val="bg1"/>
                </a:solidFill>
                <a:latin typeface="Aptos" panose="020B0004020202020204" pitchFamily="34" charset="0"/>
              </a:rPr>
              <a:t>EDA is performed in that Data is Visualized for gaining some insights regarding data and its behavior.</a:t>
            </a:r>
          </a:p>
          <a:p>
            <a:pPr marL="342900" indent="-342900">
              <a:buFont typeface="+mj-lt"/>
              <a:buAutoNum type="arabicPeriod"/>
            </a:pPr>
            <a:r>
              <a:rPr lang="en-US" dirty="0">
                <a:solidFill>
                  <a:schemeClr val="bg1"/>
                </a:solidFill>
                <a:latin typeface="Aptos" panose="020B0004020202020204" pitchFamily="34" charset="0"/>
              </a:rPr>
              <a:t>After performing all preprocessing process( Scaling, Outliers removal, Imputing data and Encoding it ).</a:t>
            </a:r>
          </a:p>
          <a:p>
            <a:pPr marL="342900" indent="-342900">
              <a:buFont typeface="+mj-lt"/>
              <a:buAutoNum type="arabicPeriod"/>
            </a:pPr>
            <a:r>
              <a:rPr lang="en-US" dirty="0">
                <a:solidFill>
                  <a:schemeClr val="bg1"/>
                </a:solidFill>
                <a:latin typeface="Aptos" panose="020B0004020202020204" pitchFamily="34" charset="0"/>
              </a:rPr>
              <a:t>We went to model selecting, In that we Trained, Tested and evaluated all Model metrics based on the model Accuracy we opted for Random Forest Model,</a:t>
            </a:r>
          </a:p>
          <a:p>
            <a:pPr marL="342900" indent="-342900">
              <a:buFont typeface="+mj-lt"/>
              <a:buAutoNum type="arabicPeriod"/>
            </a:pPr>
            <a:r>
              <a:rPr lang="en-US" dirty="0">
                <a:solidFill>
                  <a:schemeClr val="bg1"/>
                </a:solidFill>
                <a:latin typeface="Aptos" panose="020B0004020202020204" pitchFamily="34" charset="0"/>
              </a:rPr>
              <a:t>With that model we Deployed it with the help of Stream lit application.</a:t>
            </a:r>
          </a:p>
          <a:p>
            <a:pPr marL="342900" indent="-342900">
              <a:buFont typeface="+mj-lt"/>
              <a:buAutoNum type="arabicPeriod"/>
            </a:pPr>
            <a:r>
              <a:rPr lang="en-US" dirty="0">
                <a:solidFill>
                  <a:schemeClr val="bg1"/>
                </a:solidFill>
                <a:latin typeface="Aptos" panose="020B0004020202020204" pitchFamily="34" charset="0"/>
              </a:rPr>
              <a:t>Finally, Model is doing well in both positive and negative cases</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340271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37279A-330D-886F-340D-494A5005E5FC}"/>
              </a:ext>
            </a:extLst>
          </p:cNvPr>
          <p:cNvSpPr>
            <a:spLocks noGrp="1"/>
          </p:cNvSpPr>
          <p:nvPr>
            <p:ph type="title"/>
          </p:nvPr>
        </p:nvSpPr>
        <p:spPr>
          <a:xfrm>
            <a:off x="609600" y="-107993"/>
            <a:ext cx="10972800" cy="1570325"/>
          </a:xfrm>
        </p:spPr>
        <p:txBody>
          <a:bodyPr anchor="b">
            <a:normAutofit/>
          </a:bodyPr>
          <a:lstStyle/>
          <a:p>
            <a:r>
              <a:rPr lang="en-US" b="0" dirty="0">
                <a:latin typeface="Aptos" panose="020B0004020202020204" pitchFamily="34" charset="0"/>
              </a:rPr>
              <a:t>CONTENT</a:t>
            </a:r>
          </a:p>
        </p:txBody>
      </p:sp>
      <p:sp>
        <p:nvSpPr>
          <p:cNvPr id="5" name="TextBox 4">
            <a:extLst>
              <a:ext uri="{FF2B5EF4-FFF2-40B4-BE49-F238E27FC236}">
                <a16:creationId xmlns:a16="http://schemas.microsoft.com/office/drawing/2014/main" id="{99BF0D23-6D8A-2F12-0324-17FFF141BF01}"/>
              </a:ext>
            </a:extLst>
          </p:cNvPr>
          <p:cNvSpPr txBox="1"/>
          <p:nvPr/>
        </p:nvSpPr>
        <p:spPr>
          <a:xfrm>
            <a:off x="978715" y="1728435"/>
            <a:ext cx="6881769" cy="4647426"/>
          </a:xfrm>
          <a:prstGeom prst="rect">
            <a:avLst/>
          </a:prstGeom>
          <a:noFill/>
        </p:spPr>
        <p:txBody>
          <a:bodyPr wrap="square" rtlCol="0">
            <a:spAutoFit/>
          </a:bodyPr>
          <a:lstStyle/>
          <a:p>
            <a:pPr marL="285750" indent="-285750">
              <a:buClr>
                <a:schemeClr val="accent3">
                  <a:lumMod val="75000"/>
                </a:schemeClr>
              </a:buClr>
              <a:buFont typeface="Wingdings" panose="05000000000000000000" pitchFamily="2" charset="2"/>
              <a:buChar char="§"/>
            </a:pPr>
            <a:r>
              <a:rPr lang="en-US" sz="1600" dirty="0">
                <a:solidFill>
                  <a:schemeClr val="bg1"/>
                </a:solidFill>
              </a:rPr>
              <a:t>Introduction</a:t>
            </a:r>
          </a:p>
          <a:p>
            <a:pPr marL="285750" indent="-285750">
              <a:buClr>
                <a:schemeClr val="accent3">
                  <a:lumMod val="75000"/>
                </a:schemeClr>
              </a:buClr>
              <a:buFont typeface="Wingdings" panose="05000000000000000000" pitchFamily="2" charset="2"/>
              <a:buChar char="§"/>
            </a:pPr>
            <a:endParaRPr lang="en-US" sz="1600" dirty="0">
              <a:solidFill>
                <a:schemeClr val="bg1"/>
              </a:solidFill>
            </a:endParaRPr>
          </a:p>
          <a:p>
            <a:pPr marL="285750" indent="-285750">
              <a:buClr>
                <a:schemeClr val="accent3">
                  <a:lumMod val="75000"/>
                </a:schemeClr>
              </a:buClr>
              <a:buFont typeface="Wingdings" panose="05000000000000000000" pitchFamily="2" charset="2"/>
              <a:buChar char="§"/>
            </a:pPr>
            <a:r>
              <a:rPr lang="en-US" sz="1600" dirty="0">
                <a:solidFill>
                  <a:schemeClr val="bg1"/>
                </a:solidFill>
              </a:rPr>
              <a:t>Overview of Dataset</a:t>
            </a:r>
          </a:p>
          <a:p>
            <a:pPr marL="285750" indent="-285750">
              <a:buClr>
                <a:schemeClr val="accent3">
                  <a:lumMod val="75000"/>
                </a:schemeClr>
              </a:buClr>
              <a:buFont typeface="Wingdings" panose="05000000000000000000" pitchFamily="2" charset="2"/>
              <a:buChar char="§"/>
            </a:pPr>
            <a:endParaRPr lang="en-US" sz="1600" dirty="0">
              <a:solidFill>
                <a:schemeClr val="bg1"/>
              </a:solidFill>
            </a:endParaRPr>
          </a:p>
          <a:p>
            <a:pPr marL="285750" indent="-285750">
              <a:buClr>
                <a:schemeClr val="accent3">
                  <a:lumMod val="75000"/>
                </a:schemeClr>
              </a:buClr>
              <a:buFont typeface="Wingdings" panose="05000000000000000000" pitchFamily="2" charset="2"/>
              <a:buChar char="§"/>
            </a:pPr>
            <a:r>
              <a:rPr lang="en-US" sz="1600" dirty="0">
                <a:solidFill>
                  <a:schemeClr val="bg1"/>
                </a:solidFill>
              </a:rPr>
              <a:t>EDA</a:t>
            </a:r>
          </a:p>
          <a:p>
            <a:pPr marL="742950" lvl="1" indent="-285750">
              <a:buClr>
                <a:schemeClr val="accent3">
                  <a:lumMod val="75000"/>
                </a:schemeClr>
              </a:buClr>
              <a:buFont typeface="Wingdings" panose="05000000000000000000" pitchFamily="2" charset="2"/>
              <a:buChar char="§"/>
            </a:pPr>
            <a:r>
              <a:rPr lang="en-US" sz="1600" dirty="0">
                <a:solidFill>
                  <a:schemeClr val="bg1"/>
                </a:solidFill>
              </a:rPr>
              <a:t>Data Visualization</a:t>
            </a:r>
          </a:p>
          <a:p>
            <a:pPr marL="742950" lvl="1" indent="-285750">
              <a:buClr>
                <a:schemeClr val="accent3">
                  <a:lumMod val="75000"/>
                </a:schemeClr>
              </a:buClr>
              <a:buFont typeface="Wingdings" panose="05000000000000000000" pitchFamily="2" charset="2"/>
              <a:buChar char="§"/>
            </a:pPr>
            <a:r>
              <a:rPr lang="en-US" sz="1600" dirty="0">
                <a:solidFill>
                  <a:schemeClr val="bg1"/>
                </a:solidFill>
              </a:rPr>
              <a:t>Data Preprocessing</a:t>
            </a:r>
          </a:p>
          <a:p>
            <a:pPr marL="742950" lvl="1" indent="-285750">
              <a:buClr>
                <a:schemeClr val="accent3">
                  <a:lumMod val="75000"/>
                </a:schemeClr>
              </a:buClr>
              <a:buFont typeface="Wingdings" panose="05000000000000000000" pitchFamily="2" charset="2"/>
              <a:buChar char="§"/>
            </a:pPr>
            <a:endParaRPr lang="en-US" sz="1600" dirty="0">
              <a:solidFill>
                <a:schemeClr val="bg1"/>
              </a:solidFill>
            </a:endParaRPr>
          </a:p>
          <a:p>
            <a:pPr marL="285750" indent="-285750">
              <a:buClr>
                <a:schemeClr val="accent3">
                  <a:lumMod val="75000"/>
                </a:schemeClr>
              </a:buClr>
              <a:buFont typeface="Wingdings" panose="05000000000000000000" pitchFamily="2" charset="2"/>
              <a:buChar char="§"/>
            </a:pPr>
            <a:r>
              <a:rPr lang="en-IN" sz="1600" dirty="0">
                <a:solidFill>
                  <a:schemeClr val="bg1"/>
                </a:solidFill>
              </a:rPr>
              <a:t>Model Building</a:t>
            </a:r>
          </a:p>
          <a:p>
            <a:pPr marL="742950" lvl="1" indent="-285750">
              <a:buClr>
                <a:schemeClr val="accent3">
                  <a:lumMod val="75000"/>
                </a:schemeClr>
              </a:buClr>
              <a:buFont typeface="Wingdings" panose="05000000000000000000" pitchFamily="2" charset="2"/>
              <a:buChar char="§"/>
            </a:pPr>
            <a:r>
              <a:rPr lang="en-IN" sz="1600" dirty="0">
                <a:solidFill>
                  <a:schemeClr val="bg1"/>
                </a:solidFill>
              </a:rPr>
              <a:t>Model Selection</a:t>
            </a:r>
          </a:p>
          <a:p>
            <a:pPr marL="742950" lvl="1" indent="-285750">
              <a:buClr>
                <a:schemeClr val="accent3">
                  <a:lumMod val="75000"/>
                </a:schemeClr>
              </a:buClr>
              <a:buFont typeface="Wingdings" panose="05000000000000000000" pitchFamily="2" charset="2"/>
              <a:buChar char="§"/>
            </a:pPr>
            <a:r>
              <a:rPr lang="en-IN" sz="1600" dirty="0">
                <a:solidFill>
                  <a:schemeClr val="bg1"/>
                </a:solidFill>
              </a:rPr>
              <a:t>Accuracy’s</a:t>
            </a:r>
          </a:p>
          <a:p>
            <a:pPr marL="742950" lvl="1" indent="-285750">
              <a:buClr>
                <a:schemeClr val="accent3">
                  <a:lumMod val="75000"/>
                </a:schemeClr>
              </a:buClr>
              <a:buFont typeface="Wingdings" panose="05000000000000000000" pitchFamily="2" charset="2"/>
              <a:buChar char="§"/>
            </a:pPr>
            <a:r>
              <a:rPr lang="en-IN" sz="1600" dirty="0">
                <a:solidFill>
                  <a:schemeClr val="bg1"/>
                </a:solidFill>
              </a:rPr>
              <a:t>Selecting a Suitable Model</a:t>
            </a:r>
          </a:p>
          <a:p>
            <a:pPr marL="742950" lvl="1" indent="-285750">
              <a:buClr>
                <a:schemeClr val="accent3">
                  <a:lumMod val="75000"/>
                </a:schemeClr>
              </a:buClr>
              <a:buFont typeface="Wingdings" panose="05000000000000000000" pitchFamily="2" charset="2"/>
              <a:buChar char="§"/>
            </a:pPr>
            <a:endParaRPr lang="en-IN" sz="1600" dirty="0">
              <a:solidFill>
                <a:schemeClr val="bg1"/>
              </a:solidFill>
            </a:endParaRPr>
          </a:p>
          <a:p>
            <a:pPr marL="285750" indent="-285750">
              <a:buClr>
                <a:schemeClr val="accent3">
                  <a:lumMod val="75000"/>
                </a:schemeClr>
              </a:buClr>
              <a:buFont typeface="Wingdings" panose="05000000000000000000" pitchFamily="2" charset="2"/>
              <a:buChar char="§"/>
            </a:pPr>
            <a:r>
              <a:rPr lang="en-IN" sz="1700" dirty="0">
                <a:solidFill>
                  <a:schemeClr val="bg1"/>
                </a:solidFill>
              </a:rPr>
              <a:t>Deployment</a:t>
            </a:r>
          </a:p>
          <a:p>
            <a:pPr marL="171450" indent="-171450">
              <a:buClr>
                <a:schemeClr val="accent3">
                  <a:lumMod val="75000"/>
                </a:schemeClr>
              </a:buClr>
              <a:buFont typeface="Wingdings" panose="05000000000000000000" pitchFamily="2" charset="2"/>
              <a:buChar char="§"/>
            </a:pPr>
            <a:endParaRPr lang="en-IN" sz="600" dirty="0">
              <a:solidFill>
                <a:schemeClr val="bg1"/>
              </a:solidFill>
            </a:endParaRPr>
          </a:p>
          <a:p>
            <a:pPr marL="285750" indent="-285750">
              <a:buClr>
                <a:schemeClr val="accent3">
                  <a:lumMod val="75000"/>
                </a:schemeClr>
              </a:buClr>
              <a:buFont typeface="Wingdings" panose="05000000000000000000" pitchFamily="2" charset="2"/>
              <a:buChar char="§"/>
            </a:pPr>
            <a:r>
              <a:rPr lang="en-IN" sz="1600" dirty="0">
                <a:solidFill>
                  <a:schemeClr val="bg1"/>
                </a:solidFill>
              </a:rPr>
              <a:t>Conclusion</a:t>
            </a:r>
          </a:p>
          <a:p>
            <a:pPr marL="742950" lvl="1" indent="-285750">
              <a:buFont typeface="Arial" panose="020B0604020202020204" pitchFamily="34" charset="0"/>
              <a:buChar char="•"/>
            </a:pPr>
            <a:endParaRPr lang="en-IN" sz="1600" dirty="0">
              <a:solidFill>
                <a:schemeClr val="bg1"/>
              </a:solidFill>
            </a:endParaRPr>
          </a:p>
          <a:p>
            <a:pPr marL="742950" lvl="1" indent="-285750">
              <a:buFont typeface="Arial" panose="020B0604020202020204" pitchFamily="34" charset="0"/>
              <a:buChar char="•"/>
            </a:pPr>
            <a:endParaRPr lang="en-IN" sz="1600" dirty="0">
              <a:solidFill>
                <a:schemeClr val="bg1"/>
              </a:solidFill>
            </a:endParaRPr>
          </a:p>
          <a:p>
            <a:pPr marL="742950" lvl="1" indent="-285750">
              <a:buFont typeface="Arial" panose="020B0604020202020204" pitchFamily="34" charset="0"/>
              <a:buChar char="•"/>
            </a:pPr>
            <a:endParaRPr lang="en-IN" sz="600" dirty="0">
              <a:solidFill>
                <a:schemeClr val="bg1"/>
              </a:solidFill>
            </a:endParaRPr>
          </a:p>
        </p:txBody>
      </p:sp>
      <p:pic>
        <p:nvPicPr>
          <p:cNvPr id="7" name="Picture 6">
            <a:extLst>
              <a:ext uri="{FF2B5EF4-FFF2-40B4-BE49-F238E27FC236}">
                <a16:creationId xmlns:a16="http://schemas.microsoft.com/office/drawing/2014/main" id="{BC9FE50D-5898-88F9-6AB9-695DDA259D67}"/>
              </a:ext>
            </a:extLst>
          </p:cNvPr>
          <p:cNvPicPr>
            <a:picLocks noChangeAspect="1"/>
          </p:cNvPicPr>
          <p:nvPr/>
        </p:nvPicPr>
        <p:blipFill>
          <a:blip r:embed="rId3"/>
          <a:stretch>
            <a:fillRect/>
          </a:stretch>
        </p:blipFill>
        <p:spPr>
          <a:xfrm>
            <a:off x="343141" y="2029638"/>
            <a:ext cx="3284505" cy="198137"/>
          </a:xfrm>
          <a:prstGeom prst="rect">
            <a:avLst/>
          </a:prstGeom>
        </p:spPr>
      </p:pic>
    </p:spTree>
    <p:extLst>
      <p:ext uri="{BB962C8B-B14F-4D97-AF65-F5344CB8AC3E}">
        <p14:creationId xmlns:p14="http://schemas.microsoft.com/office/powerpoint/2010/main" val="224937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0784" y="63980"/>
            <a:ext cx="5791200" cy="666404"/>
          </a:xfrm>
        </p:spPr>
        <p:txBody>
          <a:bodyPr/>
          <a:lstStyle/>
          <a:p>
            <a:r>
              <a:rPr lang="en-US" sz="4000" dirty="0">
                <a:latin typeface="Aptos" panose="020B0004020202020204" pitchFamily="34" charset="0"/>
              </a:rPr>
              <a:t>Introduction</a:t>
            </a:r>
          </a:p>
        </p:txBody>
      </p:sp>
      <p:sp>
        <p:nvSpPr>
          <p:cNvPr id="7" name="Text Placeholder 6">
            <a:extLst>
              <a:ext uri="{FF2B5EF4-FFF2-40B4-BE49-F238E27FC236}">
                <a16:creationId xmlns:a16="http://schemas.microsoft.com/office/drawing/2014/main" id="{37551C54-5F1C-C6C2-BE00-5DEFFADB8828}"/>
              </a:ext>
            </a:extLst>
          </p:cNvPr>
          <p:cNvSpPr>
            <a:spLocks noGrp="1"/>
          </p:cNvSpPr>
          <p:nvPr>
            <p:ph type="body" sz="quarter" idx="11"/>
          </p:nvPr>
        </p:nvSpPr>
        <p:spPr>
          <a:xfrm>
            <a:off x="620784" y="864067"/>
            <a:ext cx="11250569" cy="5104158"/>
          </a:xfrm>
        </p:spPr>
        <p:txBody>
          <a:bodyPr/>
          <a:lstStyle/>
          <a:p>
            <a:r>
              <a:rPr lang="en-US" dirty="0">
                <a:latin typeface="Aptos Display" panose="020B0004020202020204" pitchFamily="34" charset="0"/>
              </a:rPr>
              <a:t>Business Objective:</a:t>
            </a:r>
          </a:p>
          <a:p>
            <a:pPr marL="0" marR="0" algn="just">
              <a:lnSpc>
                <a:spcPct val="115000"/>
              </a:lnSpc>
            </a:pPr>
            <a:r>
              <a:rPr lang="en-IN" sz="1800" b="0" dirty="0">
                <a:solidFill>
                  <a:schemeClr val="bg1"/>
                </a:solidFill>
                <a:effectLst/>
                <a:latin typeface="Aptos" panose="020B0004020202020204" pitchFamily="34" charset="0"/>
                <a:ea typeface="Arial" panose="020B0604020202020204" pitchFamily="34" charset="0"/>
              </a:rPr>
              <a:t>The goal of this project is to develop a model that predicts whether an attorney will be involved in a claim based on various claim-related factors. This will help insurance companies optimize their processes, reduce legal costs, and better allocate resources</a:t>
            </a:r>
            <a:r>
              <a:rPr lang="en-IN" sz="1800" b="0" dirty="0">
                <a:solidFill>
                  <a:schemeClr val="bg1"/>
                </a:solidFill>
                <a:effectLst/>
                <a:latin typeface="Arial" panose="020B0604020202020204" pitchFamily="34" charset="0"/>
                <a:ea typeface="Arial" panose="020B0604020202020204" pitchFamily="34" charset="0"/>
              </a:rPr>
              <a:t>.</a:t>
            </a:r>
          </a:p>
          <a:p>
            <a:pPr marL="0" marR="0" algn="just">
              <a:lnSpc>
                <a:spcPct val="115000"/>
              </a:lnSpc>
            </a:pPr>
            <a:r>
              <a:rPr lang="en-IN" dirty="0">
                <a:solidFill>
                  <a:schemeClr val="tx2"/>
                </a:solidFill>
                <a:latin typeface="Aptos Display" panose="020B0004020202020204" pitchFamily="34" charset="0"/>
                <a:ea typeface="Arial" panose="020B0604020202020204" pitchFamily="34" charset="0"/>
              </a:rPr>
              <a:t>Data:</a:t>
            </a:r>
            <a:endParaRPr lang="en-IN" dirty="0">
              <a:solidFill>
                <a:schemeClr val="tx2"/>
              </a:solidFill>
              <a:latin typeface="Arial" panose="020B0604020202020204" pitchFamily="34" charset="0"/>
              <a:ea typeface="Arial" panose="020B0604020202020204" pitchFamily="34" charset="0"/>
            </a:endParaRPr>
          </a:p>
          <a:p>
            <a:pPr marL="0" marR="0" algn="just">
              <a:lnSpc>
                <a:spcPct val="115000"/>
              </a:lnSpc>
            </a:pPr>
            <a:r>
              <a:rPr lang="en-US" sz="1800" b="0" dirty="0">
                <a:solidFill>
                  <a:schemeClr val="bg1"/>
                </a:solidFill>
                <a:latin typeface="Aptos" panose="020B0004020202020204" pitchFamily="34" charset="0"/>
                <a:cs typeface="Arial" panose="020B0604020202020204" pitchFamily="34" charset="0"/>
              </a:rPr>
              <a:t>The dataset comprises 1,340 records with 13 variables that will be analyzed to identify key patterns, temporal trends, and external influencing factors for developing a robust predictive model to forecast attorney involvement in insurance claims, enabling proactive claim management and optimized resource allocation.</a:t>
            </a:r>
            <a:endParaRPr lang="en-IN" sz="1800" b="0" dirty="0">
              <a:solidFill>
                <a:schemeClr val="bg1"/>
              </a:solidFill>
              <a:latin typeface="Aptos" panose="020B0004020202020204" pitchFamily="34" charset="0"/>
              <a:ea typeface="Arial" panose="020B0604020202020204" pitchFamily="34" charset="0"/>
              <a:cs typeface="Arial" panose="020B0604020202020204" pitchFamily="34" charset="0"/>
            </a:endParaRPr>
          </a:p>
          <a:p>
            <a:pPr marL="0" marR="0" algn="just">
              <a:lnSpc>
                <a:spcPct val="115000"/>
              </a:lnSpc>
            </a:pPr>
            <a:r>
              <a:rPr lang="en-US" dirty="0">
                <a:latin typeface="Aptos Display" panose="020B0004020202020204" pitchFamily="34" charset="0"/>
              </a:rPr>
              <a:t>Goal</a:t>
            </a:r>
            <a:r>
              <a:rPr lang="en-US" b="0" dirty="0">
                <a:latin typeface="Aptos Display" panose="020B0004020202020204" pitchFamily="34" charset="0"/>
              </a:rPr>
              <a:t>:</a:t>
            </a:r>
            <a:r>
              <a:rPr lang="en-US" b="0" dirty="0"/>
              <a:t> </a:t>
            </a:r>
          </a:p>
          <a:p>
            <a:pPr marL="0" marR="0" algn="just">
              <a:lnSpc>
                <a:spcPct val="115000"/>
              </a:lnSpc>
            </a:pPr>
            <a:r>
              <a:rPr lang="en-US" sz="1800" b="0" dirty="0">
                <a:solidFill>
                  <a:schemeClr val="bg1"/>
                </a:solidFill>
                <a:latin typeface="Aptos" panose="020B0004020202020204" pitchFamily="34" charset="0"/>
                <a:cs typeface="Arial" panose="020B0604020202020204" pitchFamily="34" charset="0"/>
              </a:rPr>
              <a:t>The primary goal of the Predictive Modeling for Attorney Involvement in Claims project is to develop an analytical system that accurately forecasts which insurance claims are likely to involve attorney representation, enabling early identification of high-risk claims, implementation of proactive management strategies, and optimization of financial reserves and resources.</a:t>
            </a:r>
          </a:p>
          <a:p>
            <a:pPr marL="0" marR="0" algn="just">
              <a:lnSpc>
                <a:spcPct val="115000"/>
              </a:lnSpc>
            </a:pPr>
            <a:endParaRPr lang="en-US" sz="1400" dirty="0"/>
          </a:p>
          <a:p>
            <a:pPr marL="0" marR="0" algn="just">
              <a:lnSpc>
                <a:spcPct val="115000"/>
              </a:lnSpc>
            </a:pPr>
            <a:endParaRPr lang="en-IN" sz="1800" dirty="0">
              <a:solidFill>
                <a:schemeClr val="bg1"/>
              </a:solidFill>
              <a:effectLst/>
            </a:endParaRPr>
          </a:p>
          <a:p>
            <a:pPr marL="0" marR="0" algn="just">
              <a:lnSpc>
                <a:spcPct val="115000"/>
              </a:lnSpc>
            </a:pPr>
            <a:endParaRPr lang="en-IN" sz="1800" dirty="0">
              <a:solidFill>
                <a:schemeClr val="bg1"/>
              </a:solidFill>
              <a:effectLst/>
            </a:endParaRPr>
          </a:p>
          <a:p>
            <a:pPr marL="0" marR="0" algn="just">
              <a:lnSpc>
                <a:spcPct val="115000"/>
              </a:lnSpc>
            </a:pPr>
            <a:endParaRPr lang="en-IN" sz="1800" dirty="0">
              <a:solidFill>
                <a:schemeClr val="bg1"/>
              </a:solidFill>
              <a:latin typeface="Arial" panose="020B0604020202020204" pitchFamily="34" charset="0"/>
              <a:ea typeface="Arial" panose="020B0604020202020204" pitchFamily="34" charset="0"/>
            </a:endParaRPr>
          </a:p>
          <a:p>
            <a:pPr marL="0" marR="0" algn="just">
              <a:lnSpc>
                <a:spcPct val="115000"/>
              </a:lnSpc>
            </a:pPr>
            <a:endParaRPr lang="en-IN" sz="1800" dirty="0">
              <a:solidFill>
                <a:schemeClr val="bg1"/>
              </a:solidFill>
              <a:latin typeface="Arial" panose="020B0604020202020204" pitchFamily="34" charset="0"/>
              <a:ea typeface="Arial" panose="020B0604020202020204" pitchFamily="34" charset="0"/>
            </a:endParaRPr>
          </a:p>
          <a:p>
            <a:pPr marL="0" marR="0" algn="just">
              <a:lnSpc>
                <a:spcPct val="115000"/>
              </a:lnSpc>
            </a:pPr>
            <a:endParaRPr lang="en-IN" sz="1800" dirty="0">
              <a:solidFill>
                <a:schemeClr val="bg1"/>
              </a:solidFill>
              <a:effectLst/>
              <a:latin typeface="Arial" panose="020B0604020202020204" pitchFamily="34" charset="0"/>
              <a:ea typeface="Arial" panose="020B0604020202020204" pitchFamily="34" charset="0"/>
            </a:endParaRPr>
          </a:p>
          <a:p>
            <a:pPr marL="0" marR="0" algn="just">
              <a:lnSpc>
                <a:spcPct val="115000"/>
              </a:lnSpc>
            </a:pPr>
            <a:endParaRPr lang="en-IN" sz="1800" dirty="0">
              <a:solidFill>
                <a:schemeClr val="bg1"/>
              </a:solidFill>
              <a:effectLst/>
              <a:latin typeface="Arial" panose="020B0604020202020204" pitchFamily="34" charset="0"/>
              <a:ea typeface="Arial" panose="020B0604020202020204" pitchFamily="34" charset="0"/>
            </a:endParaRPr>
          </a:p>
          <a:p>
            <a:pPr marL="0" marR="0" algn="just">
              <a:lnSpc>
                <a:spcPct val="115000"/>
              </a:lnSpc>
            </a:pPr>
            <a:endParaRPr lang="en-US" sz="1800" dirty="0">
              <a:solidFill>
                <a:schemeClr val="bg1"/>
              </a:solidFill>
              <a:effectLst/>
              <a:latin typeface="Arial" panose="020B0604020202020204" pitchFamily="34" charset="0"/>
              <a:ea typeface="Arial" panose="020B0604020202020204" pitchFamily="34" charset="0"/>
            </a:endParaRPr>
          </a:p>
          <a:p>
            <a:pPr marL="0" marR="0">
              <a:lnSpc>
                <a:spcPct val="115000"/>
              </a:lnSpc>
            </a:pPr>
            <a:r>
              <a:rPr lang="en-IN" sz="1800" dirty="0">
                <a:effectLst/>
                <a:latin typeface="Arial" panose="020B0604020202020204" pitchFamily="34" charset="0"/>
                <a:ea typeface="Arial" panose="020B0604020202020204" pitchFamily="34" charset="0"/>
              </a:rPr>
              <a:t> </a:t>
            </a:r>
            <a:endParaRPr lang="en-US" sz="1800" dirty="0">
              <a:effectLst/>
              <a:latin typeface="Arial" panose="020B0604020202020204" pitchFamily="34" charset="0"/>
              <a:ea typeface="Arial" panose="020B0604020202020204" pitchFamily="34" charset="0"/>
            </a:endParaRPr>
          </a:p>
          <a:p>
            <a:endParaRPr lang="en-US" dirty="0"/>
          </a:p>
          <a:p>
            <a:endParaRPr lang="en-US" dirty="0"/>
          </a:p>
          <a:p>
            <a:endParaRPr lang="en-US" dirty="0"/>
          </a:p>
        </p:txBody>
      </p:sp>
      <p:pic>
        <p:nvPicPr>
          <p:cNvPr id="4" name="Picture 3">
            <a:extLst>
              <a:ext uri="{FF2B5EF4-FFF2-40B4-BE49-F238E27FC236}">
                <a16:creationId xmlns:a16="http://schemas.microsoft.com/office/drawing/2014/main" id="{E22CABF4-2CB7-53A8-0B49-977C00E8E95E}"/>
              </a:ext>
            </a:extLst>
          </p:cNvPr>
          <p:cNvPicPr>
            <a:picLocks noChangeAspect="1"/>
          </p:cNvPicPr>
          <p:nvPr/>
        </p:nvPicPr>
        <p:blipFill>
          <a:blip r:embed="rId3"/>
          <a:stretch>
            <a:fillRect/>
          </a:stretch>
        </p:blipFill>
        <p:spPr>
          <a:xfrm>
            <a:off x="5967357" y="3892763"/>
            <a:ext cx="2690093" cy="213378"/>
          </a:xfrm>
          <a:prstGeom prst="rect">
            <a:avLst/>
          </a:prstGeom>
        </p:spPr>
      </p:pic>
    </p:spTree>
    <p:extLst>
      <p:ext uri="{BB962C8B-B14F-4D97-AF65-F5344CB8AC3E}">
        <p14:creationId xmlns:p14="http://schemas.microsoft.com/office/powerpoint/2010/main" val="144087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0BA51-ECCE-868F-DCED-1508BB78EA95}"/>
              </a:ext>
            </a:extLst>
          </p:cNvPr>
          <p:cNvSpPr>
            <a:spLocks noGrp="1"/>
          </p:cNvSpPr>
          <p:nvPr>
            <p:ph sz="quarter" idx="13"/>
          </p:nvPr>
        </p:nvSpPr>
        <p:spPr>
          <a:xfrm>
            <a:off x="117104" y="129826"/>
            <a:ext cx="11639010" cy="5721495"/>
          </a:xfrm>
        </p:spPr>
        <p:txBody>
          <a:bodyPr>
            <a:noAutofit/>
          </a:bodyPr>
          <a:lstStyle/>
          <a:p>
            <a:pPr marL="0" indent="0" algn="just">
              <a:buNone/>
            </a:pPr>
            <a:r>
              <a:rPr lang="en-US" sz="1600" b="0" dirty="0">
                <a:solidFill>
                  <a:schemeClr val="bg1"/>
                </a:solidFill>
                <a:latin typeface="Aptos" panose="020B0004020202020204" pitchFamily="34" charset="0"/>
              </a:rPr>
              <a:t>The dataset contains 1,340 rows and 13 columns:</a:t>
            </a:r>
          </a:p>
          <a:p>
            <a:pPr marL="0" indent="0" algn="just">
              <a:buNone/>
            </a:pPr>
            <a:r>
              <a:rPr lang="en-US" sz="1600" b="0" dirty="0">
                <a:solidFill>
                  <a:schemeClr val="bg1"/>
                </a:solidFill>
                <a:latin typeface="Aptos" panose="020B0004020202020204" pitchFamily="34" charset="0"/>
              </a:rPr>
              <a:t>1. CASENUM - Numerical (Integer): Unique case identifier.</a:t>
            </a:r>
          </a:p>
          <a:p>
            <a:pPr marL="0" indent="0" algn="just">
              <a:buNone/>
            </a:pPr>
            <a:r>
              <a:rPr lang="en-US" sz="1600" b="0" dirty="0">
                <a:solidFill>
                  <a:schemeClr val="bg1"/>
                </a:solidFill>
                <a:latin typeface="Aptos" panose="020B0004020202020204" pitchFamily="34" charset="0"/>
              </a:rPr>
              <a:t>2. ATTORNEY - Binary (0 or 1): Indicates if an attorney was involved (1 = Yes, 0 = No).</a:t>
            </a:r>
          </a:p>
          <a:p>
            <a:pPr marL="0" indent="0" algn="just">
              <a:buNone/>
            </a:pPr>
            <a:r>
              <a:rPr lang="en-US" sz="1600" b="0" dirty="0">
                <a:solidFill>
                  <a:schemeClr val="bg1"/>
                </a:solidFill>
                <a:latin typeface="Aptos" panose="020B0004020202020204" pitchFamily="34" charset="0"/>
              </a:rPr>
              <a:t>3. CLMSEX - Categorical (0 or 1): Gender of the claimant (1 = Male, 0 = Female).</a:t>
            </a:r>
          </a:p>
          <a:p>
            <a:pPr marL="0" indent="0" algn="just">
              <a:buNone/>
            </a:pPr>
            <a:r>
              <a:rPr lang="en-US" sz="1600" b="0" dirty="0">
                <a:solidFill>
                  <a:schemeClr val="bg1"/>
                </a:solidFill>
                <a:latin typeface="Aptos" panose="020B0004020202020204" pitchFamily="34" charset="0"/>
              </a:rPr>
              <a:t>4. CLMINSUR - Binary (0 or 1): Whether the claimant was insured (1 = Yes, 0 = No).</a:t>
            </a:r>
          </a:p>
          <a:p>
            <a:pPr marL="0" indent="0" algn="just">
              <a:buNone/>
            </a:pPr>
            <a:r>
              <a:rPr lang="en-US" sz="1600" b="0" dirty="0">
                <a:solidFill>
                  <a:schemeClr val="bg1"/>
                </a:solidFill>
                <a:latin typeface="Aptos" panose="020B0004020202020204" pitchFamily="34" charset="0"/>
              </a:rPr>
              <a:t>5. SEATBELT - Binary (0 or 1): Seatbelt usage (1 = Yes, 0 = No).</a:t>
            </a:r>
          </a:p>
          <a:p>
            <a:pPr marL="0" indent="0" algn="just">
              <a:buNone/>
            </a:pPr>
            <a:r>
              <a:rPr lang="en-US" sz="1600" b="0" dirty="0">
                <a:solidFill>
                  <a:schemeClr val="bg1"/>
                </a:solidFill>
                <a:latin typeface="Aptos" panose="020B0004020202020204" pitchFamily="34" charset="0"/>
              </a:rPr>
              <a:t>6. CLMAGE - Numerical (Integer): Age of the claimant.</a:t>
            </a:r>
          </a:p>
          <a:p>
            <a:pPr marL="0" indent="0" algn="just">
              <a:buNone/>
            </a:pPr>
            <a:r>
              <a:rPr lang="en-US" sz="1600" b="0" dirty="0">
                <a:solidFill>
                  <a:schemeClr val="bg1"/>
                </a:solidFill>
                <a:latin typeface="Aptos" panose="020B0004020202020204" pitchFamily="34" charset="0"/>
              </a:rPr>
              <a:t>7. LOSS - Numerical (Float): Financial loss associated with the claim.</a:t>
            </a:r>
          </a:p>
          <a:p>
            <a:pPr marL="0" indent="0" algn="just">
              <a:buNone/>
            </a:pPr>
            <a:r>
              <a:rPr lang="en-US" sz="1600" b="0" dirty="0">
                <a:solidFill>
                  <a:schemeClr val="bg1"/>
                </a:solidFill>
                <a:latin typeface="Aptos" panose="020B0004020202020204" pitchFamily="34" charset="0"/>
              </a:rPr>
              <a:t> 8. Accident Severity - Categorical (Minor, Moderate, Severe): Level of severity.</a:t>
            </a:r>
          </a:p>
          <a:p>
            <a:pPr marL="0" indent="0" algn="just">
              <a:buNone/>
            </a:pPr>
            <a:r>
              <a:rPr lang="en-US" sz="1600" b="0" dirty="0">
                <a:solidFill>
                  <a:schemeClr val="bg1"/>
                </a:solidFill>
                <a:latin typeface="Aptos" panose="020B0004020202020204" pitchFamily="34" charset="0"/>
              </a:rPr>
              <a:t> 9. Claim_Amount_Requested - Numerical (Float): Initial claim amount requested.</a:t>
            </a:r>
          </a:p>
          <a:p>
            <a:pPr marL="0" indent="0" algn="just">
              <a:buNone/>
            </a:pPr>
            <a:r>
              <a:rPr lang="en-US" sz="1600" b="0" dirty="0">
                <a:solidFill>
                  <a:schemeClr val="bg1"/>
                </a:solidFill>
                <a:latin typeface="Aptos" panose="020B0004020202020204" pitchFamily="34" charset="0"/>
              </a:rPr>
              <a:t>10. Claim_Approval_Status - Binary (0 or 1): Whether the claim was approved (1 = Yes, 0 = No).</a:t>
            </a:r>
          </a:p>
          <a:p>
            <a:pPr marL="0" indent="0" algn="just">
              <a:buNone/>
            </a:pPr>
            <a:r>
              <a:rPr lang="en-US" sz="1600" b="0" dirty="0">
                <a:solidFill>
                  <a:schemeClr val="bg1"/>
                </a:solidFill>
                <a:latin typeface="Aptos" panose="020B0004020202020204" pitchFamily="34" charset="0"/>
              </a:rPr>
              <a:t>11. Settlement Amount - Numerical (Float): Final settlement amount paid.</a:t>
            </a:r>
          </a:p>
          <a:p>
            <a:pPr marL="0" indent="0" algn="just">
              <a:buNone/>
            </a:pPr>
            <a:r>
              <a:rPr lang="en-US" sz="1600" b="0" dirty="0">
                <a:solidFill>
                  <a:schemeClr val="bg1"/>
                </a:solidFill>
                <a:latin typeface="Aptos" panose="020B0004020202020204" pitchFamily="34" charset="0"/>
              </a:rPr>
              <a:t>12. Policy Type - Categorical (Comprehensive, Third-Party): Type of insurance policy.</a:t>
            </a:r>
          </a:p>
          <a:p>
            <a:pPr marL="0" indent="0" algn="just">
              <a:buNone/>
            </a:pPr>
            <a:r>
              <a:rPr lang="en-US" sz="1600" b="0" dirty="0">
                <a:solidFill>
                  <a:schemeClr val="bg1"/>
                </a:solidFill>
                <a:latin typeface="Aptos" panose="020B0004020202020204" pitchFamily="34" charset="0"/>
              </a:rPr>
              <a:t>13. Driving Record - Categorical (Clean, Minor Offenses, Major Offenses): Claimant's driving history</a:t>
            </a:r>
            <a:endParaRPr lang="en-IN" sz="1600" b="0" dirty="0">
              <a:solidFill>
                <a:schemeClr val="bg1"/>
              </a:solidFill>
              <a:latin typeface="Aptos" panose="020B0004020202020204" pitchFamily="34" charset="0"/>
            </a:endParaRPr>
          </a:p>
        </p:txBody>
      </p:sp>
      <p:sp>
        <p:nvSpPr>
          <p:cNvPr id="5" name="Title 1">
            <a:extLst>
              <a:ext uri="{FF2B5EF4-FFF2-40B4-BE49-F238E27FC236}">
                <a16:creationId xmlns:a16="http://schemas.microsoft.com/office/drawing/2014/main" id="{136DB8CC-75BF-B341-2D91-0DB22D013715}"/>
              </a:ext>
            </a:extLst>
          </p:cNvPr>
          <p:cNvSpPr>
            <a:spLocks noGrp="1"/>
          </p:cNvSpPr>
          <p:nvPr>
            <p:ph type="title"/>
          </p:nvPr>
        </p:nvSpPr>
        <p:spPr>
          <a:xfrm>
            <a:off x="7390620" y="3429000"/>
            <a:ext cx="5692589" cy="678652"/>
          </a:xfrm>
        </p:spPr>
        <p:txBody>
          <a:bodyPr/>
          <a:lstStyle/>
          <a:p>
            <a:r>
              <a:rPr lang="en-US" dirty="0"/>
              <a:t>	</a:t>
            </a:r>
            <a:r>
              <a:rPr lang="en-US" sz="3000" dirty="0"/>
              <a:t>DATASET DETAILS:</a:t>
            </a:r>
            <a:endParaRPr lang="en-IN" sz="3000" dirty="0"/>
          </a:p>
        </p:txBody>
      </p:sp>
      <p:pic>
        <p:nvPicPr>
          <p:cNvPr id="7" name="Picture 6">
            <a:extLst>
              <a:ext uri="{FF2B5EF4-FFF2-40B4-BE49-F238E27FC236}">
                <a16:creationId xmlns:a16="http://schemas.microsoft.com/office/drawing/2014/main" id="{19DA578F-D909-8F2D-3C4D-B50E5E7075BD}"/>
              </a:ext>
            </a:extLst>
          </p:cNvPr>
          <p:cNvPicPr>
            <a:picLocks noChangeAspect="1"/>
          </p:cNvPicPr>
          <p:nvPr/>
        </p:nvPicPr>
        <p:blipFill>
          <a:blip r:embed="rId2"/>
          <a:stretch>
            <a:fillRect/>
          </a:stretch>
        </p:blipFill>
        <p:spPr>
          <a:xfrm>
            <a:off x="435886" y="2013629"/>
            <a:ext cx="2690093" cy="213378"/>
          </a:xfrm>
          <a:prstGeom prst="rect">
            <a:avLst/>
          </a:prstGeom>
        </p:spPr>
      </p:pic>
    </p:spTree>
    <p:extLst>
      <p:ext uri="{BB962C8B-B14F-4D97-AF65-F5344CB8AC3E}">
        <p14:creationId xmlns:p14="http://schemas.microsoft.com/office/powerpoint/2010/main" val="2870743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88IOCg4M93Q6AQoRwCwC4YaSnpysxMVGPPfaYKlSo4Ny1AQCycCswAMAN4+2331bNmjWVmpqqKVOmeLodAIUQR24BAABgDY7cAgAAwBqEWwAAAFiDcAsAAABrEG4BAABgDcItAAAArEG4BQAAgDUItwAAALAG4RYAAADW+H9XWJtvngjUdwAAAABJRU5ErkJggg== (695×545)">
            <a:extLst>
              <a:ext uri="{FF2B5EF4-FFF2-40B4-BE49-F238E27FC236}">
                <a16:creationId xmlns:a16="http://schemas.microsoft.com/office/drawing/2014/main" id="{8DC25CC5-C31F-E62C-4621-C92CB1B96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14" y="463831"/>
            <a:ext cx="4949327" cy="33505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Pb2dn355Zd6+PChIiMjtWnTJn3++ef+LgsAEOC4tQ8AAAAAbGKzCQAAAACwiUYKAAAAAGyikQIAAAAAm2ikAAAAAMAmGikAAAAAsIlGCgAAAABsopECAAAAAJtopAAAAADApj8BxX71cTQHzbkAAAAASUVORK5CYII= (850×545)">
            <a:extLst>
              <a:ext uri="{FF2B5EF4-FFF2-40B4-BE49-F238E27FC236}">
                <a16:creationId xmlns:a16="http://schemas.microsoft.com/office/drawing/2014/main" id="{D27A3884-5C66-25E6-BDAA-20EF44B28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666266"/>
            <a:ext cx="4842936" cy="31932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QYuIKBbkZAQAAAABJRU5ErkJggg== (1155×590)">
            <a:extLst>
              <a:ext uri="{FF2B5EF4-FFF2-40B4-BE49-F238E27FC236}">
                <a16:creationId xmlns:a16="http://schemas.microsoft.com/office/drawing/2014/main" id="{3068F6F7-174D-4E7F-3C93-210DFA25E0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45" y="1086500"/>
            <a:ext cx="5050220" cy="25797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AexAYzWW5zNAAAAAElFTkSuQmCC (868×545)">
            <a:extLst>
              <a:ext uri="{FF2B5EF4-FFF2-40B4-BE49-F238E27FC236}">
                <a16:creationId xmlns:a16="http://schemas.microsoft.com/office/drawing/2014/main" id="{8B5B778F-D0FE-E4E5-BE54-B85252E3AE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160" y="3814402"/>
            <a:ext cx="4613946" cy="28970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5FBEE8-26BD-E7B7-44BF-C203D66ED786}"/>
              </a:ext>
            </a:extLst>
          </p:cNvPr>
          <p:cNvSpPr txBox="1"/>
          <p:nvPr/>
        </p:nvSpPr>
        <p:spPr>
          <a:xfrm>
            <a:off x="288045" y="255503"/>
            <a:ext cx="3428278" cy="830997"/>
          </a:xfrm>
          <a:prstGeom prst="rect">
            <a:avLst/>
          </a:prstGeom>
          <a:noFill/>
        </p:spPr>
        <p:txBody>
          <a:bodyPr wrap="square" rtlCol="0">
            <a:spAutoFit/>
          </a:bodyPr>
          <a:lstStyle/>
          <a:p>
            <a:r>
              <a:rPr lang="en-US" sz="3000" b="1" dirty="0">
                <a:solidFill>
                  <a:schemeClr val="bg1"/>
                </a:solidFill>
                <a:latin typeface="Aptos" panose="020B0004020202020204" pitchFamily="34" charset="0"/>
              </a:rPr>
              <a:t>Data Visualization</a:t>
            </a:r>
          </a:p>
          <a:p>
            <a:endParaRPr lang="en-IN" dirty="0"/>
          </a:p>
        </p:txBody>
      </p:sp>
      <p:sp>
        <p:nvSpPr>
          <p:cNvPr id="8" name="TextBox 7">
            <a:extLst>
              <a:ext uri="{FF2B5EF4-FFF2-40B4-BE49-F238E27FC236}">
                <a16:creationId xmlns:a16="http://schemas.microsoft.com/office/drawing/2014/main" id="{90C5EED5-FE3D-480F-C3C7-742C6EC2083C}"/>
              </a:ext>
            </a:extLst>
          </p:cNvPr>
          <p:cNvSpPr txBox="1"/>
          <p:nvPr/>
        </p:nvSpPr>
        <p:spPr>
          <a:xfrm>
            <a:off x="2996280" y="3148798"/>
            <a:ext cx="3428277" cy="369332"/>
          </a:xfrm>
          <a:prstGeom prst="rect">
            <a:avLst/>
          </a:prstGeom>
          <a:noFill/>
        </p:spPr>
        <p:txBody>
          <a:bodyPr wrap="square" rtlCol="0">
            <a:spAutoFit/>
          </a:bodyPr>
          <a:lstStyle/>
          <a:p>
            <a:r>
              <a:rPr lang="en-US" dirty="0">
                <a:solidFill>
                  <a:schemeClr val="bg1"/>
                </a:solidFill>
                <a:highlight>
                  <a:srgbClr val="FFFF00"/>
                </a:highlight>
                <a:latin typeface="Aptos" panose="020B0004020202020204" pitchFamily="34" charset="0"/>
              </a:rPr>
              <a:t>Attorney counts in cases</a:t>
            </a:r>
            <a:endParaRPr lang="en-IN" dirty="0">
              <a:solidFill>
                <a:schemeClr val="bg1"/>
              </a:solidFill>
              <a:highlight>
                <a:srgbClr val="FFFF00"/>
              </a:highlight>
              <a:latin typeface="Aptos" panose="020B0004020202020204" pitchFamily="34" charset="0"/>
            </a:endParaRPr>
          </a:p>
        </p:txBody>
      </p:sp>
    </p:spTree>
    <p:extLst>
      <p:ext uri="{BB962C8B-B14F-4D97-AF65-F5344CB8AC3E}">
        <p14:creationId xmlns:p14="http://schemas.microsoft.com/office/powerpoint/2010/main" val="224523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Sae8wAAAAASUVORK5CYII= (1488×490)">
            <a:extLst>
              <a:ext uri="{FF2B5EF4-FFF2-40B4-BE49-F238E27FC236}">
                <a16:creationId xmlns:a16="http://schemas.microsoft.com/office/drawing/2014/main" id="{FDA4AF01-57D9-4700-EDB3-3BFADE46B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35" y="514803"/>
            <a:ext cx="7466203" cy="27988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8DCxvsiUIcxlUAAAAASUVORK5CYII= (790×390)">
            <a:extLst>
              <a:ext uri="{FF2B5EF4-FFF2-40B4-BE49-F238E27FC236}">
                <a16:creationId xmlns:a16="http://schemas.microsoft.com/office/drawing/2014/main" id="{C34A9B10-ACCE-94B3-03AD-7AAA9A998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538" y="725802"/>
            <a:ext cx="4304863" cy="247040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0AAAAAElFTkSuQmCC (1053×602)">
            <a:extLst>
              <a:ext uri="{FF2B5EF4-FFF2-40B4-BE49-F238E27FC236}">
                <a16:creationId xmlns:a16="http://schemas.microsoft.com/office/drawing/2014/main" id="{B014FDE3-C394-1561-832E-B2F38E2B63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617" y="3313651"/>
            <a:ext cx="8372213" cy="35346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D6B8785-69C8-9F06-EAA3-9A1C744CE9E4}"/>
              </a:ext>
            </a:extLst>
          </p:cNvPr>
          <p:cNvSpPr txBox="1"/>
          <p:nvPr/>
        </p:nvSpPr>
        <p:spPr>
          <a:xfrm>
            <a:off x="3582098" y="6158531"/>
            <a:ext cx="2610289" cy="369332"/>
          </a:xfrm>
          <a:prstGeom prst="rect">
            <a:avLst/>
          </a:prstGeom>
          <a:noFill/>
        </p:spPr>
        <p:txBody>
          <a:bodyPr wrap="square" rtlCol="0">
            <a:spAutoFit/>
          </a:bodyPr>
          <a:lstStyle/>
          <a:p>
            <a:r>
              <a:rPr lang="en-US" dirty="0">
                <a:solidFill>
                  <a:schemeClr val="bg1"/>
                </a:solidFill>
                <a:highlight>
                  <a:srgbClr val="FFFF00"/>
                </a:highlight>
              </a:rPr>
              <a:t>Correlation Heat map</a:t>
            </a:r>
            <a:endParaRPr lang="en-IN" dirty="0">
              <a:solidFill>
                <a:schemeClr val="bg1"/>
              </a:solidFill>
              <a:highlight>
                <a:srgbClr val="FFFF00"/>
              </a:highlight>
            </a:endParaRPr>
          </a:p>
        </p:txBody>
      </p:sp>
      <p:sp>
        <p:nvSpPr>
          <p:cNvPr id="7" name="TextBox 6">
            <a:extLst>
              <a:ext uri="{FF2B5EF4-FFF2-40B4-BE49-F238E27FC236}">
                <a16:creationId xmlns:a16="http://schemas.microsoft.com/office/drawing/2014/main" id="{6CCFEB1F-D9E3-D741-2C55-1AE27C21000D}"/>
              </a:ext>
            </a:extLst>
          </p:cNvPr>
          <p:cNvSpPr txBox="1"/>
          <p:nvPr/>
        </p:nvSpPr>
        <p:spPr>
          <a:xfrm>
            <a:off x="9857066" y="3222540"/>
            <a:ext cx="2491530" cy="369332"/>
          </a:xfrm>
          <a:prstGeom prst="rect">
            <a:avLst/>
          </a:prstGeom>
          <a:noFill/>
        </p:spPr>
        <p:txBody>
          <a:bodyPr wrap="square" rtlCol="0">
            <a:spAutoFit/>
          </a:bodyPr>
          <a:lstStyle/>
          <a:p>
            <a:r>
              <a:rPr lang="en-US" dirty="0">
                <a:solidFill>
                  <a:schemeClr val="bg1"/>
                </a:solidFill>
                <a:highlight>
                  <a:srgbClr val="FFFF00"/>
                </a:highlight>
              </a:rPr>
              <a:t>Bar plot </a:t>
            </a:r>
            <a:endParaRPr lang="en-IN" dirty="0">
              <a:solidFill>
                <a:schemeClr val="bg1"/>
              </a:solidFill>
              <a:highlight>
                <a:srgbClr val="FFFF00"/>
              </a:highlight>
            </a:endParaRPr>
          </a:p>
        </p:txBody>
      </p:sp>
      <p:sp>
        <p:nvSpPr>
          <p:cNvPr id="8" name="TextBox 7">
            <a:extLst>
              <a:ext uri="{FF2B5EF4-FFF2-40B4-BE49-F238E27FC236}">
                <a16:creationId xmlns:a16="http://schemas.microsoft.com/office/drawing/2014/main" id="{8A183F73-02FA-262D-D331-A718EA5922EA}"/>
              </a:ext>
            </a:extLst>
          </p:cNvPr>
          <p:cNvSpPr txBox="1"/>
          <p:nvPr/>
        </p:nvSpPr>
        <p:spPr>
          <a:xfrm>
            <a:off x="2768367" y="145471"/>
            <a:ext cx="2936147" cy="369332"/>
          </a:xfrm>
          <a:prstGeom prst="rect">
            <a:avLst/>
          </a:prstGeom>
          <a:noFill/>
        </p:spPr>
        <p:txBody>
          <a:bodyPr wrap="square" rtlCol="0">
            <a:spAutoFit/>
          </a:bodyPr>
          <a:lstStyle/>
          <a:p>
            <a:r>
              <a:rPr lang="en-US" dirty="0">
                <a:solidFill>
                  <a:schemeClr val="bg1"/>
                </a:solidFill>
                <a:highlight>
                  <a:srgbClr val="FFFF00"/>
                </a:highlight>
                <a:latin typeface="Aptos" panose="020B0004020202020204" pitchFamily="34" charset="0"/>
              </a:rPr>
              <a:t>Histogram and KDE plot</a:t>
            </a:r>
            <a:endParaRPr lang="en-IN" dirty="0">
              <a:solidFill>
                <a:schemeClr val="bg1"/>
              </a:solidFill>
              <a:highlight>
                <a:srgbClr val="FFFF00"/>
              </a:highlight>
              <a:latin typeface="Aptos" panose="020B0004020202020204" pitchFamily="34" charset="0"/>
            </a:endParaRPr>
          </a:p>
        </p:txBody>
      </p:sp>
    </p:spTree>
    <p:extLst>
      <p:ext uri="{BB962C8B-B14F-4D97-AF65-F5344CB8AC3E}">
        <p14:creationId xmlns:p14="http://schemas.microsoft.com/office/powerpoint/2010/main" val="265728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22BF-D101-2665-19B2-13582C0AEC23}"/>
              </a:ext>
            </a:extLst>
          </p:cNvPr>
          <p:cNvSpPr>
            <a:spLocks noGrp="1"/>
          </p:cNvSpPr>
          <p:nvPr>
            <p:ph type="title"/>
          </p:nvPr>
        </p:nvSpPr>
        <p:spPr>
          <a:xfrm>
            <a:off x="594360" y="371324"/>
            <a:ext cx="10873740" cy="585022"/>
          </a:xfrm>
        </p:spPr>
        <p:txBody>
          <a:bodyPr/>
          <a:lstStyle/>
          <a:p>
            <a:r>
              <a:rPr lang="en-US" sz="3000" dirty="0">
                <a:latin typeface="Aptos" panose="020B0004020202020204" pitchFamily="34" charset="0"/>
              </a:rPr>
              <a:t>Data preprocessing </a:t>
            </a:r>
          </a:p>
        </p:txBody>
      </p:sp>
      <p:sp>
        <p:nvSpPr>
          <p:cNvPr id="3" name="Content Placeholder 2">
            <a:extLst>
              <a:ext uri="{FF2B5EF4-FFF2-40B4-BE49-F238E27FC236}">
                <a16:creationId xmlns:a16="http://schemas.microsoft.com/office/drawing/2014/main" id="{82069B62-1286-9A0C-1FA8-5441CE33D926}"/>
              </a:ext>
            </a:extLst>
          </p:cNvPr>
          <p:cNvSpPr>
            <a:spLocks noGrp="1"/>
          </p:cNvSpPr>
          <p:nvPr>
            <p:ph sz="quarter" idx="13"/>
          </p:nvPr>
        </p:nvSpPr>
        <p:spPr>
          <a:xfrm>
            <a:off x="258801" y="1090570"/>
            <a:ext cx="10873740" cy="3653772"/>
          </a:xfrm>
        </p:spPr>
        <p:txBody>
          <a:bodyPr>
            <a:normAutofit lnSpcReduction="10000"/>
          </a:bodyPr>
          <a:lstStyle/>
          <a:p>
            <a:r>
              <a:rPr lang="en-US" b="1" dirty="0">
                <a:latin typeface="Aptos" panose="020B0004020202020204" pitchFamily="34" charset="0"/>
              </a:rPr>
              <a:t>Missing Values</a:t>
            </a:r>
            <a:r>
              <a:rPr lang="en-US" dirty="0">
                <a:latin typeface="Aptos" panose="020B0004020202020204" pitchFamily="34" charset="0"/>
              </a:rPr>
              <a:t>: </a:t>
            </a:r>
            <a:r>
              <a:rPr lang="en-US" sz="1800" dirty="0">
                <a:latin typeface="Aptos" panose="020B0004020202020204" pitchFamily="34" charset="0"/>
              </a:rPr>
              <a:t>Analysis of the dataset revealed 189 missing values in the CLMAGE variable, which will be addressed through appropriate imputation techniques to ensure data completeness before developing the predictive model for attorney involvement in claims.</a:t>
            </a:r>
          </a:p>
          <a:p>
            <a:r>
              <a:rPr lang="en-US" b="1" dirty="0">
                <a:latin typeface="Aptos" panose="020B0004020202020204" pitchFamily="34" charset="0"/>
              </a:rPr>
              <a:t>Normalization/Scaling</a:t>
            </a:r>
            <a:r>
              <a:rPr lang="en-US" dirty="0">
                <a:latin typeface="Aptos" panose="020B0004020202020204" pitchFamily="34" charset="0"/>
              </a:rPr>
              <a:t>: </a:t>
            </a:r>
            <a:r>
              <a:rPr lang="en-US" sz="1800" dirty="0">
                <a:latin typeface="Aptos" panose="020B0004020202020204" pitchFamily="34" charset="0"/>
              </a:rPr>
              <a:t>We standardized both training and test feature sets using the Standard Scaler method prior to model building, ensuring consistent scaling across all variables for optimal predictive performance. This is beneficial for models like those based on distance calculations (e.g., K-Nearest Neighbors, Support Vector Machines) to ensure no single feature dominates due to scale.</a:t>
            </a:r>
          </a:p>
          <a:p>
            <a:r>
              <a:rPr lang="en-US" sz="1800" b="1" dirty="0">
                <a:latin typeface="Aptos" panose="020B0004020202020204" pitchFamily="34" charset="0"/>
              </a:rPr>
              <a:t>Outliers Removal</a:t>
            </a:r>
            <a:r>
              <a:rPr lang="en-US" sz="1800" dirty="0">
                <a:latin typeface="Aptos" panose="020B0004020202020204" pitchFamily="34" charset="0"/>
              </a:rPr>
              <a:t>: We removed outlier by Isolation forest method with contamination level of 0.1 and we noticed that data set size is reduced to 1098 X 13.</a:t>
            </a:r>
          </a:p>
          <a:p>
            <a:r>
              <a:rPr lang="en-US" sz="1800" b="1" dirty="0">
                <a:latin typeface="Aptos" panose="020B0004020202020204" pitchFamily="34" charset="0"/>
              </a:rPr>
              <a:t>Deleting useless Features</a:t>
            </a:r>
            <a:r>
              <a:rPr lang="en-US" sz="1800" dirty="0">
                <a:latin typeface="Aptos" panose="020B0004020202020204" pitchFamily="34" charset="0"/>
              </a:rPr>
              <a:t>: We removed Case Num, Claim amount Requested ,Claim approval status and Driving Record Columns .Which we found are not effective and Useful.</a:t>
            </a:r>
          </a:p>
          <a:p>
            <a:endParaRPr lang="en-US" sz="1800" dirty="0">
              <a:latin typeface="Aptos" panose="020B0004020202020204" pitchFamily="34" charset="0"/>
            </a:endParaRPr>
          </a:p>
          <a:p>
            <a:pPr marL="0" indent="0">
              <a:buNone/>
            </a:pPr>
            <a:endParaRPr lang="en-US" dirty="0"/>
          </a:p>
          <a:p>
            <a:endParaRPr lang="en-US" dirty="0"/>
          </a:p>
          <a:p>
            <a:pPr marL="0" indent="0">
              <a:buNone/>
            </a:pPr>
            <a:endParaRPr lang="en-US" dirty="0"/>
          </a:p>
          <a:p>
            <a:endParaRPr lang="en-US" dirty="0"/>
          </a:p>
        </p:txBody>
      </p:sp>
      <p:pic>
        <p:nvPicPr>
          <p:cNvPr id="7" name="Picture 6">
            <a:extLst>
              <a:ext uri="{FF2B5EF4-FFF2-40B4-BE49-F238E27FC236}">
                <a16:creationId xmlns:a16="http://schemas.microsoft.com/office/drawing/2014/main" id="{57D0214B-DF82-1ADE-215F-95D00E027B9A}"/>
              </a:ext>
            </a:extLst>
          </p:cNvPr>
          <p:cNvPicPr>
            <a:picLocks noChangeAspect="1"/>
          </p:cNvPicPr>
          <p:nvPr/>
        </p:nvPicPr>
        <p:blipFill>
          <a:blip r:embed="rId2"/>
          <a:stretch>
            <a:fillRect/>
          </a:stretch>
        </p:blipFill>
        <p:spPr>
          <a:xfrm>
            <a:off x="350626" y="2041069"/>
            <a:ext cx="3063505" cy="175275"/>
          </a:xfrm>
          <a:prstGeom prst="rect">
            <a:avLst/>
          </a:prstGeom>
        </p:spPr>
      </p:pic>
    </p:spTree>
    <p:extLst>
      <p:ext uri="{BB962C8B-B14F-4D97-AF65-F5344CB8AC3E}">
        <p14:creationId xmlns:p14="http://schemas.microsoft.com/office/powerpoint/2010/main" val="3242571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166523" y="18373"/>
            <a:ext cx="5291285" cy="656978"/>
          </a:xfrm>
        </p:spPr>
        <p:txBody>
          <a:bodyPr/>
          <a:lstStyle/>
          <a:p>
            <a:r>
              <a:rPr lang="en-US" sz="3000" dirty="0">
                <a:latin typeface="Aptos" panose="020B0004020202020204" pitchFamily="34" charset="0"/>
              </a:rPr>
              <a:t>MODEL BUILDING</a:t>
            </a:r>
          </a:p>
        </p:txBody>
      </p:sp>
      <p:sp>
        <p:nvSpPr>
          <p:cNvPr id="7" name="Content Placeholder 6"/>
          <p:cNvSpPr>
            <a:spLocks noGrp="1"/>
          </p:cNvSpPr>
          <p:nvPr>
            <p:ph sz="quarter" idx="13"/>
          </p:nvPr>
        </p:nvSpPr>
        <p:spPr>
          <a:xfrm>
            <a:off x="1589223" y="549516"/>
            <a:ext cx="8724900" cy="5937160"/>
          </a:xfrm>
        </p:spPr>
        <p:txBody>
          <a:bodyPr>
            <a:normAutofit lnSpcReduction="10000"/>
          </a:bodyPr>
          <a:lstStyle/>
          <a:p>
            <a:pPr marL="0" indent="0">
              <a:buNone/>
            </a:pPr>
            <a:r>
              <a:rPr lang="en-US" sz="1600" dirty="0">
                <a:latin typeface="Aptos" panose="020B0004020202020204" pitchFamily="34" charset="0"/>
              </a:rPr>
              <a:t>Model building in Python refers to the process of creating a predictive or analytical model using statistical or machine learning techniques.</a:t>
            </a:r>
          </a:p>
          <a:p>
            <a:pPr marL="0" indent="0">
              <a:buNone/>
            </a:pPr>
            <a:r>
              <a:rPr lang="en-US" sz="1600" dirty="0">
                <a:latin typeface="Aptos" panose="020B0004020202020204" pitchFamily="34" charset="0"/>
              </a:rPr>
              <a:t>It typically involves several steps:</a:t>
            </a:r>
          </a:p>
          <a:p>
            <a:pPr marL="457200" indent="-457200">
              <a:buAutoNum type="arabicPeriod"/>
            </a:pPr>
            <a:r>
              <a:rPr lang="en-US" sz="1600" dirty="0">
                <a:latin typeface="Aptos" panose="020B0004020202020204" pitchFamily="34" charset="0"/>
              </a:rPr>
              <a:t>Data Collection: Load data from sources like CSV files, databases, or APIs.</a:t>
            </a:r>
          </a:p>
          <a:p>
            <a:pPr marL="457200" indent="-457200">
              <a:buAutoNum type="arabicPeriod"/>
            </a:pPr>
            <a:r>
              <a:rPr lang="en-US" sz="1600" dirty="0">
                <a:latin typeface="Aptos" panose="020B0004020202020204" pitchFamily="34" charset="0"/>
              </a:rPr>
              <a:t>Data Preprocessing: Handle missing values, encode categorical variables, and normalize data.</a:t>
            </a:r>
          </a:p>
          <a:p>
            <a:pPr marL="457200" indent="-457200">
              <a:buAutoNum type="arabicPeriod"/>
            </a:pPr>
            <a:r>
              <a:rPr lang="en-US" sz="1600" dirty="0">
                <a:latin typeface="Aptos" panose="020B0004020202020204" pitchFamily="34" charset="0"/>
              </a:rPr>
              <a:t>Exploratory Data Analysis (EDA): Analyze distributions, relationships, and correlations</a:t>
            </a:r>
          </a:p>
          <a:p>
            <a:pPr marL="457200" indent="-457200">
              <a:buAutoNum type="arabicPeriod"/>
            </a:pPr>
            <a:r>
              <a:rPr lang="en-US" sz="1600" dirty="0">
                <a:latin typeface="Aptos" panose="020B0004020202020204" pitchFamily="34" charset="0"/>
              </a:rPr>
              <a:t>Feature Engineering: Create new features, select important ones, and transform data.</a:t>
            </a:r>
          </a:p>
          <a:p>
            <a:pPr marL="457200" indent="-457200">
              <a:buAutoNum type="arabicPeriod"/>
            </a:pPr>
            <a:r>
              <a:rPr lang="en-US" sz="1600" dirty="0">
                <a:latin typeface="Aptos" panose="020B0004020202020204" pitchFamily="34" charset="0"/>
              </a:rPr>
              <a:t>Splitting Data: Divide data into training and testing sets (e.g., using train_test_split from sklearn).</a:t>
            </a:r>
          </a:p>
          <a:p>
            <a:pPr marL="457200" indent="-457200">
              <a:buAutoNum type="arabicPeriod"/>
            </a:pPr>
            <a:r>
              <a:rPr lang="en-US" sz="1600" dirty="0">
                <a:latin typeface="Aptos" panose="020B0004020202020204" pitchFamily="34" charset="0"/>
              </a:rPr>
              <a:t>Model Selection: Choose a model based on the problem (e.g., Linear Regression for regression, Decision Tree for classification).</a:t>
            </a:r>
          </a:p>
          <a:p>
            <a:pPr marL="457200" indent="-457200">
              <a:buAutoNum type="arabicPeriod"/>
            </a:pPr>
            <a:r>
              <a:rPr lang="en-US" sz="1600" dirty="0">
                <a:latin typeface="Aptos" panose="020B0004020202020204" pitchFamily="34" charset="0"/>
              </a:rPr>
              <a:t>Model Training: Fit the model to the training data.</a:t>
            </a:r>
          </a:p>
          <a:p>
            <a:pPr marL="457200" indent="-457200">
              <a:buAutoNum type="arabicPeriod"/>
            </a:pPr>
            <a:r>
              <a:rPr lang="en-US" sz="1600" dirty="0">
                <a:latin typeface="Aptos" panose="020B0004020202020204" pitchFamily="34" charset="0"/>
              </a:rPr>
              <a:t>Model Evaluation: Assess model performance using metrics like accuracy, RMSE, R², or F1-score</a:t>
            </a:r>
          </a:p>
          <a:p>
            <a:pPr marL="457200" indent="-457200">
              <a:buAutoNum type="arabicPeriod"/>
            </a:pPr>
            <a:r>
              <a:rPr lang="en-US" sz="1600" dirty="0">
                <a:latin typeface="Aptos" panose="020B0004020202020204" pitchFamily="34" charset="0"/>
              </a:rPr>
              <a:t>Hyper parameter Tuning: Optimize model parameters for better performance.</a:t>
            </a:r>
          </a:p>
          <a:p>
            <a:pPr marL="457200" indent="-457200">
              <a:buAutoNum type="arabicPeriod"/>
            </a:pPr>
            <a:r>
              <a:rPr lang="en-US" sz="1600" dirty="0">
                <a:latin typeface="Aptos" panose="020B0004020202020204" pitchFamily="34" charset="0"/>
              </a:rPr>
              <a:t>Model Deployment: Deploy the model for real-world use.</a:t>
            </a:r>
          </a:p>
          <a:p>
            <a:pPr marL="457200" indent="-457200">
              <a:buAutoNum type="arabicPeriod"/>
            </a:pPr>
            <a:endParaRPr lang="en-US" sz="1600" dirty="0"/>
          </a:p>
        </p:txBody>
      </p:sp>
      <p:pic>
        <p:nvPicPr>
          <p:cNvPr id="4" name="Picture 3">
            <a:extLst>
              <a:ext uri="{FF2B5EF4-FFF2-40B4-BE49-F238E27FC236}">
                <a16:creationId xmlns:a16="http://schemas.microsoft.com/office/drawing/2014/main" id="{2E6D3669-690E-F30A-F101-8923D1CAA9F4}"/>
              </a:ext>
            </a:extLst>
          </p:cNvPr>
          <p:cNvPicPr>
            <a:picLocks noChangeAspect="1"/>
          </p:cNvPicPr>
          <p:nvPr/>
        </p:nvPicPr>
        <p:blipFill>
          <a:blip r:embed="rId3"/>
          <a:stretch>
            <a:fillRect/>
          </a:stretch>
        </p:blipFill>
        <p:spPr>
          <a:xfrm>
            <a:off x="594360" y="2076898"/>
            <a:ext cx="2148840" cy="142727"/>
          </a:xfrm>
          <a:prstGeom prst="rect">
            <a:avLst/>
          </a:prstGeom>
        </p:spPr>
      </p:pic>
    </p:spTree>
    <p:extLst>
      <p:ext uri="{BB962C8B-B14F-4D97-AF65-F5344CB8AC3E}">
        <p14:creationId xmlns:p14="http://schemas.microsoft.com/office/powerpoint/2010/main" val="29836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38F781-DD51-8765-3646-E06D4CD41F24}"/>
              </a:ext>
            </a:extLst>
          </p:cNvPr>
          <p:cNvSpPr txBox="1"/>
          <p:nvPr/>
        </p:nvSpPr>
        <p:spPr>
          <a:xfrm>
            <a:off x="906011" y="806061"/>
            <a:ext cx="10259736" cy="923330"/>
          </a:xfrm>
          <a:prstGeom prst="rect">
            <a:avLst/>
          </a:prstGeom>
          <a:noFill/>
        </p:spPr>
        <p:txBody>
          <a:bodyPr wrap="square" rtlCol="0">
            <a:spAutoFit/>
          </a:bodyPr>
          <a:lstStyle/>
          <a:p>
            <a:r>
              <a:rPr lang="en-US" b="1" dirty="0">
                <a:solidFill>
                  <a:schemeClr val="bg1"/>
                </a:solidFill>
                <a:latin typeface="Aptos" panose="020B0004020202020204" pitchFamily="34" charset="0"/>
              </a:rPr>
              <a:t>Model Selection:</a:t>
            </a:r>
            <a:r>
              <a:rPr lang="en-US" dirty="0">
                <a:solidFill>
                  <a:schemeClr val="bg1"/>
                </a:solidFill>
                <a:latin typeface="Aptos" panose="020B0004020202020204" pitchFamily="34" charset="0"/>
              </a:rPr>
              <a:t> Model is selected based on the accuracy’s that we are gained with respective models and all ML Supervised Classification model are trained, tested and finally evaluated based on this evaluation final model is selected. </a:t>
            </a:r>
            <a:endParaRPr lang="en-IN" dirty="0">
              <a:solidFill>
                <a:schemeClr val="bg1"/>
              </a:solidFill>
              <a:latin typeface="Aptos" panose="020B0004020202020204" pitchFamily="34" charset="0"/>
            </a:endParaRPr>
          </a:p>
        </p:txBody>
      </p:sp>
      <p:sp>
        <p:nvSpPr>
          <p:cNvPr id="6" name="TextBox 5">
            <a:extLst>
              <a:ext uri="{FF2B5EF4-FFF2-40B4-BE49-F238E27FC236}">
                <a16:creationId xmlns:a16="http://schemas.microsoft.com/office/drawing/2014/main" id="{966E4F2D-3029-5537-61DE-84AC8DC79381}"/>
              </a:ext>
            </a:extLst>
          </p:cNvPr>
          <p:cNvSpPr txBox="1"/>
          <p:nvPr/>
        </p:nvSpPr>
        <p:spPr>
          <a:xfrm>
            <a:off x="444618" y="1729391"/>
            <a:ext cx="10259736" cy="2862322"/>
          </a:xfrm>
          <a:prstGeom prst="rect">
            <a:avLst/>
          </a:prstGeom>
          <a:noFill/>
        </p:spPr>
        <p:txBody>
          <a:bodyPr wrap="square" rtlCol="0">
            <a:spAutoFit/>
          </a:bodyPr>
          <a:lstStyle/>
          <a:p>
            <a:pPr lvl="1"/>
            <a:r>
              <a:rPr lang="en-US" b="1" dirty="0">
                <a:solidFill>
                  <a:schemeClr val="bg1"/>
                </a:solidFill>
                <a:latin typeface="Aptos" panose="020B0004020202020204" pitchFamily="34" charset="0"/>
              </a:rPr>
              <a:t>Model Accuracy’s:</a:t>
            </a:r>
          </a:p>
          <a:p>
            <a:pPr lvl="5"/>
            <a:r>
              <a:rPr lang="en-US" dirty="0">
                <a:solidFill>
                  <a:schemeClr val="bg1"/>
                </a:solidFill>
                <a:highlight>
                  <a:srgbClr val="FFFF00"/>
                </a:highlight>
                <a:latin typeface="Aptos" panose="020B0004020202020204" pitchFamily="34" charset="0"/>
              </a:rPr>
              <a:t>Random Forest: </a:t>
            </a:r>
            <a:r>
              <a:rPr lang="en-US" dirty="0">
                <a:solidFill>
                  <a:schemeClr val="bg1"/>
                </a:solidFill>
                <a:latin typeface="Aptos" panose="020B0004020202020204" pitchFamily="34" charset="0"/>
              </a:rPr>
              <a:t>57%</a:t>
            </a:r>
          </a:p>
          <a:p>
            <a:r>
              <a:rPr lang="en-US" dirty="0">
                <a:solidFill>
                  <a:schemeClr val="bg1"/>
                </a:solidFill>
                <a:latin typeface="Aptos" panose="020B0004020202020204" pitchFamily="34" charset="0"/>
              </a:rPr>
              <a:t>                                                 Logistic Regression: 54%</a:t>
            </a:r>
          </a:p>
          <a:p>
            <a:r>
              <a:rPr lang="en-US" dirty="0">
                <a:solidFill>
                  <a:schemeClr val="bg1"/>
                </a:solidFill>
                <a:latin typeface="Aptos" panose="020B0004020202020204" pitchFamily="34" charset="0"/>
              </a:rPr>
              <a:t>                                                 Support Vector Machine (SVM): 49%</a:t>
            </a:r>
          </a:p>
          <a:p>
            <a:r>
              <a:rPr lang="en-US" dirty="0">
                <a:solidFill>
                  <a:schemeClr val="bg1"/>
                </a:solidFill>
                <a:latin typeface="Aptos" panose="020B0004020202020204" pitchFamily="34" charset="0"/>
              </a:rPr>
              <a:t>                                                 Decision Tree: 56%</a:t>
            </a:r>
          </a:p>
          <a:p>
            <a:r>
              <a:rPr lang="en-US" dirty="0">
                <a:solidFill>
                  <a:schemeClr val="bg1"/>
                </a:solidFill>
                <a:latin typeface="Aptos" panose="020B0004020202020204" pitchFamily="34" charset="0"/>
              </a:rPr>
              <a:t>                                                 KNN: 52%</a:t>
            </a:r>
          </a:p>
          <a:p>
            <a:r>
              <a:rPr lang="en-US" dirty="0">
                <a:solidFill>
                  <a:schemeClr val="bg1"/>
                </a:solidFill>
                <a:latin typeface="Aptos" panose="020B0004020202020204" pitchFamily="34" charset="0"/>
              </a:rPr>
              <a:t>                                                 Naive Bayes: 50%</a:t>
            </a:r>
          </a:p>
          <a:p>
            <a:r>
              <a:rPr lang="en-US" dirty="0">
                <a:solidFill>
                  <a:schemeClr val="bg1"/>
                </a:solidFill>
                <a:latin typeface="Aptos" panose="020B0004020202020204" pitchFamily="34" charset="0"/>
              </a:rPr>
              <a:t>                                                Gradient Boosting: 53%</a:t>
            </a:r>
          </a:p>
          <a:p>
            <a:r>
              <a:rPr lang="en-US" dirty="0">
                <a:solidFill>
                  <a:schemeClr val="bg1"/>
                </a:solidFill>
                <a:latin typeface="Aptos" panose="020B0004020202020204" pitchFamily="34" charset="0"/>
              </a:rPr>
              <a:t>                                                Neural Networks : 51%</a:t>
            </a:r>
          </a:p>
          <a:p>
            <a:pPr lvl="1"/>
            <a:r>
              <a:rPr lang="en-IN" b="1" dirty="0">
                <a:solidFill>
                  <a:schemeClr val="bg1"/>
                </a:solidFill>
              </a:rPr>
              <a:t> </a:t>
            </a:r>
          </a:p>
        </p:txBody>
      </p:sp>
      <p:pic>
        <p:nvPicPr>
          <p:cNvPr id="9" name="Picture 8">
            <a:extLst>
              <a:ext uri="{FF2B5EF4-FFF2-40B4-BE49-F238E27FC236}">
                <a16:creationId xmlns:a16="http://schemas.microsoft.com/office/drawing/2014/main" id="{98E6FF4C-F30D-D0B3-4202-1E8B71AF8D5B}"/>
              </a:ext>
            </a:extLst>
          </p:cNvPr>
          <p:cNvPicPr>
            <a:picLocks noChangeAspect="1"/>
          </p:cNvPicPr>
          <p:nvPr/>
        </p:nvPicPr>
        <p:blipFill>
          <a:blip r:embed="rId2"/>
          <a:stretch>
            <a:fillRect/>
          </a:stretch>
        </p:blipFill>
        <p:spPr>
          <a:xfrm>
            <a:off x="377505" y="2920653"/>
            <a:ext cx="2340528" cy="133911"/>
          </a:xfrm>
          <a:prstGeom prst="rect">
            <a:avLst/>
          </a:prstGeom>
        </p:spPr>
      </p:pic>
      <p:sp>
        <p:nvSpPr>
          <p:cNvPr id="11" name="TextBox 10">
            <a:extLst>
              <a:ext uri="{FF2B5EF4-FFF2-40B4-BE49-F238E27FC236}">
                <a16:creationId xmlns:a16="http://schemas.microsoft.com/office/drawing/2014/main" id="{7CF23E7F-07D3-8688-DA0D-ED6389114923}"/>
              </a:ext>
            </a:extLst>
          </p:cNvPr>
          <p:cNvSpPr txBox="1"/>
          <p:nvPr/>
        </p:nvSpPr>
        <p:spPr>
          <a:xfrm>
            <a:off x="906011" y="4448665"/>
            <a:ext cx="10008066" cy="923330"/>
          </a:xfrm>
          <a:prstGeom prst="rect">
            <a:avLst/>
          </a:prstGeom>
          <a:noFill/>
        </p:spPr>
        <p:txBody>
          <a:bodyPr wrap="square" rtlCol="0">
            <a:spAutoFit/>
          </a:bodyPr>
          <a:lstStyle/>
          <a:p>
            <a:r>
              <a:rPr lang="en-US" b="1" dirty="0">
                <a:solidFill>
                  <a:schemeClr val="bg1"/>
                </a:solidFill>
                <a:latin typeface="Aptos Display" panose="020B0004020202020204" pitchFamily="34" charset="0"/>
              </a:rPr>
              <a:t>Selecting a Suitable Model: </a:t>
            </a:r>
            <a:r>
              <a:rPr lang="en-US" dirty="0">
                <a:solidFill>
                  <a:schemeClr val="bg1"/>
                </a:solidFill>
                <a:latin typeface="Aptos Display" panose="020B0004020202020204" pitchFamily="34" charset="0"/>
              </a:rPr>
              <a:t>We all found that Random Forest which is an Ensemble model doing well in both Testing and Training as well as in prediction.</a:t>
            </a:r>
            <a:endParaRPr lang="en-US" b="1" dirty="0">
              <a:solidFill>
                <a:schemeClr val="bg1"/>
              </a:solidFill>
              <a:latin typeface="Aptos Display" panose="020B0004020202020204" pitchFamily="34" charset="0"/>
            </a:endParaRPr>
          </a:p>
          <a:p>
            <a:endParaRPr lang="en-IN" dirty="0">
              <a:solidFill>
                <a:schemeClr val="bg1"/>
              </a:solidFill>
            </a:endParaRPr>
          </a:p>
        </p:txBody>
      </p:sp>
    </p:spTree>
    <p:extLst>
      <p:ext uri="{BB962C8B-B14F-4D97-AF65-F5344CB8AC3E}">
        <p14:creationId xmlns:p14="http://schemas.microsoft.com/office/powerpoint/2010/main" val="3053236900"/>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301</TotalTime>
  <Words>1185</Words>
  <Application>Microsoft Office PowerPoint</Application>
  <PresentationFormat>Widescreen</PresentationFormat>
  <Paragraphs>118</Paragraphs>
  <Slides>12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Aptos Display</vt:lpstr>
      <vt:lpstr>Arial</vt:lpstr>
      <vt:lpstr>Calibri</vt:lpstr>
      <vt:lpstr>Franklin Gothic Book</vt:lpstr>
      <vt:lpstr>Franklin Gothic Demi</vt:lpstr>
      <vt:lpstr>Wingdings</vt:lpstr>
      <vt:lpstr>Custom</vt:lpstr>
      <vt:lpstr>Project: Predictive Modelling for Attorney Involvement in Claims.(P519) </vt:lpstr>
      <vt:lpstr>CONTENT</vt:lpstr>
      <vt:lpstr>Introduction</vt:lpstr>
      <vt:lpstr> DATASET DETAILS:</vt:lpstr>
      <vt:lpstr>PowerPoint Presentation</vt:lpstr>
      <vt:lpstr>PowerPoint Presentation</vt:lpstr>
      <vt:lpstr>Data preprocessing </vt:lpstr>
      <vt:lpstr>MODEL BUILDING</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Predictive Modelling for Attorney Involvement in Claims</dc:title>
  <dc:creator>Mishra, Margi (Extranet);Lokesh cjr</dc:creator>
  <cp:lastModifiedBy>LOKESH C.J.REDDY</cp:lastModifiedBy>
  <cp:revision>12</cp:revision>
  <dcterms:created xsi:type="dcterms:W3CDTF">2025-04-08T15:22:02Z</dcterms:created>
  <dcterms:modified xsi:type="dcterms:W3CDTF">2025-04-09T08:04:29Z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