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39" r:id="rId10"/>
    <p:sldId id="340" r:id="rId11"/>
    <p:sldId id="341" r:id="rId12"/>
    <p:sldId id="342" r:id="rId13"/>
    <p:sldId id="345" r:id="rId14"/>
    <p:sldId id="343" r:id="rId15"/>
    <p:sldId id="344"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9D9D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76" d="100"/>
          <a:sy n="76" d="100"/>
        </p:scale>
        <p:origin x="-216" y="-24"/>
      </p:cViewPr>
      <p:guideLst>
        <p:guide orient="horz" pos="1968"/>
        <p:guide orient="horz" pos="3912"/>
        <p:guide orient="horz" pos="1656"/>
        <p:guide pos="408"/>
        <p:guide pos="7272"/>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10/7/2025</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dirty="0"/>
          </a:p>
        </p:txBody>
      </p:sp>
    </p:spTree>
    <p:extLst>
      <p:ext uri="{BB962C8B-B14F-4D97-AF65-F5344CB8AC3E}">
        <p14:creationId xmlns=""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pPr/>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pPr/>
              <a:t>‹#›</a:t>
            </a:fld>
            <a:endParaRPr lang="en-US" noProof="0" dirty="0"/>
          </a:p>
        </p:txBody>
      </p:sp>
    </p:spTree>
    <p:extLst>
      <p:ext uri="{BB962C8B-B14F-4D97-AF65-F5344CB8AC3E}">
        <p14:creationId xmlns=""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pPr/>
              <a:t>5</a:t>
            </a:fld>
            <a:endParaRPr lang="en-US" noProof="0" dirty="0"/>
          </a:p>
        </p:txBody>
      </p:sp>
    </p:spTree>
    <p:extLst>
      <p:ext uri="{BB962C8B-B14F-4D97-AF65-F5344CB8AC3E}">
        <p14:creationId xmlns=""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 xmlns:p14="http://schemas.microsoft.com/office/powerpoint/2010/main" val="1409194673"/>
      </p:ext>
    </p:extLst>
  </p:cSld>
  <p:clrMapOvr>
    <a:masterClrMapping/>
  </p:clrMapOvr>
  <p:extLst>
    <p:ext uri="{DCECCB84-F9BA-43D5-87BE-67443E8EF086}">
      <p15:sldGuideLst xmlns=""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 xmlns:p14="http://schemas.microsoft.com/office/powerpoint/2010/main" val="75139580"/>
      </p:ext>
    </p:extLst>
  </p:cSld>
  <p:clrMapOvr>
    <a:masterClrMapping/>
  </p:clrMapOvr>
  <p:extLst>
    <p:ext uri="{DCECCB84-F9BA-43D5-87BE-67443E8EF086}">
      <p15:sldGuideLst xmlns=""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 xmlns:p14="http://schemas.microsoft.com/office/powerpoint/2010/main" val="1591254852"/>
      </p:ext>
    </p:extLst>
  </p:cSld>
  <p:clrMapOvr>
    <a:masterClrMapping/>
  </p:clrMapOvr>
  <p:extLst>
    <p:ext uri="{DCECCB84-F9BA-43D5-87BE-67443E8EF086}">
      <p15:sldGuideLst xmlns=""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 xmlns:p14="http://schemas.microsoft.com/office/powerpoint/2010/main" val="179588483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201737A-B873-4D1D-8A41-5ABF5184BC8F}"/>
              </a:ext>
            </a:extLst>
          </p:cNvPr>
          <p:cNvSpPr>
            <a:spLocks noGrp="1"/>
          </p:cNvSpPr>
          <p:nvPr>
            <p:ph type="body" sz="quarter" idx="11"/>
          </p:nvPr>
        </p:nvSpPr>
        <p:spPr>
          <a:xfrm>
            <a:off x="5763238" y="2785612"/>
            <a:ext cx="5166126" cy="861497"/>
          </a:xfrm>
        </p:spPr>
        <p:txBody>
          <a:bodyPr>
            <a:normAutofit/>
          </a:bodyPr>
          <a:lstStyle/>
          <a:p>
            <a:pPr algn="r"/>
            <a:r>
              <a:rPr lang="en-US" b="0" dirty="0" err="1" smtClean="0">
                <a:solidFill>
                  <a:schemeClr val="tx1"/>
                </a:solidFill>
              </a:rPr>
              <a:t>Anurag</a:t>
            </a:r>
            <a:r>
              <a:rPr lang="en-US" b="0" dirty="0" smtClean="0">
                <a:solidFill>
                  <a:schemeClr val="tx1"/>
                </a:solidFill>
              </a:rPr>
              <a:t> Gupta</a:t>
            </a:r>
          </a:p>
          <a:p>
            <a:pPr algn="r"/>
            <a:r>
              <a:rPr lang="en-US" dirty="0" smtClean="0">
                <a:solidFill>
                  <a:srgbClr val="FF0000"/>
                </a:solidFill>
              </a:rPr>
              <a:t>INTERNSHIP_17546440516895be537820f</a:t>
            </a:r>
            <a:r>
              <a:rPr lang="en-US" dirty="0" smtClean="0"/>
              <a:t>  </a:t>
            </a:r>
            <a:endParaRPr lang="en-IN" b="0" dirty="0">
              <a:solidFill>
                <a:schemeClr val="tx1"/>
              </a:solidFill>
            </a:endParaRPr>
          </a:p>
        </p:txBody>
      </p:sp>
      <p:sp>
        <p:nvSpPr>
          <p:cNvPr id="4" name="Title 3">
            <a:extLst>
              <a:ext uri="{FF2B5EF4-FFF2-40B4-BE49-F238E27FC236}">
                <a16:creationId xmlns="" xmlns:a16="http://schemas.microsoft.com/office/drawing/2014/main" id="{92056599-CDAA-4367-BEF8-31D6E32518C8}"/>
              </a:ext>
            </a:extLst>
          </p:cNvPr>
          <p:cNvSpPr>
            <a:spLocks noGrp="1"/>
          </p:cNvSpPr>
          <p:nvPr>
            <p:ph type="title"/>
          </p:nvPr>
        </p:nvSpPr>
        <p:spPr>
          <a:xfrm>
            <a:off x="5444455" y="2050553"/>
            <a:ext cx="5867136" cy="743448"/>
          </a:xfrm>
        </p:spPr>
        <p:txBody>
          <a:bodyPr>
            <a:normAutofit fontScale="90000"/>
          </a:bodyPr>
          <a:lstStyle/>
          <a:p>
            <a:r>
              <a:rPr lang="en-GB" sz="3200" dirty="0" smtClean="0"/>
              <a:t>AIRBNB HOTEL BOOKING ANALYSIS</a:t>
            </a:r>
            <a:endParaRPr lang="en-IN" sz="3200" dirty="0"/>
          </a:p>
        </p:txBody>
      </p:sp>
      <p:sp>
        <p:nvSpPr>
          <p:cNvPr id="15" name="Text Placeholder 1">
            <a:extLst>
              <a:ext uri="{FF2B5EF4-FFF2-40B4-BE49-F238E27FC236}">
                <a16:creationId xmlns=""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5607397" cy="830997"/>
          </a:xfrm>
        </p:spPr>
        <p:txBody>
          <a:bodyPr>
            <a:normAutofit/>
          </a:bodyPr>
          <a:lstStyle/>
          <a:p>
            <a:r>
              <a:rPr lang="en-GB" dirty="0" err="1" smtClean="0"/>
              <a:t>GitHub</a:t>
            </a:r>
            <a:r>
              <a:rPr lang="en-GB" dirty="0" smtClean="0"/>
              <a:t> repository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07163" y="1356192"/>
            <a:ext cx="9133791" cy="477520"/>
          </a:xfrm>
        </p:spPr>
        <p:txBody>
          <a:bodyPr>
            <a:normAutofit/>
          </a:bodyPr>
          <a:lstStyle/>
          <a:p>
            <a:pPr marL="0" indent="0">
              <a:buNone/>
            </a:pPr>
            <a:r>
              <a:rPr lang="en-IN" dirty="0" smtClean="0"/>
              <a:t>https://github.com/anuraggupta-up/VOIS_AICTE_Oct_AnuragGupta.git</a:t>
            </a:r>
            <a:endParaRPr lang="en-IN" dirty="0"/>
          </a:p>
        </p:txBody>
      </p:sp>
    </p:spTree>
    <p:extLst>
      <p:ext uri="{BB962C8B-B14F-4D97-AF65-F5344CB8AC3E}">
        <p14:creationId xmlns="" xmlns:p14="http://schemas.microsoft.com/office/powerpoint/2010/main" val="222725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90"/>
            <a:ext cx="8484822" cy="686424"/>
          </a:xfrm>
        </p:spPr>
        <p:txBody>
          <a:bodyPr>
            <a:normAutofit/>
          </a:bodyPr>
          <a:lstStyle/>
          <a:p>
            <a:r>
              <a:rPr lang="en-US" sz="3600" dirty="0"/>
              <a:t>Getting started with Basics of Python</a:t>
            </a:r>
            <a:r>
              <a:rPr lang="en-GB" sz="3600" dirty="0" smtClean="0"/>
              <a:t> </a:t>
            </a:r>
            <a:endParaRPr lang="en-IN" sz="3600"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55972" y="1310927"/>
            <a:ext cx="8900424" cy="477520"/>
          </a:xfrm>
        </p:spPr>
        <p:txBody>
          <a:bodyPr>
            <a:normAutofit/>
          </a:bodyPr>
          <a:lstStyle/>
          <a:p>
            <a:pPr marL="0" indent="0">
              <a:buNone/>
            </a:pPr>
            <a:endParaRPr lang="en-IN" dirty="0"/>
          </a:p>
        </p:txBody>
      </p:sp>
      <p:pic>
        <p:nvPicPr>
          <p:cNvPr id="11" name="Picture 10" descr="AA.png"/>
          <p:cNvPicPr>
            <a:picLocks noChangeAspect="1"/>
          </p:cNvPicPr>
          <p:nvPr/>
        </p:nvPicPr>
        <p:blipFill>
          <a:blip r:embed="rId4"/>
          <a:stretch>
            <a:fillRect/>
          </a:stretch>
        </p:blipFill>
        <p:spPr>
          <a:xfrm>
            <a:off x="308345" y="1104042"/>
            <a:ext cx="9263494" cy="5321925"/>
          </a:xfrm>
          <a:prstGeom prst="rect">
            <a:avLst/>
          </a:prstGeom>
        </p:spPr>
      </p:pic>
    </p:spTree>
    <p:extLst>
      <p:ext uri="{BB962C8B-B14F-4D97-AF65-F5344CB8AC3E}">
        <p14:creationId xmlns="" xmlns:p14="http://schemas.microsoft.com/office/powerpoint/2010/main" val="251729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6219793" cy="830997"/>
          </a:xfrm>
        </p:spPr>
        <p:txBody>
          <a:bodyPr>
            <a:normAutofit/>
          </a:bodyPr>
          <a:lstStyle/>
          <a:p>
            <a:r>
              <a:rPr lang="en-GB" dirty="0"/>
              <a:t>Data Visualization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smtClean="0"/>
              <a:t>[Add screen shots of your code ]</a:t>
            </a:r>
            <a:endParaRPr lang="en-IN" dirty="0"/>
          </a:p>
        </p:txBody>
      </p:sp>
      <p:pic>
        <p:nvPicPr>
          <p:cNvPr id="11" name="Picture 10" descr="AB.png"/>
          <p:cNvPicPr>
            <a:picLocks noChangeAspect="1"/>
          </p:cNvPicPr>
          <p:nvPr/>
        </p:nvPicPr>
        <p:blipFill>
          <a:blip r:embed="rId4"/>
          <a:stretch>
            <a:fillRect/>
          </a:stretch>
        </p:blipFill>
        <p:spPr>
          <a:xfrm>
            <a:off x="394284" y="1182848"/>
            <a:ext cx="8590325" cy="5217951"/>
          </a:xfrm>
          <a:prstGeom prst="rect">
            <a:avLst/>
          </a:prstGeom>
        </p:spPr>
      </p:pic>
    </p:spTree>
    <p:extLst>
      <p:ext uri="{BB962C8B-B14F-4D97-AF65-F5344CB8AC3E}">
        <p14:creationId xmlns="" xmlns:p14="http://schemas.microsoft.com/office/powerpoint/2010/main" val="222725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smtClean="0">
                <a:solidFill>
                  <a:schemeClr val="tx1"/>
                </a:solidFill>
              </a:rPr>
              <a:t>Thank you</a:t>
            </a:r>
            <a:endParaRPr lang="en-US" sz="4800" b="1" dirty="0">
              <a:solidFill>
                <a:schemeClr val="tx1"/>
              </a:solidFill>
            </a:endParaRPr>
          </a:p>
        </p:txBody>
      </p:sp>
      <p:sp>
        <p:nvSpPr>
          <p:cNvPr id="31" name="Text Placeholder 30">
            <a:extLst>
              <a:ext uri="{FF2B5EF4-FFF2-40B4-BE49-F238E27FC236}">
                <a16:creationId xmlns=""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46E4DD1-270B-4C80-AFF0-EB26F132AF36}"/>
              </a:ext>
            </a:extLst>
          </p:cNvPr>
          <p:cNvSpPr>
            <a:spLocks noGrp="1"/>
          </p:cNvSpPr>
          <p:nvPr>
            <p:ph type="body" sz="quarter" idx="12"/>
          </p:nvPr>
        </p:nvSpPr>
        <p:spPr>
          <a:xfrm>
            <a:off x="1046480" y="1875556"/>
            <a:ext cx="6949204" cy="3607987"/>
          </a:xfrm>
        </p:spPr>
        <p:txBody>
          <a:bodyPr>
            <a:normAutofit fontScale="77500" lnSpcReduction="20000"/>
          </a:bodyPr>
          <a:lstStyle/>
          <a:p>
            <a:pPr>
              <a:lnSpc>
                <a:spcPct val="150000"/>
              </a:lnSpc>
            </a:pPr>
            <a:r>
              <a:rPr lang="en-US" sz="2800" dirty="0" err="1"/>
              <a:t>Airbnb</a:t>
            </a:r>
            <a:r>
              <a:rPr lang="en-US" sz="2800" dirty="0"/>
              <a:t>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communication quality with guests.</a:t>
            </a:r>
            <a:endParaRPr lang="en-IN" sz="2800" dirty="0"/>
          </a:p>
        </p:txBody>
      </p:sp>
      <p:sp>
        <p:nvSpPr>
          <p:cNvPr id="4" name="Title 3">
            <a:extLst>
              <a:ext uri="{FF2B5EF4-FFF2-40B4-BE49-F238E27FC236}">
                <a16:creationId xmlns=""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BF2FBC7-3552-4F01-BB27-8BEEE74F7277}"/>
              </a:ext>
            </a:extLst>
          </p:cNvPr>
          <p:cNvSpPr>
            <a:spLocks noGrp="1"/>
          </p:cNvSpPr>
          <p:nvPr>
            <p:ph type="title"/>
          </p:nvPr>
        </p:nvSpPr>
        <p:spPr>
          <a:xfrm>
            <a:off x="675957" y="830380"/>
            <a:ext cx="6276109" cy="5834580"/>
          </a:xfrm>
        </p:spPr>
        <p:txBody>
          <a:bodyPr>
            <a:noAutofit/>
          </a:bodyPr>
          <a:lstStyle/>
          <a:p>
            <a:r>
              <a:rPr lang="en-GB" sz="3200" dirty="0" smtClean="0"/>
              <a:t>Project Description</a:t>
            </a:r>
            <a:br>
              <a:rPr lang="en-GB" sz="3200" dirty="0" smtClean="0"/>
            </a:br>
            <a:r>
              <a:rPr lang="en-GB" sz="3200" dirty="0" smtClean="0"/>
              <a:t>[write detail description about your project ] </a:t>
            </a:r>
            <a:br>
              <a:rPr lang="en-GB" sz="3200" dirty="0" smtClean="0"/>
            </a:br>
            <a:r>
              <a:rPr lang="en-GB" sz="3200" dirty="0"/>
              <a:t/>
            </a:r>
            <a:br>
              <a:rPr lang="en-GB" sz="3200" dirty="0"/>
            </a:br>
            <a:r>
              <a:rPr lang="en-US" sz="1600" b="0" dirty="0"/>
              <a:t>This project focuses on building a machine learning model to predict the price of </a:t>
            </a:r>
            <a:r>
              <a:rPr lang="en-US" sz="1600" b="0" dirty="0" err="1"/>
              <a:t>Airbnb</a:t>
            </a:r>
            <a:r>
              <a:rPr lang="en-US" sz="1600" b="0" dirty="0"/>
              <a:t> listings. Pricing an </a:t>
            </a:r>
            <a:r>
              <a:rPr lang="en-US" sz="1600" b="0" dirty="0" err="1"/>
              <a:t>Airbnb</a:t>
            </a:r>
            <a:r>
              <a:rPr lang="en-US" sz="1600" b="0" dirty="0"/>
              <a:t> property correctly is crucial for both hosts and travelers: hosts want to maximize occupancy and earnings, while travelers want fair and competitive prices. Using historical </a:t>
            </a:r>
            <a:r>
              <a:rPr lang="en-US" sz="1600" b="0" dirty="0" err="1"/>
              <a:t>Airbnb</a:t>
            </a:r>
            <a:r>
              <a:rPr lang="en-US" sz="1600" b="0" dirty="0"/>
              <a:t> data, the project develops a regression model that learns relationships between listing attributes (such as number of bedrooms, bathrooms, and guest ratings) and the price charged.</a:t>
            </a:r>
            <a:br>
              <a:rPr lang="en-US" sz="1600" b="0" dirty="0"/>
            </a:br>
            <a:r>
              <a:rPr lang="en-US" sz="1600" b="0" dirty="0"/>
              <a:t>The model can then be used to predict prices for new or hypothetical listings, helping property owners make informed pricing decisions.</a:t>
            </a:r>
            <a:br>
              <a:rPr lang="en-US" sz="1600" b="0" dirty="0"/>
            </a:br>
            <a:r>
              <a:rPr lang="en-GB" sz="1600" dirty="0" smtClean="0"/>
              <a:t/>
            </a:r>
            <a:br>
              <a:rPr lang="en-GB" sz="1600" dirty="0" smtClean="0"/>
            </a:br>
            <a:endParaRPr lang="en-IN" sz="3200" dirty="0"/>
          </a:p>
        </p:txBody>
      </p:sp>
      <p:pic>
        <p:nvPicPr>
          <p:cNvPr id="5" name="Picture 4">
            <a:extLst>
              <a:ext uri="{FF2B5EF4-FFF2-40B4-BE49-F238E27FC236}">
                <a16:creationId xmlns=""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77500" lnSpcReduction="20000"/>
          </a:bodyPr>
          <a:lstStyle/>
          <a:p>
            <a:r>
              <a:rPr lang="en-US" b="1" dirty="0" err="1"/>
              <a:t>Airbnb</a:t>
            </a:r>
            <a:r>
              <a:rPr lang="en-US" b="1" dirty="0"/>
              <a:t> Hosts</a:t>
            </a:r>
            <a:endParaRPr lang="en-US" dirty="0"/>
          </a:p>
          <a:p>
            <a:pPr lvl="1"/>
            <a:r>
              <a:rPr lang="en-US" dirty="0"/>
              <a:t>To optimize pricing of their listings based on property features and guest reviews.</a:t>
            </a:r>
          </a:p>
          <a:p>
            <a:r>
              <a:rPr lang="en-US" b="1" dirty="0"/>
              <a:t>Travelers</a:t>
            </a:r>
            <a:endParaRPr lang="en-US" dirty="0"/>
          </a:p>
          <a:p>
            <a:pPr lvl="1"/>
            <a:r>
              <a:rPr lang="en-US" dirty="0"/>
              <a:t>To evaluate whether a listing is overpriced or reasonably priced.</a:t>
            </a:r>
          </a:p>
          <a:p>
            <a:r>
              <a:rPr lang="en-US" b="1" dirty="0" err="1"/>
              <a:t>Airbnb</a:t>
            </a:r>
            <a:r>
              <a:rPr lang="en-US" b="1" dirty="0"/>
              <a:t> Platform Analysts</a:t>
            </a:r>
            <a:endParaRPr lang="en-US" dirty="0"/>
          </a:p>
          <a:p>
            <a:pPr lvl="1"/>
            <a:r>
              <a:rPr lang="en-US" dirty="0"/>
              <a:t>To improve automated pricing suggestions and increase platform trust.</a:t>
            </a:r>
          </a:p>
          <a:p>
            <a:r>
              <a:rPr lang="en-US" b="1" dirty="0"/>
              <a:t>Researchers/Students</a:t>
            </a:r>
            <a:endParaRPr lang="en-US" dirty="0"/>
          </a:p>
          <a:p>
            <a:pPr lvl="1"/>
            <a:r>
              <a:rPr lang="en-US" dirty="0"/>
              <a:t>To study the impact of property features and reviews on rental pricing.</a:t>
            </a:r>
          </a:p>
          <a:p>
            <a:r>
              <a:rPr lang="en-US" dirty="0"/>
              <a:t>Screenshot 2025-10-07 120437.png</a:t>
            </a:r>
          </a:p>
          <a:p>
            <a:r>
              <a:rPr lang="en-US" dirty="0"/>
              <a:t>PNG 167.39KB</a:t>
            </a:r>
          </a:p>
          <a:p>
            <a:r>
              <a:rPr lang="en-US" dirty="0"/>
              <a:t/>
            </a:r>
            <a:br>
              <a:rPr lang="en-US" dirty="0"/>
            </a:br>
            <a:endParaRPr lang="en-IN" sz="3600" dirty="0"/>
          </a:p>
        </p:txBody>
      </p:sp>
      <p:sp>
        <p:nvSpPr>
          <p:cNvPr id="4" name="Title 3">
            <a:extLst>
              <a:ext uri="{FF2B5EF4-FFF2-40B4-BE49-F238E27FC236}">
                <a16:creationId xmlns=""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fade">
                                      <p:cBhvr>
                                        <p:cTn id="38" dur="1000"/>
                                        <p:tgtEl>
                                          <p:spTgt spid="2">
                                            <p:txEl>
                                              <p:pRg st="4" end="4"/>
                                            </p:txEl>
                                          </p:spTgt>
                                        </p:tgtEl>
                                      </p:cBhvr>
                                    </p:animEffect>
                                    <p:anim calcmode="lin" valueType="num">
                                      <p:cBhvr>
                                        <p:cTn id="3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fade">
                                      <p:cBhvr>
                                        <p:cTn id="43" dur="1000"/>
                                        <p:tgtEl>
                                          <p:spTgt spid="2">
                                            <p:txEl>
                                              <p:pRg st="5" end="5"/>
                                            </p:txEl>
                                          </p:spTgt>
                                        </p:tgtEl>
                                      </p:cBhvr>
                                    </p:animEffect>
                                    <p:anim calcmode="lin" valueType="num">
                                      <p:cBhvr>
                                        <p:cTn id="44"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
                                            <p:txEl>
                                              <p:pRg st="6" end="6"/>
                                            </p:txEl>
                                          </p:spTgt>
                                        </p:tgtEl>
                                        <p:attrNameLst>
                                          <p:attrName>style.visibility</p:attrName>
                                        </p:attrNameLst>
                                      </p:cBhvr>
                                      <p:to>
                                        <p:strVal val="visible"/>
                                      </p:to>
                                    </p:set>
                                    <p:animEffect transition="in" filter="fade">
                                      <p:cBhvr>
                                        <p:cTn id="50" dur="1000"/>
                                        <p:tgtEl>
                                          <p:spTgt spid="2">
                                            <p:txEl>
                                              <p:pRg st="6" end="6"/>
                                            </p:txEl>
                                          </p:spTgt>
                                        </p:tgtEl>
                                      </p:cBhvr>
                                    </p:animEffect>
                                    <p:anim calcmode="lin" valueType="num">
                                      <p:cBhvr>
                                        <p:cTn id="51"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
                                            <p:txEl>
                                              <p:pRg st="7" end="7"/>
                                            </p:txEl>
                                          </p:spTgt>
                                        </p:tgtEl>
                                        <p:attrNameLst>
                                          <p:attrName>style.visibility</p:attrName>
                                        </p:attrNameLst>
                                      </p:cBhvr>
                                      <p:to>
                                        <p:strVal val="visible"/>
                                      </p:to>
                                    </p:set>
                                    <p:animEffect transition="in" filter="fade">
                                      <p:cBhvr>
                                        <p:cTn id="55" dur="1000"/>
                                        <p:tgtEl>
                                          <p:spTgt spid="2">
                                            <p:txEl>
                                              <p:pRg st="7" end="7"/>
                                            </p:txEl>
                                          </p:spTgt>
                                        </p:tgtEl>
                                      </p:cBhvr>
                                    </p:animEffect>
                                    <p:anim calcmode="lin" valueType="num">
                                      <p:cBhvr>
                                        <p:cTn id="5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
                                            <p:txEl>
                                              <p:pRg st="8" end="8"/>
                                            </p:txEl>
                                          </p:spTgt>
                                        </p:tgtEl>
                                        <p:attrNameLst>
                                          <p:attrName>style.visibility</p:attrName>
                                        </p:attrNameLst>
                                      </p:cBhvr>
                                      <p:to>
                                        <p:strVal val="visible"/>
                                      </p:to>
                                    </p:set>
                                    <p:animEffect transition="in" filter="fade">
                                      <p:cBhvr>
                                        <p:cTn id="62" dur="1000"/>
                                        <p:tgtEl>
                                          <p:spTgt spid="2">
                                            <p:txEl>
                                              <p:pRg st="8" end="8"/>
                                            </p:txEl>
                                          </p:spTgt>
                                        </p:tgtEl>
                                      </p:cBhvr>
                                    </p:animEffect>
                                    <p:anim calcmode="lin" valueType="num">
                                      <p:cBhvr>
                                        <p:cTn id="6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
                                            <p:txEl>
                                              <p:pRg st="9" end="9"/>
                                            </p:txEl>
                                          </p:spTgt>
                                        </p:tgtEl>
                                        <p:attrNameLst>
                                          <p:attrName>style.visibility</p:attrName>
                                        </p:attrNameLst>
                                      </p:cBhvr>
                                      <p:to>
                                        <p:strVal val="visible"/>
                                      </p:to>
                                    </p:set>
                                    <p:animEffect transition="in" filter="fade">
                                      <p:cBhvr>
                                        <p:cTn id="69" dur="1000"/>
                                        <p:tgtEl>
                                          <p:spTgt spid="2">
                                            <p:txEl>
                                              <p:pRg st="9" end="9"/>
                                            </p:txEl>
                                          </p:spTgt>
                                        </p:tgtEl>
                                      </p:cBhvr>
                                    </p:animEffect>
                                    <p:anim calcmode="lin" valueType="num">
                                      <p:cBhvr>
                                        <p:cTn id="7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1"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2">
                                            <p:txEl>
                                              <p:pRg st="10" end="10"/>
                                            </p:txEl>
                                          </p:spTgt>
                                        </p:tgtEl>
                                        <p:attrNameLst>
                                          <p:attrName>style.visibility</p:attrName>
                                        </p:attrNameLst>
                                      </p:cBhvr>
                                      <p:to>
                                        <p:strVal val="visible"/>
                                      </p:to>
                                    </p:set>
                                    <p:animEffect transition="in" filter="fade">
                                      <p:cBhvr>
                                        <p:cTn id="76" dur="1000"/>
                                        <p:tgtEl>
                                          <p:spTgt spid="2">
                                            <p:txEl>
                                              <p:pRg st="10" end="10"/>
                                            </p:txEl>
                                          </p:spTgt>
                                        </p:tgtEl>
                                      </p:cBhvr>
                                    </p:animEffect>
                                    <p:anim calcmode="lin" valueType="num">
                                      <p:cBhvr>
                                        <p:cTn id="77"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8"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r>
              <a:rPr lang="en-US" b="1" dirty="0"/>
              <a:t>Python</a:t>
            </a:r>
            <a:r>
              <a:rPr lang="en-US" dirty="0"/>
              <a:t> – Core programming language</a:t>
            </a:r>
          </a:p>
          <a:p>
            <a:r>
              <a:rPr lang="en-US" b="1" dirty="0"/>
              <a:t>Pandas &amp; </a:t>
            </a:r>
            <a:r>
              <a:rPr lang="en-US" b="1" dirty="0" err="1"/>
              <a:t>NumPy</a:t>
            </a:r>
            <a:r>
              <a:rPr lang="en-US" dirty="0"/>
              <a:t> – Data cleaning and preprocessing</a:t>
            </a:r>
          </a:p>
          <a:p>
            <a:r>
              <a:rPr lang="en-US" b="1" dirty="0" err="1"/>
              <a:t>Scikit</a:t>
            </a:r>
            <a:r>
              <a:rPr lang="en-US" b="1" dirty="0"/>
              <a:t>-learn</a:t>
            </a:r>
            <a:r>
              <a:rPr lang="en-US" dirty="0"/>
              <a:t> – Machine learning (model training, regression, evaluation)</a:t>
            </a:r>
          </a:p>
          <a:p>
            <a:r>
              <a:rPr lang="en-US" b="1" dirty="0" err="1"/>
              <a:t>Matplotlib</a:t>
            </a:r>
            <a:r>
              <a:rPr lang="en-US" b="1" dirty="0"/>
              <a:t>/</a:t>
            </a:r>
            <a:r>
              <a:rPr lang="en-US" b="1" dirty="0" err="1"/>
              <a:t>Seaborn</a:t>
            </a:r>
            <a:r>
              <a:rPr lang="en-US" dirty="0"/>
              <a:t> – Data visualization and feature importance</a:t>
            </a:r>
          </a:p>
          <a:p>
            <a:r>
              <a:rPr lang="en-US" b="1" dirty="0"/>
              <a:t>Google </a:t>
            </a:r>
            <a:r>
              <a:rPr lang="en-US" b="1" dirty="0" err="1"/>
              <a:t>Colab</a:t>
            </a:r>
            <a:r>
              <a:rPr lang="en-US" dirty="0"/>
              <a:t> – Cloud-based environment for running the project</a:t>
            </a:r>
          </a:p>
          <a:p>
            <a:r>
              <a:rPr lang="en-US" b="1" dirty="0"/>
              <a:t>File handling libraries</a:t>
            </a:r>
            <a:r>
              <a:rPr lang="en-US" dirty="0"/>
              <a:t> – </a:t>
            </a:r>
            <a:r>
              <a:rPr lang="en-US" dirty="0" err="1"/>
              <a:t>openpyxl</a:t>
            </a:r>
            <a:r>
              <a:rPr lang="en-US" dirty="0"/>
              <a:t> (for Excel) and built-in CSV handling</a:t>
            </a:r>
          </a:p>
          <a:p>
            <a:r>
              <a:rPr lang="en-US" dirty="0"/>
              <a:t/>
            </a:r>
            <a:br>
              <a:rPr lang="en-US" dirty="0"/>
            </a:br>
            <a:endParaRPr lang="en-IN" dirty="0"/>
          </a:p>
        </p:txBody>
      </p:sp>
      <p:sp>
        <p:nvSpPr>
          <p:cNvPr id="9" name="Title 8">
            <a:extLst>
              <a:ext uri="{FF2B5EF4-FFF2-40B4-BE49-F238E27FC236}">
                <a16:creationId xmlns=""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smtClean="0"/>
              <a:t>Technology Used</a:t>
            </a:r>
            <a:endParaRPr lang="en-US" dirty="0"/>
          </a:p>
        </p:txBody>
      </p:sp>
    </p:spTree>
    <p:extLst>
      <p:ext uri="{BB962C8B-B14F-4D97-AF65-F5344CB8AC3E}">
        <p14:creationId xmlns=""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smtClean="0"/>
              <a:t>[Add screen shots of your code ]</a:t>
            </a:r>
            <a:endParaRPr lang="en-IN" dirty="0"/>
          </a:p>
        </p:txBody>
      </p:sp>
      <p:pic>
        <p:nvPicPr>
          <p:cNvPr id="2" name="Picture 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96758" y="1275372"/>
            <a:ext cx="8733803" cy="4883768"/>
          </a:xfrm>
          <a:prstGeom prst="rect">
            <a:avLst/>
          </a:prstGeom>
        </p:spPr>
      </p:pic>
    </p:spTree>
    <p:extLst>
      <p:ext uri="{BB962C8B-B14F-4D97-AF65-F5344CB8AC3E}">
        <p14:creationId xmlns=""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smtClean="0"/>
              <a:t>[Add screen shots of your code ]</a:t>
            </a:r>
            <a:endParaRPr lang="en-IN" dirty="0"/>
          </a:p>
        </p:txBody>
      </p:sp>
      <p:pic>
        <p:nvPicPr>
          <p:cNvPr id="2" name="Picture 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948015" y="1275371"/>
            <a:ext cx="8086925" cy="5121092"/>
          </a:xfrm>
          <a:prstGeom prst="rect">
            <a:avLst/>
          </a:prstGeom>
        </p:spPr>
      </p:pic>
    </p:spTree>
    <p:extLst>
      <p:ext uri="{BB962C8B-B14F-4D97-AF65-F5344CB8AC3E}">
        <p14:creationId xmlns="" xmlns:p14="http://schemas.microsoft.com/office/powerpoint/2010/main" val="44734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smtClean="0"/>
              <a:t>[Add screen shots of your code ]</a:t>
            </a:r>
            <a:endParaRPr lang="en-IN" dirty="0"/>
          </a:p>
        </p:txBody>
      </p:sp>
      <p:pic>
        <p:nvPicPr>
          <p:cNvPr id="2" name="Picture 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95618" y="1521159"/>
            <a:ext cx="10679185" cy="5143801"/>
          </a:xfrm>
          <a:prstGeom prst="rect">
            <a:avLst/>
          </a:prstGeom>
        </p:spPr>
      </p:pic>
    </p:spTree>
    <p:extLst>
      <p:ext uri="{BB962C8B-B14F-4D97-AF65-F5344CB8AC3E}">
        <p14:creationId xmlns="" xmlns:p14="http://schemas.microsoft.com/office/powerpoint/2010/main" val="44734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smtClean="0"/>
              <a:t>[Add screen shots of your code ]</a:t>
            </a:r>
            <a:endParaRPr lang="en-IN" dirty="0"/>
          </a:p>
        </p:txBody>
      </p:sp>
      <p:pic>
        <p:nvPicPr>
          <p:cNvPr id="2" name="Picture 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75957" y="1271003"/>
            <a:ext cx="10330399" cy="5200917"/>
          </a:xfrm>
          <a:prstGeom prst="rect">
            <a:avLst/>
          </a:prstGeom>
        </p:spPr>
      </p:pic>
    </p:spTree>
    <p:extLst>
      <p:ext uri="{BB962C8B-B14F-4D97-AF65-F5344CB8AC3E}">
        <p14:creationId xmlns="" xmlns:p14="http://schemas.microsoft.com/office/powerpoint/2010/main" val="251729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586</TotalTime>
  <Words>226</Words>
  <Application>Microsoft Office PowerPoint</Application>
  <PresentationFormat>Custom</PresentationFormat>
  <Paragraphs>50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AIRBNB HOTEL BOOKING ANALYSIS</vt:lpstr>
      <vt:lpstr>PROBLEM  STATEMENT</vt:lpstr>
      <vt:lpstr>Project Description [write detail description about your project ]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The model can then be used to predict prices for new or hypothetical listings, helping property owners make informed pricing decisions.  </vt:lpstr>
      <vt:lpstr>WHO ARE THE END USERS?</vt:lpstr>
      <vt:lpstr>Technology Used</vt:lpstr>
      <vt:lpstr>RESULTS </vt:lpstr>
      <vt:lpstr>RESULTS </vt:lpstr>
      <vt:lpstr>RESULTS </vt:lpstr>
      <vt:lpstr>RESULTS </vt:lpstr>
      <vt:lpstr>GitHub repository </vt:lpstr>
      <vt:lpstr>Getting started with Basics of Python </vt:lpstr>
      <vt:lpstr>Data Visualization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Anurag Gupta</cp:lastModifiedBy>
  <cp:revision>80</cp:revision>
  <dcterms:created xsi:type="dcterms:W3CDTF">2021-07-11T13:13:15Z</dcterms:created>
  <dcterms:modified xsi:type="dcterms:W3CDTF">2025-10-07T09:30:20Z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