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8" r:id="rId3"/>
    <p:sldId id="259" r:id="rId4"/>
    <p:sldId id="277" r:id="rId5"/>
    <p:sldId id="262" r:id="rId6"/>
    <p:sldId id="311" r:id="rId7"/>
    <p:sldId id="312" r:id="rId8"/>
    <p:sldId id="314" r:id="rId9"/>
    <p:sldId id="316" r:id="rId10"/>
    <p:sldId id="317" r:id="rId11"/>
    <p:sldId id="315" r:id="rId12"/>
    <p:sldId id="313" r:id="rId13"/>
    <p:sldId id="28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Montserrat Light" panose="00000400000000000000" pitchFamily="2" charset="0"/>
      <p:regular r:id="rId24"/>
      <p:bold r:id="rId25"/>
      <p:italic r:id="rId26"/>
      <p:boldItalic r:id="rId27"/>
    </p:embeddedFont>
    <p:embeddedFont>
      <p:font typeface="Open Sans ExtraBold" panose="020B0906030804020204" pitchFamily="34" charset="0"/>
      <p:bold r:id="rId28"/>
      <p:boldItalic r:id="rId29"/>
    </p:embeddedFont>
    <p:embeddedFont>
      <p:font typeface="Work Sans ExtraBold"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02B341-8445-4E40-8333-1A7192A4B5EB}">
  <a:tblStyle styleId="{B402B341-8445-4E40-8333-1A7192A4B5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5033" autoAdjust="0"/>
  </p:normalViewPr>
  <p:slideViewPr>
    <p:cSldViewPr snapToGrid="0">
      <p:cViewPr varScale="1">
        <p:scale>
          <a:sx n="104" d="100"/>
          <a:sy n="104" d="100"/>
        </p:scale>
        <p:origin x="811" y="72"/>
      </p:cViewPr>
      <p:guideLst>
        <p:guide pos="97"/>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573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823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293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8d3aa2a3e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8d3aa2a3e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8f342daea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8f342dae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3e903d5e5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3e903d5e5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27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408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10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51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1" name="Google Shape;11;p2"/>
          <p:cNvSpPr/>
          <p:nvPr/>
        </p:nvSpPr>
        <p:spPr>
          <a:xfrm>
            <a:off x="2195"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 y="2523100"/>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43660"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69850" y="734500"/>
            <a:ext cx="555000" cy="555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092814">
            <a:off x="8698071" y="4621900"/>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093311">
            <a:off x="8788742" y="3860042"/>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093311">
            <a:off x="8433765" y="440277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54" name="Google Shape;54;p6"/>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endParaRPr/>
          </a:p>
        </p:txBody>
      </p:sp>
      <p:sp>
        <p:nvSpPr>
          <p:cNvPr id="58" name="Google Shape;58;p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7"/>
          <p:cNvSpPr/>
          <p:nvPr/>
        </p:nvSpPr>
        <p:spPr>
          <a:xfrm>
            <a:off x="4499775" y="1491174"/>
            <a:ext cx="4644251" cy="3652382"/>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13"/>
          <p:cNvSpPr txBox="1">
            <a:spLocks noGrp="1"/>
          </p:cNvSpPr>
          <p:nvPr>
            <p:ph type="title" idx="2" hasCustomPrompt="1"/>
          </p:nvPr>
        </p:nvSpPr>
        <p:spPr>
          <a:xfrm>
            <a:off x="713431"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1" name="Google Shape;121;p13"/>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2" name="Google Shape;122;p13"/>
          <p:cNvSpPr txBox="1">
            <a:spLocks noGrp="1"/>
          </p:cNvSpPr>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4" name="Google Shape;124;p13"/>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5" name="Google Shape;125;p13"/>
          <p:cNvSpPr txBox="1">
            <a:spLocks noGrp="1"/>
          </p:cNvSpPr>
          <p:nvPr>
            <p:ph type="title" idx="7" hasCustomPrompt="1"/>
          </p:nvPr>
        </p:nvSpPr>
        <p:spPr>
          <a:xfrm>
            <a:off x="4696373"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7" name="Google Shape;127;p13"/>
          <p:cNvSpPr txBox="1">
            <a:spLocks noGrp="1"/>
          </p:cNvSpPr>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8" name="Google Shape;128;p13"/>
          <p:cNvSpPr txBox="1">
            <a:spLocks noGrp="1"/>
          </p:cNvSpPr>
          <p:nvPr>
            <p:ph type="title" idx="13" hasCustomPrompt="1"/>
          </p:nvPr>
        </p:nvSpPr>
        <p:spPr>
          <a:xfrm>
            <a:off x="668784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a:spLocks noGrp="1"/>
          </p:cNvSpPr>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30" name="Google Shape;130;p13"/>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3"/>
          <p:cNvSpPr/>
          <p:nvPr/>
        </p:nvSpPr>
        <p:spPr>
          <a:xfrm rot="-10492814" flipH="1">
            <a:off x="229755" y="446513"/>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10493311" flipH="1">
            <a:off x="167656" y="53973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493311" flipH="1">
            <a:off x="249216" y="741923"/>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8" name="Google Shape;138;p13"/>
          <p:cNvSpPr/>
          <p:nvPr/>
        </p:nvSpPr>
        <p:spPr>
          <a:xfrm rot="-10492814" flipH="1">
            <a:off x="8646380" y="364375"/>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493311" flipH="1">
            <a:off x="8737031" y="20175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10493311" flipH="1">
            <a:off x="8878941" y="67456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9" y="0"/>
            <a:ext cx="876586"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1">
  <p:cSld name="CUSTOM_3">
    <p:spTree>
      <p:nvGrpSpPr>
        <p:cNvPr id="1" name="Shape 149"/>
        <p:cNvGrpSpPr/>
        <p:nvPr/>
      </p:nvGrpSpPr>
      <p:grpSpPr>
        <a:xfrm>
          <a:off x="0" y="0"/>
          <a:ext cx="0" cy="0"/>
          <a:chOff x="0" y="0"/>
          <a:chExt cx="0" cy="0"/>
        </a:xfrm>
      </p:grpSpPr>
      <p:sp>
        <p:nvSpPr>
          <p:cNvPr id="150" name="Google Shape;150;p15"/>
          <p:cNvSpPr txBox="1">
            <a:spLocks noGrp="1"/>
          </p:cNvSpPr>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1" name="Google Shape;151;p15"/>
          <p:cNvSpPr txBox="1">
            <a:spLocks noGrp="1"/>
          </p:cNvSpPr>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2" name="Google Shape;152;p15"/>
          <p:cNvSpPr txBox="1">
            <a:spLocks noGrp="1"/>
          </p:cNvSpPr>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3" name="Google Shape;153;p15"/>
          <p:cNvSpPr txBox="1">
            <a:spLocks noGrp="1"/>
          </p:cNvSpPr>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4" name="Google Shape;154;p15"/>
          <p:cNvSpPr txBox="1">
            <a:spLocks noGrp="1"/>
          </p:cNvSpPr>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5" name="Google Shape;155;p15"/>
          <p:cNvSpPr txBox="1">
            <a:spLocks noGrp="1"/>
          </p:cNvSpPr>
          <p:nvPr>
            <p:ph type="subTitle" idx="5"/>
          </p:nvPr>
        </p:nvSpPr>
        <p:spPr>
          <a:xfrm>
            <a:off x="2466600" y="422127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6" name="Google Shape;156;p15"/>
          <p:cNvSpPr/>
          <p:nvPr/>
        </p:nvSpPr>
        <p:spPr>
          <a:xfrm>
            <a:off x="8341108" y="3530633"/>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6907601" y="3018075"/>
            <a:ext cx="2236357" cy="2125383"/>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10800000">
            <a:off x="-5" y="27"/>
            <a:ext cx="1360280" cy="2359174"/>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10800000">
            <a:off x="3" y="919"/>
            <a:ext cx="1238400" cy="1637818"/>
          </a:xfrm>
          <a:custGeom>
            <a:avLst/>
            <a:gdLst/>
            <a:ahLst/>
            <a:cxnLst/>
            <a:rect l="l" t="t" r="r" b="b"/>
            <a:pathLst>
              <a:path w="13391" h="21563" extrusionOk="0">
                <a:moveTo>
                  <a:pt x="13390" y="0"/>
                </a:moveTo>
                <a:cubicBezTo>
                  <a:pt x="10926" y="2649"/>
                  <a:pt x="9447" y="6099"/>
                  <a:pt x="7927" y="9365"/>
                </a:cubicBezTo>
                <a:cubicBezTo>
                  <a:pt x="6161" y="13082"/>
                  <a:pt x="4251" y="16881"/>
                  <a:pt x="1500" y="20023"/>
                </a:cubicBezTo>
                <a:cubicBezTo>
                  <a:pt x="1027" y="20557"/>
                  <a:pt x="514" y="21070"/>
                  <a:pt x="1" y="21563"/>
                </a:cubicBezTo>
                <a:lnTo>
                  <a:pt x="822" y="21563"/>
                </a:lnTo>
                <a:cubicBezTo>
                  <a:pt x="2424" y="19961"/>
                  <a:pt x="3820" y="18154"/>
                  <a:pt x="4991" y="16203"/>
                </a:cubicBezTo>
                <a:cubicBezTo>
                  <a:pt x="6079" y="14396"/>
                  <a:pt x="7065" y="12548"/>
                  <a:pt x="7948" y="10638"/>
                </a:cubicBezTo>
                <a:cubicBezTo>
                  <a:pt x="8893" y="8687"/>
                  <a:pt x="9776" y="6674"/>
                  <a:pt x="10802" y="4765"/>
                </a:cubicBezTo>
                <a:cubicBezTo>
                  <a:pt x="11521" y="3389"/>
                  <a:pt x="12404" y="2074"/>
                  <a:pt x="13390" y="883"/>
                </a:cubicBezTo>
                <a:lnTo>
                  <a:pt x="13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581971" y="3018066"/>
            <a:ext cx="2625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1" name="Google Shape;161;p15"/>
          <p:cNvSpPr/>
          <p:nvPr/>
        </p:nvSpPr>
        <p:spPr>
          <a:xfrm rot="4542580">
            <a:off x="8229125" y="1287537"/>
            <a:ext cx="262523" cy="25226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2" name="Google Shape;162;p15"/>
          <p:cNvSpPr/>
          <p:nvPr/>
        </p:nvSpPr>
        <p:spPr>
          <a:xfrm>
            <a:off x="436025" y="3190773"/>
            <a:ext cx="554400" cy="5328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3" name="Google Shape;163;p15"/>
          <p:cNvSpPr/>
          <p:nvPr/>
        </p:nvSpPr>
        <p:spPr>
          <a:xfrm rot="4543451">
            <a:off x="7544206" y="755122"/>
            <a:ext cx="875810" cy="87679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507283" y="4122683"/>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44486" y="3849887"/>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6" name="Google Shape;166;p15"/>
          <p:cNvSpPr/>
          <p:nvPr/>
        </p:nvSpPr>
        <p:spPr>
          <a:xfrm>
            <a:off x="8705201" y="316620"/>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412244" y="718302"/>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337"/>
        <p:cNvGrpSpPr/>
        <p:nvPr/>
      </p:nvGrpSpPr>
      <p:grpSpPr>
        <a:xfrm>
          <a:off x="0" y="0"/>
          <a:ext cx="0" cy="0"/>
          <a:chOff x="0" y="0"/>
          <a:chExt cx="0" cy="0"/>
        </a:xfrm>
      </p:grpSpPr>
      <p:sp>
        <p:nvSpPr>
          <p:cNvPr id="338" name="Google Shape;338;p25"/>
          <p:cNvSpPr txBox="1">
            <a:spLocks noGrp="1"/>
          </p:cNvSpPr>
          <p:nvPr>
            <p:ph type="title"/>
          </p:nvPr>
        </p:nvSpPr>
        <p:spPr>
          <a:xfrm>
            <a:off x="2766150" y="615700"/>
            <a:ext cx="36117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48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39" name="Google Shape;339;p25"/>
          <p:cNvSpPr txBox="1">
            <a:spLocks noGrp="1"/>
          </p:cNvSpPr>
          <p:nvPr>
            <p:ph type="subTitle" idx="1"/>
          </p:nvPr>
        </p:nvSpPr>
        <p:spPr>
          <a:xfrm>
            <a:off x="2334300" y="1908600"/>
            <a:ext cx="4475400"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40" name="Google Shape;340;p25"/>
          <p:cNvSpPr txBox="1">
            <a:spLocks noGrp="1"/>
          </p:cNvSpPr>
          <p:nvPr>
            <p:ph type="subTitle" idx="2"/>
          </p:nvPr>
        </p:nvSpPr>
        <p:spPr>
          <a:xfrm>
            <a:off x="2793750" y="1458075"/>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41" name="Google Shape;341;p25"/>
          <p:cNvSpPr txBox="1"/>
          <p:nvPr/>
        </p:nvSpPr>
        <p:spPr>
          <a:xfrm>
            <a:off x="2618100" y="3630850"/>
            <a:ext cx="39078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a:solidFill>
                  <a:schemeClr val="lt1"/>
                </a:solidFill>
                <a:latin typeface="Montserrat Light"/>
                <a:ea typeface="Montserrat Light"/>
                <a:cs typeface="Montserrat Light"/>
                <a:sym typeface="Montserrat Light"/>
              </a:rPr>
              <a:t>CREDITS: This presentation template was created by </a:t>
            </a:r>
            <a:r>
              <a:rPr lang="en" sz="1200"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lt1"/>
                </a:solidFill>
                <a:latin typeface="Montserrat Light"/>
                <a:ea typeface="Montserrat Light"/>
                <a:cs typeface="Montserrat Light"/>
                <a:sym typeface="Montserrat Light"/>
              </a:rPr>
              <a:t>, including icons by </a:t>
            </a:r>
            <a:r>
              <a:rPr lang="en" sz="1200"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lt1"/>
                </a:solidFill>
                <a:latin typeface="Montserrat Light"/>
                <a:ea typeface="Montserrat Light"/>
                <a:cs typeface="Montserrat Light"/>
                <a:sym typeface="Montserrat Light"/>
              </a:rPr>
              <a:t>, and infographics &amp; images by </a:t>
            </a:r>
            <a:r>
              <a:rPr lang="en" sz="1200"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lt1"/>
              </a:solidFill>
              <a:latin typeface="Montserrat"/>
              <a:ea typeface="Montserrat"/>
              <a:cs typeface="Montserrat"/>
              <a:sym typeface="Montserrat"/>
            </a:endParaRPr>
          </a:p>
        </p:txBody>
      </p:sp>
      <p:sp>
        <p:nvSpPr>
          <p:cNvPr id="342" name="Google Shape;342;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7148914" y="3148400"/>
            <a:ext cx="2334258" cy="1655906"/>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rot="-5400000">
            <a:off x="7455790" y="3456586"/>
            <a:ext cx="2004504" cy="1369289"/>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0" y="3942650"/>
            <a:ext cx="1269690" cy="120081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0" y="3167436"/>
            <a:ext cx="2380445" cy="1976046"/>
          </a:xfrm>
          <a:custGeom>
            <a:avLst/>
            <a:gdLst/>
            <a:ahLst/>
            <a:cxnLst/>
            <a:rect l="l" t="t" r="r" b="b"/>
            <a:pathLst>
              <a:path w="28649" h="23782" extrusionOk="0">
                <a:moveTo>
                  <a:pt x="6634" y="1"/>
                </a:moveTo>
                <a:cubicBezTo>
                  <a:pt x="4046" y="42"/>
                  <a:pt x="1602" y="1254"/>
                  <a:pt x="0" y="3266"/>
                </a:cubicBezTo>
                <a:lnTo>
                  <a:pt x="0" y="9283"/>
                </a:lnTo>
                <a:cubicBezTo>
                  <a:pt x="316" y="9191"/>
                  <a:pt x="643" y="9145"/>
                  <a:pt x="971" y="9145"/>
                </a:cubicBezTo>
                <a:cubicBezTo>
                  <a:pt x="1518" y="9145"/>
                  <a:pt x="2067" y="9273"/>
                  <a:pt x="2567" y="9530"/>
                </a:cubicBezTo>
                <a:cubicBezTo>
                  <a:pt x="3471" y="10002"/>
                  <a:pt x="4005" y="10926"/>
                  <a:pt x="4416" y="11830"/>
                </a:cubicBezTo>
                <a:cubicBezTo>
                  <a:pt x="4847" y="12815"/>
                  <a:pt x="5196" y="14027"/>
                  <a:pt x="6305" y="14458"/>
                </a:cubicBezTo>
                <a:cubicBezTo>
                  <a:pt x="6638" y="14580"/>
                  <a:pt x="6993" y="14629"/>
                  <a:pt x="7354" y="14629"/>
                </a:cubicBezTo>
                <a:cubicBezTo>
                  <a:pt x="8086" y="14629"/>
                  <a:pt x="8842" y="14432"/>
                  <a:pt x="9488" y="14253"/>
                </a:cubicBezTo>
                <a:cubicBezTo>
                  <a:pt x="10414" y="13983"/>
                  <a:pt x="11340" y="13695"/>
                  <a:pt x="12300" y="13695"/>
                </a:cubicBezTo>
                <a:cubicBezTo>
                  <a:pt x="12362" y="13695"/>
                  <a:pt x="12424" y="13696"/>
                  <a:pt x="12486" y="13698"/>
                </a:cubicBezTo>
                <a:cubicBezTo>
                  <a:pt x="13410" y="13719"/>
                  <a:pt x="14314" y="14068"/>
                  <a:pt x="14868" y="14869"/>
                </a:cubicBezTo>
                <a:cubicBezTo>
                  <a:pt x="15464" y="15731"/>
                  <a:pt x="15423" y="16840"/>
                  <a:pt x="15279" y="17826"/>
                </a:cubicBezTo>
                <a:cubicBezTo>
                  <a:pt x="15115" y="19099"/>
                  <a:pt x="14807" y="20352"/>
                  <a:pt x="14560" y="21605"/>
                </a:cubicBezTo>
                <a:lnTo>
                  <a:pt x="14129" y="23782"/>
                </a:lnTo>
                <a:lnTo>
                  <a:pt x="20311" y="23782"/>
                </a:lnTo>
                <a:cubicBezTo>
                  <a:pt x="20742" y="23104"/>
                  <a:pt x="21296" y="22529"/>
                  <a:pt x="21953" y="22057"/>
                </a:cubicBezTo>
                <a:cubicBezTo>
                  <a:pt x="24274" y="20126"/>
                  <a:pt x="28648" y="17374"/>
                  <a:pt x="25896" y="12466"/>
                </a:cubicBezTo>
                <a:cubicBezTo>
                  <a:pt x="24469" y="9915"/>
                  <a:pt x="22611" y="9273"/>
                  <a:pt x="20710" y="9273"/>
                </a:cubicBezTo>
                <a:cubicBezTo>
                  <a:pt x="18782" y="9273"/>
                  <a:pt x="16810" y="9933"/>
                  <a:pt x="15194" y="9933"/>
                </a:cubicBezTo>
                <a:cubicBezTo>
                  <a:pt x="13333" y="9933"/>
                  <a:pt x="11946" y="9059"/>
                  <a:pt x="11644" y="5299"/>
                </a:cubicBezTo>
                <a:cubicBezTo>
                  <a:pt x="11726" y="1582"/>
                  <a:pt x="9365" y="1"/>
                  <a:pt x="6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5"/>
          <p:cNvGrpSpPr/>
          <p:nvPr/>
        </p:nvGrpSpPr>
        <p:grpSpPr>
          <a:xfrm rot="-3599956">
            <a:off x="541314" y="253871"/>
            <a:ext cx="837003" cy="867605"/>
            <a:chOff x="1772410" y="800875"/>
            <a:chExt cx="837021" cy="867624"/>
          </a:xfrm>
        </p:grpSpPr>
        <p:sp>
          <p:nvSpPr>
            <p:cNvPr id="349" name="Google Shape;349;p25"/>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5"/>
          <p:cNvSpPr/>
          <p:nvPr/>
        </p:nvSpPr>
        <p:spPr>
          <a:xfrm rot="1799818">
            <a:off x="448751" y="365744"/>
            <a:ext cx="896482" cy="86154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rot="1798621">
            <a:off x="8110820" y="839303"/>
            <a:ext cx="247972" cy="23829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rot="1798437">
            <a:off x="8171121" y="510242"/>
            <a:ext cx="595669" cy="57256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1pPr>
            <a:lvl2pPr lvl="1">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2pPr>
            <a:lvl3pPr lvl="2">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3pPr>
            <a:lvl4pPr lvl="3">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4pPr>
            <a:lvl5pPr lvl="4">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5pPr>
            <a:lvl6pPr lvl="5">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6pPr>
            <a:lvl7pPr lvl="6">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7pPr>
            <a:lvl8pPr lvl="7">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8pPr>
            <a:lvl9pPr lvl="8">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59" r:id="rId5"/>
    <p:sldLayoutId id="2147483661"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FF00FF"/>
          </p15:clr>
        </p15:guide>
        <p15:guide id="2" pos="5311">
          <p15:clr>
            <a:srgbClr val="FF00FF"/>
          </p15:clr>
        </p15:guide>
        <p15:guide id="3" orient="horz" pos="340">
          <p15:clr>
            <a:srgbClr val="FF00FF"/>
          </p15:clr>
        </p15:guide>
        <p15:guide id="4" orient="horz" pos="2903">
          <p15:clr>
            <a:srgbClr val="FF00F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panose="020F0502020204030204" pitchFamily="34" charset="0"/>
                <a:cs typeface="Calibri" panose="020F0502020204030204" pitchFamily="34" charset="0"/>
              </a:rPr>
              <a:t>AIRBNB TRAVEL DATA ANALYSIS</a:t>
            </a:r>
            <a:endParaRPr dirty="0"/>
          </a:p>
        </p:txBody>
      </p:sp>
      <p:sp>
        <p:nvSpPr>
          <p:cNvPr id="363" name="Google Shape;363;p28"/>
          <p:cNvSpPr txBox="1">
            <a:spLocks noGrp="1"/>
          </p:cNvSpPr>
          <p:nvPr>
            <p:ph type="subTitle" idx="1"/>
          </p:nvPr>
        </p:nvSpPr>
        <p:spPr>
          <a:xfrm>
            <a:off x="713250" y="3518327"/>
            <a:ext cx="77175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by: Anurag Gupta,</a:t>
            </a:r>
          </a:p>
          <a:p>
            <a:pPr marL="0" lvl="0" indent="0" algn="ctr" rtl="0">
              <a:spcBef>
                <a:spcPts val="0"/>
              </a:spcBef>
              <a:spcAft>
                <a:spcPts val="0"/>
              </a:spcAft>
              <a:buNone/>
            </a:pPr>
            <a:r>
              <a:rPr lang="en-IN" dirty="0"/>
              <a:t>	        		                                             Hemant Sharma</a:t>
            </a:r>
            <a:endParaRPr dirty="0"/>
          </a:p>
        </p:txBody>
      </p:sp>
      <p:pic>
        <p:nvPicPr>
          <p:cNvPr id="2" name="image10.png">
            <a:extLst>
              <a:ext uri="{FF2B5EF4-FFF2-40B4-BE49-F238E27FC236}">
                <a16:creationId xmlns:a16="http://schemas.microsoft.com/office/drawing/2014/main" id="{84A51193-F74E-6B89-17C0-C8E4ED283075}"/>
              </a:ext>
            </a:extLst>
          </p:cNvPr>
          <p:cNvPicPr>
            <a:picLocks/>
          </p:cNvPicPr>
          <p:nvPr/>
        </p:nvPicPr>
        <p:blipFill>
          <a:blip r:embed="rId3"/>
          <a:srcRect/>
          <a:stretch>
            <a:fillRect/>
          </a:stretch>
        </p:blipFill>
        <p:spPr>
          <a:xfrm>
            <a:off x="7543800" y="93531"/>
            <a:ext cx="1455472" cy="415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FCFE9C14-2D96-4189-737F-E14AFFB7D8FA}"/>
              </a:ext>
            </a:extLst>
          </p:cNvPr>
          <p:cNvPicPr>
            <a:picLocks noChangeAspect="1"/>
          </p:cNvPicPr>
          <p:nvPr/>
        </p:nvPicPr>
        <p:blipFill>
          <a:blip r:embed="rId4"/>
          <a:stretch>
            <a:fillRect/>
          </a:stretch>
        </p:blipFill>
        <p:spPr>
          <a:xfrm>
            <a:off x="66368" y="4471278"/>
            <a:ext cx="2150991" cy="6722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1504002" y="568712"/>
            <a:ext cx="6386360" cy="609707"/>
          </a:xfrm>
          <a:prstGeom prst="rect">
            <a:avLst/>
          </a:prstGeom>
        </p:spPr>
        <p:txBody>
          <a:bodyPr spcFirstLastPara="1" wrap="square" lIns="91425" tIns="91425" rIns="91425" bIns="91425" anchor="t" anchorCtr="0">
            <a:noAutofit/>
          </a:bodyPr>
          <a:lstStyle/>
          <a:p>
            <a:pPr algn="l"/>
            <a:r>
              <a:rPr lang="en-IN" b="1" i="0" dirty="0">
                <a:solidFill>
                  <a:schemeClr val="bg1"/>
                </a:solidFill>
                <a:effectLst/>
                <a:latin typeface="Helvetica Neue"/>
              </a:rPr>
              <a:t>Overall Satisfaction Vs Price-</a:t>
            </a:r>
          </a:p>
        </p:txBody>
      </p:sp>
      <p:sp>
        <p:nvSpPr>
          <p:cNvPr id="476" name="Google Shape;476;p34"/>
          <p:cNvSpPr txBox="1"/>
          <p:nvPr/>
        </p:nvSpPr>
        <p:spPr>
          <a:xfrm>
            <a:off x="5701990" y="1442224"/>
            <a:ext cx="3100039" cy="3144644"/>
          </a:xfrm>
          <a:prstGeom prst="rect">
            <a:avLst/>
          </a:prstGeom>
          <a:noFill/>
          <a:ln>
            <a:noFill/>
          </a:ln>
        </p:spPr>
        <p:txBody>
          <a:bodyPr spcFirstLastPara="1" wrap="square" lIns="91425" tIns="91425" rIns="91425" bIns="91425" anchor="t" anchorCtr="0">
            <a:noAutofit/>
          </a:bodyPr>
          <a:lstStyle/>
          <a:p>
            <a:pPr algn="just"/>
            <a:r>
              <a:rPr lang="en-US" sz="2800" b="1" dirty="0">
                <a:solidFill>
                  <a:schemeClr val="bg1"/>
                </a:solidFill>
                <a:latin typeface="Calibri" panose="020F0502020204030204" pitchFamily="34" charset="0"/>
                <a:cs typeface="Calibri" panose="020F0502020204030204" pitchFamily="34" charset="0"/>
              </a:rPr>
              <a:t>Conclusion</a:t>
            </a:r>
            <a:r>
              <a:rPr lang="en-US" sz="2400" b="1" dirty="0">
                <a:solidFill>
                  <a:schemeClr val="bg1"/>
                </a:solidFill>
                <a:latin typeface="Calibri" panose="020F0502020204030204" pitchFamily="34" charset="0"/>
                <a:cs typeface="Calibri" panose="020F0502020204030204" pitchFamily="34" charset="0"/>
              </a:rPr>
              <a:t>:</a:t>
            </a:r>
          </a:p>
          <a:p>
            <a:pPr marL="285750" lvl="1" indent="-285750" algn="just">
              <a:buClr>
                <a:schemeClr val="bg1"/>
              </a:buClr>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 the above Chart, we've listed/</a:t>
            </a:r>
            <a:r>
              <a:rPr lang="en-US" dirty="0" err="1">
                <a:solidFill>
                  <a:schemeClr val="bg1"/>
                </a:solidFill>
                <a:latin typeface="Calibri" panose="020F0502020204030204" pitchFamily="34" charset="0"/>
                <a:cs typeface="Calibri" panose="020F0502020204030204" pitchFamily="34" charset="0"/>
              </a:rPr>
              <a:t>ploted</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Realtionship</a:t>
            </a:r>
            <a:r>
              <a:rPr lang="en-US" dirty="0">
                <a:solidFill>
                  <a:schemeClr val="bg1"/>
                </a:solidFill>
                <a:latin typeface="Calibri" panose="020F0502020204030204" pitchFamily="34" charset="0"/>
                <a:cs typeface="Calibri" panose="020F0502020204030204" pitchFamily="34" charset="0"/>
              </a:rPr>
              <a:t> between Quality and Price.</a:t>
            </a:r>
          </a:p>
          <a:p>
            <a:pPr lvl="1" algn="just"/>
            <a:endParaRPr lang="en-US" dirty="0">
              <a:solidFill>
                <a:schemeClr val="bg1"/>
              </a:solidFill>
              <a:latin typeface="Calibri" panose="020F0502020204030204" pitchFamily="34" charset="0"/>
              <a:cs typeface="Calibri" panose="020F0502020204030204" pitchFamily="34" charset="0"/>
            </a:endParaRPr>
          </a:p>
          <a:p>
            <a:pPr marL="285750" lvl="1" indent="-285750" algn="just">
              <a:buClr>
                <a:schemeClr val="bg1"/>
              </a:buClr>
              <a:buFont typeface="Arial" panose="020B0604020202020204" pitchFamily="34" charset="0"/>
              <a:buChar char="•"/>
            </a:pPr>
            <a:r>
              <a:rPr lang="en-US" sz="1200" b="0" i="0" dirty="0">
                <a:solidFill>
                  <a:schemeClr val="bg1"/>
                </a:solidFill>
                <a:effectLst/>
                <a:latin typeface="Helvetica Neue"/>
              </a:rPr>
              <a:t>In the above scatterplot plot we can see that if the 'price' is higher than the '</a:t>
            </a:r>
            <a:r>
              <a:rPr lang="en-US" sz="1200" b="0" i="0" dirty="0" err="1">
                <a:solidFill>
                  <a:schemeClr val="bg1"/>
                </a:solidFill>
                <a:effectLst/>
                <a:latin typeface="Helvetica Neue"/>
              </a:rPr>
              <a:t>overall_satisfaction</a:t>
            </a:r>
            <a:r>
              <a:rPr lang="en-US" sz="1200" b="0" i="0" dirty="0">
                <a:solidFill>
                  <a:schemeClr val="bg1"/>
                </a:solidFill>
                <a:effectLst/>
                <a:latin typeface="Helvetica Neue"/>
              </a:rPr>
              <a:t>(quality)' is less and where the 'price' is less than the '</a:t>
            </a:r>
            <a:r>
              <a:rPr lang="en-US" sz="1200" b="0" i="0" dirty="0" err="1">
                <a:solidFill>
                  <a:schemeClr val="bg1"/>
                </a:solidFill>
                <a:effectLst/>
                <a:latin typeface="Helvetica Neue"/>
              </a:rPr>
              <a:t>overall_satisfaction</a:t>
            </a:r>
            <a:r>
              <a:rPr lang="en-US" sz="1200" b="0" i="0" dirty="0">
                <a:solidFill>
                  <a:schemeClr val="bg1"/>
                </a:solidFill>
                <a:effectLst/>
                <a:latin typeface="Helvetica Neue"/>
              </a:rPr>
              <a:t>(quality)' is high. For example: price=313 then the </a:t>
            </a:r>
            <a:r>
              <a:rPr lang="en-US" sz="1200" b="0" i="0" dirty="0" err="1">
                <a:solidFill>
                  <a:schemeClr val="bg1"/>
                </a:solidFill>
                <a:effectLst/>
                <a:latin typeface="Helvetica Neue"/>
              </a:rPr>
              <a:t>overaoverall_satisfaction</a:t>
            </a:r>
            <a:r>
              <a:rPr lang="en-US" sz="1200" b="0" i="0" dirty="0">
                <a:solidFill>
                  <a:schemeClr val="bg1"/>
                </a:solidFill>
                <a:effectLst/>
                <a:latin typeface="Helvetica Neue"/>
              </a:rPr>
              <a:t>(quality) is 5.0 and in other side price=6000 then the </a:t>
            </a:r>
            <a:r>
              <a:rPr lang="en-US" sz="1200" b="0" i="0" dirty="0" err="1">
                <a:solidFill>
                  <a:schemeClr val="bg1"/>
                </a:solidFill>
                <a:effectLst/>
                <a:latin typeface="Helvetica Neue"/>
              </a:rPr>
              <a:t>overall_satisfaction</a:t>
            </a:r>
            <a:r>
              <a:rPr lang="en-US" sz="1200" b="0" i="0" dirty="0">
                <a:solidFill>
                  <a:schemeClr val="bg1"/>
                </a:solidFill>
                <a:effectLst/>
                <a:latin typeface="Helvetica Neue"/>
              </a:rPr>
              <a:t>(quality) is 0.0</a:t>
            </a:r>
            <a:endParaRPr lang="en-US" sz="1200" dirty="0">
              <a:solidFill>
                <a:schemeClr val="bg1"/>
              </a:solidFill>
              <a:latin typeface="Calibri" panose="020F0502020204030204" pitchFamily="34" charset="0"/>
              <a:cs typeface="Calibri" panose="020F0502020204030204" pitchFamily="34" charset="0"/>
            </a:endParaRPr>
          </a:p>
        </p:txBody>
      </p:sp>
      <p:pic>
        <p:nvPicPr>
          <p:cNvPr id="2" name="image10.png">
            <a:extLst>
              <a:ext uri="{FF2B5EF4-FFF2-40B4-BE49-F238E27FC236}">
                <a16:creationId xmlns:a16="http://schemas.microsoft.com/office/drawing/2014/main" id="{AD6FD930-CB49-16E6-7E8F-83355BF346D6}"/>
              </a:ext>
            </a:extLst>
          </p:cNvPr>
          <p:cNvPicPr>
            <a:picLocks/>
          </p:cNvPicPr>
          <p:nvPr/>
        </p:nvPicPr>
        <p:blipFill>
          <a:blip r:embed="rId3"/>
          <a:srcRect/>
          <a:stretch>
            <a:fillRect/>
          </a:stretch>
        </p:blipFill>
        <p:spPr>
          <a:xfrm>
            <a:off x="7890362" y="4586868"/>
            <a:ext cx="1080776" cy="4163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63EFE6D0-1DF8-29A7-AD62-C47C4A18102C}"/>
              </a:ext>
            </a:extLst>
          </p:cNvPr>
          <p:cNvPicPr>
            <a:picLocks noChangeAspect="1"/>
          </p:cNvPicPr>
          <p:nvPr/>
        </p:nvPicPr>
        <p:blipFill>
          <a:blip r:embed="rId4"/>
          <a:stretch>
            <a:fillRect/>
          </a:stretch>
        </p:blipFill>
        <p:spPr>
          <a:xfrm>
            <a:off x="172863" y="1582458"/>
            <a:ext cx="5475770" cy="3061737"/>
          </a:xfrm>
          <a:prstGeom prst="rect">
            <a:avLst/>
          </a:prstGeom>
        </p:spPr>
      </p:pic>
    </p:spTree>
    <p:extLst>
      <p:ext uri="{BB962C8B-B14F-4D97-AF65-F5344CB8AC3E}">
        <p14:creationId xmlns:p14="http://schemas.microsoft.com/office/powerpoint/2010/main" val="121416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1893047" y="560199"/>
            <a:ext cx="5245172" cy="648030"/>
          </a:xfrm>
          <a:prstGeom prst="rect">
            <a:avLst/>
          </a:prstGeom>
        </p:spPr>
        <p:txBody>
          <a:bodyPr spcFirstLastPara="1" wrap="square" lIns="91425" tIns="91425" rIns="91425" bIns="91425" anchor="t" anchorCtr="0">
            <a:noAutofit/>
          </a:bodyPr>
          <a:lstStyle/>
          <a:p>
            <a:pPr algn="l"/>
            <a:r>
              <a:rPr lang="en-US" sz="2000" b="1" i="0" dirty="0">
                <a:solidFill>
                  <a:schemeClr val="bg1"/>
                </a:solidFill>
                <a:effectLst/>
                <a:latin typeface="Helvetica Neue"/>
              </a:rPr>
              <a:t>Cheapest Airbnb property in Amsterdam-</a:t>
            </a:r>
          </a:p>
        </p:txBody>
      </p:sp>
      <p:sp>
        <p:nvSpPr>
          <p:cNvPr id="476" name="Google Shape;476;p34"/>
          <p:cNvSpPr txBox="1"/>
          <p:nvPr/>
        </p:nvSpPr>
        <p:spPr>
          <a:xfrm>
            <a:off x="5701990" y="1442224"/>
            <a:ext cx="3100039" cy="3144644"/>
          </a:xfrm>
          <a:prstGeom prst="rect">
            <a:avLst/>
          </a:prstGeom>
          <a:noFill/>
          <a:ln>
            <a:noFill/>
          </a:ln>
        </p:spPr>
        <p:txBody>
          <a:bodyPr spcFirstLastPara="1" wrap="square" lIns="91425" tIns="91425" rIns="91425" bIns="91425" anchor="t" anchorCtr="0">
            <a:noAutofit/>
          </a:bodyPr>
          <a:lstStyle/>
          <a:p>
            <a:pPr algn="just"/>
            <a:r>
              <a:rPr lang="en-US" sz="2800" b="1" dirty="0">
                <a:solidFill>
                  <a:schemeClr val="bg1"/>
                </a:solidFill>
                <a:latin typeface="Calibri" panose="020F0502020204030204" pitchFamily="34" charset="0"/>
                <a:cs typeface="Calibri" panose="020F0502020204030204" pitchFamily="34" charset="0"/>
              </a:rPr>
              <a:t>Conclusion</a:t>
            </a:r>
            <a:r>
              <a:rPr lang="en-US" sz="2400" b="1" dirty="0">
                <a:solidFill>
                  <a:schemeClr val="bg1"/>
                </a:solidFill>
                <a:latin typeface="Calibri" panose="020F0502020204030204" pitchFamily="34" charset="0"/>
                <a:cs typeface="Calibri" panose="020F0502020204030204" pitchFamily="34" charset="0"/>
              </a:rPr>
              <a:t>:</a:t>
            </a:r>
          </a:p>
          <a:p>
            <a:pPr marL="285750" lvl="1" indent="-285750" algn="just">
              <a:buClr>
                <a:schemeClr val="bg1"/>
              </a:buClr>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 the above Chart, we've listed/</a:t>
            </a:r>
            <a:r>
              <a:rPr lang="en-US" dirty="0" err="1">
                <a:solidFill>
                  <a:schemeClr val="bg1"/>
                </a:solidFill>
                <a:latin typeface="Calibri" panose="020F0502020204030204" pitchFamily="34" charset="0"/>
                <a:cs typeface="Calibri" panose="020F0502020204030204" pitchFamily="34" charset="0"/>
              </a:rPr>
              <a:t>ploted</a:t>
            </a:r>
            <a:r>
              <a:rPr lang="en-US" dirty="0">
                <a:solidFill>
                  <a:schemeClr val="bg1"/>
                </a:solidFill>
                <a:latin typeface="Calibri" panose="020F0502020204030204" pitchFamily="34" charset="0"/>
                <a:cs typeface="Calibri" panose="020F0502020204030204" pitchFamily="34" charset="0"/>
              </a:rPr>
              <a:t> </a:t>
            </a:r>
            <a:r>
              <a:rPr lang="en-US" b="1" dirty="0">
                <a:solidFill>
                  <a:schemeClr val="bg1"/>
                </a:solidFill>
                <a:latin typeface="Calibri" panose="020F0502020204030204" pitchFamily="34" charset="0"/>
                <a:cs typeface="Calibri" panose="020F0502020204030204" pitchFamily="34" charset="0"/>
              </a:rPr>
              <a:t>10</a:t>
            </a:r>
            <a:r>
              <a:rPr lang="en-US" dirty="0">
                <a:solidFill>
                  <a:schemeClr val="bg1"/>
                </a:solidFill>
                <a:latin typeface="Calibri" panose="020F0502020204030204" pitchFamily="34" charset="0"/>
                <a:cs typeface="Calibri" panose="020F0502020204030204" pitchFamily="34" charset="0"/>
              </a:rPr>
              <a:t> </a:t>
            </a:r>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Cheapest Airbnb property in Amsterdam</a:t>
            </a:r>
            <a:r>
              <a:rPr lang="en-US" dirty="0">
                <a:solidFill>
                  <a:schemeClr val="bg1"/>
                </a:solidFill>
                <a:latin typeface="Calibri" panose="020F0502020204030204" pitchFamily="34" charset="0"/>
                <a:cs typeface="Calibri" panose="020F0502020204030204" pitchFamily="34" charset="0"/>
              </a:rPr>
              <a:t>, one after the other.</a:t>
            </a:r>
          </a:p>
          <a:p>
            <a:pPr lvl="1" algn="just"/>
            <a:endParaRPr lang="en-US" dirty="0">
              <a:solidFill>
                <a:schemeClr val="bg1"/>
              </a:solidFill>
              <a:latin typeface="Calibri" panose="020F0502020204030204" pitchFamily="34" charset="0"/>
              <a:cs typeface="Calibri" panose="020F0502020204030204" pitchFamily="34" charset="0"/>
            </a:endParaRPr>
          </a:p>
          <a:p>
            <a:pPr marL="285750" lvl="1" indent="-285750" algn="just">
              <a:buClr>
                <a:schemeClr val="bg1"/>
              </a:buClr>
              <a:buFont typeface="Arial" panose="020B0604020202020204" pitchFamily="34" charset="0"/>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the above bar chart we see 10 cheapest properties in which the '</a:t>
            </a:r>
            <a:r>
              <a:rPr lang="en-US" b="0"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Kattenoppas</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gezocht</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is the cheapest property with the price of $12</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10.png">
            <a:extLst>
              <a:ext uri="{FF2B5EF4-FFF2-40B4-BE49-F238E27FC236}">
                <a16:creationId xmlns:a16="http://schemas.microsoft.com/office/drawing/2014/main" id="{AD6FD930-CB49-16E6-7E8F-83355BF346D6}"/>
              </a:ext>
            </a:extLst>
          </p:cNvPr>
          <p:cNvPicPr>
            <a:picLocks/>
          </p:cNvPicPr>
          <p:nvPr/>
        </p:nvPicPr>
        <p:blipFill>
          <a:blip r:embed="rId3"/>
          <a:srcRect/>
          <a:stretch>
            <a:fillRect/>
          </a:stretch>
        </p:blipFill>
        <p:spPr>
          <a:xfrm>
            <a:off x="7890362" y="4586868"/>
            <a:ext cx="1080776" cy="4163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3A0E22C6-9BDD-1F0F-23E3-560C98DEEB61}"/>
              </a:ext>
            </a:extLst>
          </p:cNvPr>
          <p:cNvPicPr>
            <a:picLocks noChangeAspect="1"/>
          </p:cNvPicPr>
          <p:nvPr/>
        </p:nvPicPr>
        <p:blipFill>
          <a:blip r:embed="rId4"/>
          <a:stretch>
            <a:fillRect/>
          </a:stretch>
        </p:blipFill>
        <p:spPr>
          <a:xfrm>
            <a:off x="110613" y="1442224"/>
            <a:ext cx="5346986" cy="3141077"/>
          </a:xfrm>
          <a:prstGeom prst="rect">
            <a:avLst/>
          </a:prstGeom>
        </p:spPr>
      </p:pic>
    </p:spTree>
    <p:extLst>
      <p:ext uri="{BB962C8B-B14F-4D97-AF65-F5344CB8AC3E}">
        <p14:creationId xmlns:p14="http://schemas.microsoft.com/office/powerpoint/2010/main" val="274980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1798970" y="620332"/>
            <a:ext cx="6386360" cy="609707"/>
          </a:xfrm>
          <a:prstGeom prst="rect">
            <a:avLst/>
          </a:prstGeom>
        </p:spPr>
        <p:txBody>
          <a:bodyPr spcFirstLastPara="1" wrap="square" lIns="91425" tIns="91425" rIns="91425" bIns="91425" anchor="t" anchorCtr="0">
            <a:noAutofit/>
          </a:bodyPr>
          <a:lstStyle/>
          <a:p>
            <a:pPr algn="l"/>
            <a:r>
              <a:rPr lang="en-US" sz="2000" b="1" i="0" dirty="0">
                <a:solidFill>
                  <a:schemeClr val="bg1"/>
                </a:solidFill>
                <a:effectLst/>
                <a:latin typeface="Helvetica Neue"/>
              </a:rPr>
              <a:t>Expensive Airbnb property in Amsterdam-</a:t>
            </a:r>
          </a:p>
        </p:txBody>
      </p:sp>
      <p:sp>
        <p:nvSpPr>
          <p:cNvPr id="476" name="Google Shape;476;p34"/>
          <p:cNvSpPr txBox="1"/>
          <p:nvPr/>
        </p:nvSpPr>
        <p:spPr>
          <a:xfrm>
            <a:off x="5701990" y="1442224"/>
            <a:ext cx="3100039" cy="3144644"/>
          </a:xfrm>
          <a:prstGeom prst="rect">
            <a:avLst/>
          </a:prstGeom>
          <a:noFill/>
          <a:ln>
            <a:noFill/>
          </a:ln>
        </p:spPr>
        <p:txBody>
          <a:bodyPr spcFirstLastPara="1" wrap="square" lIns="91425" tIns="91425" rIns="91425" bIns="91425" anchor="t" anchorCtr="0">
            <a:noAutofit/>
          </a:bodyPr>
          <a:lstStyle/>
          <a:p>
            <a:pPr algn="just"/>
            <a:r>
              <a:rPr lang="en-US" sz="2800" b="1" dirty="0">
                <a:solidFill>
                  <a:schemeClr val="bg1"/>
                </a:solidFill>
                <a:latin typeface="Calibri" panose="020F0502020204030204" pitchFamily="34" charset="0"/>
                <a:cs typeface="Calibri" panose="020F0502020204030204" pitchFamily="34" charset="0"/>
              </a:rPr>
              <a:t>Conclusion</a:t>
            </a:r>
            <a:r>
              <a:rPr lang="en-US" sz="2400" b="1" dirty="0">
                <a:solidFill>
                  <a:schemeClr val="bg1"/>
                </a:solidFill>
                <a:latin typeface="Calibri" panose="020F0502020204030204" pitchFamily="34" charset="0"/>
                <a:cs typeface="Calibri" panose="020F0502020204030204" pitchFamily="34" charset="0"/>
              </a:rPr>
              <a:t>:</a:t>
            </a:r>
          </a:p>
          <a:p>
            <a:pPr marL="285750" lvl="1" indent="-285750" algn="just">
              <a:buClr>
                <a:schemeClr val="bg1"/>
              </a:buClr>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 the above Chart, we've listed/</a:t>
            </a:r>
            <a:r>
              <a:rPr lang="en-US" dirty="0" err="1">
                <a:solidFill>
                  <a:schemeClr val="bg1"/>
                </a:solidFill>
                <a:latin typeface="Calibri" panose="020F0502020204030204" pitchFamily="34" charset="0"/>
                <a:cs typeface="Calibri" panose="020F0502020204030204" pitchFamily="34" charset="0"/>
              </a:rPr>
              <a:t>ploted</a:t>
            </a:r>
            <a:r>
              <a:rPr lang="en-US" dirty="0">
                <a:solidFill>
                  <a:schemeClr val="bg1"/>
                </a:solidFill>
                <a:latin typeface="Calibri" panose="020F0502020204030204" pitchFamily="34" charset="0"/>
                <a:cs typeface="Calibri" panose="020F0502020204030204" pitchFamily="34" charset="0"/>
              </a:rPr>
              <a:t> </a:t>
            </a:r>
            <a:r>
              <a:rPr lang="en-US" b="1" dirty="0">
                <a:solidFill>
                  <a:schemeClr val="bg1"/>
                </a:solidFill>
                <a:latin typeface="Calibri" panose="020F0502020204030204" pitchFamily="34" charset="0"/>
                <a:cs typeface="Calibri" panose="020F0502020204030204" pitchFamily="34" charset="0"/>
              </a:rPr>
              <a:t> 10</a:t>
            </a:r>
            <a:r>
              <a:rPr lang="en-US" dirty="0">
                <a:solidFill>
                  <a:schemeClr val="bg1"/>
                </a:solidFill>
                <a:latin typeface="Calibri" panose="020F0502020204030204" pitchFamily="34" charset="0"/>
                <a:cs typeface="Calibri" panose="020F0502020204030204" pitchFamily="34" charset="0"/>
              </a:rPr>
              <a:t> </a:t>
            </a:r>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Cheapest Airbnb property in Amsterdam</a:t>
            </a:r>
            <a:r>
              <a:rPr lang="en-US" dirty="0">
                <a:solidFill>
                  <a:schemeClr val="bg1"/>
                </a:solidFill>
                <a:latin typeface="Calibri" panose="020F0502020204030204" pitchFamily="34" charset="0"/>
                <a:cs typeface="Calibri" panose="020F0502020204030204" pitchFamily="34" charset="0"/>
              </a:rPr>
              <a:t>, one after the other.</a:t>
            </a:r>
          </a:p>
          <a:p>
            <a:pPr lvl="1" algn="just"/>
            <a:endParaRPr lang="en-US" dirty="0">
              <a:solidFill>
                <a:schemeClr val="bg1"/>
              </a:solidFill>
              <a:latin typeface="Calibri" panose="020F0502020204030204" pitchFamily="34" charset="0"/>
              <a:cs typeface="Calibri" panose="020F0502020204030204" pitchFamily="34" charset="0"/>
            </a:endParaRPr>
          </a:p>
          <a:p>
            <a:pPr marL="285750" lvl="1" indent="-285750" algn="just">
              <a:buClr>
                <a:schemeClr val="bg1"/>
              </a:buClr>
              <a:buFont typeface="Arial" panose="020B0604020202020204" pitchFamily="34" charset="0"/>
              <a:buChar char="•"/>
            </a:pPr>
            <a:r>
              <a:rPr lang="en-US" b="0" i="0" dirty="0">
                <a:solidFill>
                  <a:schemeClr val="bg1"/>
                </a:solidFill>
                <a:effectLst/>
                <a:latin typeface="Helvetica Neue"/>
              </a:rPr>
              <a:t>From the above bar chart we see 10 expensive properties in which the </a:t>
            </a:r>
            <a:r>
              <a:rPr lang="en-US" i="0" dirty="0">
                <a:solidFill>
                  <a:schemeClr val="bg1"/>
                </a:solidFill>
                <a:effectLst/>
                <a:latin typeface="Helvetica Neue"/>
              </a:rPr>
              <a:t>'</a:t>
            </a:r>
            <a:r>
              <a:rPr lang="en-US" i="0" dirty="0" err="1">
                <a:solidFill>
                  <a:schemeClr val="bg1"/>
                </a:solidFill>
                <a:effectLst/>
                <a:latin typeface="Helvetica Neue"/>
              </a:rPr>
              <a:t>Zonnige</a:t>
            </a:r>
            <a:r>
              <a:rPr lang="en-US" i="0" dirty="0">
                <a:solidFill>
                  <a:schemeClr val="bg1"/>
                </a:solidFill>
                <a:effectLst/>
                <a:latin typeface="Helvetica Neue"/>
              </a:rPr>
              <a:t> </a:t>
            </a:r>
            <a:r>
              <a:rPr lang="en-US" i="0" dirty="0" err="1">
                <a:solidFill>
                  <a:schemeClr val="bg1"/>
                </a:solidFill>
                <a:effectLst/>
                <a:latin typeface="Helvetica Neue"/>
              </a:rPr>
              <a:t>woonboot,centraal</a:t>
            </a:r>
            <a:r>
              <a:rPr lang="en-US" i="0" dirty="0">
                <a:solidFill>
                  <a:schemeClr val="bg1"/>
                </a:solidFill>
                <a:effectLst/>
                <a:latin typeface="Helvetica Neue"/>
              </a:rPr>
              <a:t> </a:t>
            </a:r>
            <a:r>
              <a:rPr lang="en-US" i="0" dirty="0" err="1">
                <a:solidFill>
                  <a:schemeClr val="bg1"/>
                </a:solidFill>
                <a:effectLst/>
                <a:latin typeface="Helvetica Neue"/>
              </a:rPr>
              <a:t>en</a:t>
            </a:r>
            <a:r>
              <a:rPr lang="en-US" i="0" dirty="0">
                <a:solidFill>
                  <a:schemeClr val="bg1"/>
                </a:solidFill>
                <a:effectLst/>
                <a:latin typeface="Helvetica Neue"/>
              </a:rPr>
              <a:t> </a:t>
            </a:r>
            <a:r>
              <a:rPr lang="en-US" i="0" dirty="0" err="1">
                <a:solidFill>
                  <a:schemeClr val="bg1"/>
                </a:solidFill>
                <a:effectLst/>
                <a:latin typeface="Helvetica Neue"/>
              </a:rPr>
              <a:t>rustig</a:t>
            </a:r>
            <a:r>
              <a:rPr lang="en-US" i="0" dirty="0">
                <a:solidFill>
                  <a:schemeClr val="bg1"/>
                </a:solidFill>
                <a:effectLst/>
                <a:latin typeface="Helvetica Neue"/>
              </a:rPr>
              <a:t>' </a:t>
            </a:r>
            <a:r>
              <a:rPr lang="en-US" b="0" i="0" dirty="0">
                <a:solidFill>
                  <a:schemeClr val="bg1"/>
                </a:solidFill>
                <a:effectLst/>
                <a:latin typeface="Helvetica Neue"/>
              </a:rPr>
              <a:t>is the expensive property with the price of $6000</a:t>
            </a:r>
            <a:endParaRPr lang="en-US" dirty="0">
              <a:solidFill>
                <a:schemeClr val="bg1"/>
              </a:solidFill>
              <a:latin typeface="Calibri" panose="020F0502020204030204" pitchFamily="34" charset="0"/>
              <a:cs typeface="Calibri" panose="020F0502020204030204" pitchFamily="34" charset="0"/>
            </a:endParaRPr>
          </a:p>
        </p:txBody>
      </p:sp>
      <p:pic>
        <p:nvPicPr>
          <p:cNvPr id="2" name="image10.png">
            <a:extLst>
              <a:ext uri="{FF2B5EF4-FFF2-40B4-BE49-F238E27FC236}">
                <a16:creationId xmlns:a16="http://schemas.microsoft.com/office/drawing/2014/main" id="{AD6FD930-CB49-16E6-7E8F-83355BF346D6}"/>
              </a:ext>
            </a:extLst>
          </p:cNvPr>
          <p:cNvPicPr>
            <a:picLocks/>
          </p:cNvPicPr>
          <p:nvPr/>
        </p:nvPicPr>
        <p:blipFill>
          <a:blip r:embed="rId3"/>
          <a:srcRect/>
          <a:stretch>
            <a:fillRect/>
          </a:stretch>
        </p:blipFill>
        <p:spPr>
          <a:xfrm>
            <a:off x="7890362" y="4586868"/>
            <a:ext cx="1080776" cy="4163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88A1027A-9614-86F8-CFDA-78FC0C56E590}"/>
              </a:ext>
            </a:extLst>
          </p:cNvPr>
          <p:cNvPicPr>
            <a:picLocks noChangeAspect="1"/>
          </p:cNvPicPr>
          <p:nvPr/>
        </p:nvPicPr>
        <p:blipFill>
          <a:blip r:embed="rId4"/>
          <a:stretch>
            <a:fillRect/>
          </a:stretch>
        </p:blipFill>
        <p:spPr>
          <a:xfrm>
            <a:off x="174929" y="1548580"/>
            <a:ext cx="5357952" cy="2974588"/>
          </a:xfrm>
          <a:prstGeom prst="rect">
            <a:avLst/>
          </a:prstGeom>
        </p:spPr>
      </p:pic>
    </p:spTree>
    <p:extLst>
      <p:ext uri="{BB962C8B-B14F-4D97-AF65-F5344CB8AC3E}">
        <p14:creationId xmlns:p14="http://schemas.microsoft.com/office/powerpoint/2010/main" val="238279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61"/>
          <p:cNvSpPr txBox="1">
            <a:spLocks noGrp="1"/>
          </p:cNvSpPr>
          <p:nvPr>
            <p:ph type="title"/>
          </p:nvPr>
        </p:nvSpPr>
        <p:spPr>
          <a:xfrm>
            <a:off x="2838906" y="1685163"/>
            <a:ext cx="3611700" cy="6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pic>
        <p:nvPicPr>
          <p:cNvPr id="3" name="Picture 2">
            <a:extLst>
              <a:ext uri="{FF2B5EF4-FFF2-40B4-BE49-F238E27FC236}">
                <a16:creationId xmlns:a16="http://schemas.microsoft.com/office/drawing/2014/main" id="{BDADC0B4-A573-7FB0-9947-12FA9F4D15AD}"/>
              </a:ext>
            </a:extLst>
          </p:cNvPr>
          <p:cNvPicPr>
            <a:picLocks noChangeAspect="1"/>
          </p:cNvPicPr>
          <p:nvPr/>
        </p:nvPicPr>
        <p:blipFill>
          <a:blip r:embed="rId3"/>
          <a:stretch>
            <a:fillRect/>
          </a:stretch>
        </p:blipFill>
        <p:spPr>
          <a:xfrm>
            <a:off x="2574985" y="3436553"/>
            <a:ext cx="3994030" cy="807790"/>
          </a:xfrm>
          <a:prstGeom prst="rect">
            <a:avLst/>
          </a:prstGeom>
        </p:spPr>
      </p:pic>
      <p:pic>
        <p:nvPicPr>
          <p:cNvPr id="9" name="Picture 8">
            <a:extLst>
              <a:ext uri="{FF2B5EF4-FFF2-40B4-BE49-F238E27FC236}">
                <a16:creationId xmlns:a16="http://schemas.microsoft.com/office/drawing/2014/main" id="{B2CC491D-5DA1-06D2-C0FA-274019BBDF99}"/>
              </a:ext>
            </a:extLst>
          </p:cNvPr>
          <p:cNvPicPr>
            <a:picLocks noChangeAspect="1"/>
          </p:cNvPicPr>
          <p:nvPr/>
        </p:nvPicPr>
        <p:blipFill>
          <a:blip r:embed="rId4"/>
          <a:stretch>
            <a:fillRect/>
          </a:stretch>
        </p:blipFill>
        <p:spPr>
          <a:xfrm>
            <a:off x="2233327" y="2763571"/>
            <a:ext cx="2411429" cy="753614"/>
          </a:xfrm>
          <a:prstGeom prst="rect">
            <a:avLst/>
          </a:prstGeom>
        </p:spPr>
      </p:pic>
      <p:pic>
        <p:nvPicPr>
          <p:cNvPr id="10" name="image10.png">
            <a:extLst>
              <a:ext uri="{FF2B5EF4-FFF2-40B4-BE49-F238E27FC236}">
                <a16:creationId xmlns:a16="http://schemas.microsoft.com/office/drawing/2014/main" id="{89276E3E-E033-2F60-F63E-43787CD1EDE8}"/>
              </a:ext>
            </a:extLst>
          </p:cNvPr>
          <p:cNvPicPr>
            <a:picLocks/>
          </p:cNvPicPr>
          <p:nvPr/>
        </p:nvPicPr>
        <p:blipFill>
          <a:blip r:embed="rId5"/>
          <a:srcRect/>
          <a:stretch>
            <a:fillRect/>
          </a:stretch>
        </p:blipFill>
        <p:spPr>
          <a:xfrm>
            <a:off x="4933336" y="2836204"/>
            <a:ext cx="1630683" cy="5277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BC21CD43-71D1-B4C9-CDB7-C8C249859B11}"/>
              </a:ext>
            </a:extLst>
          </p:cNvPr>
          <p:cNvSpPr txBox="1"/>
          <p:nvPr/>
        </p:nvSpPr>
        <p:spPr>
          <a:xfrm>
            <a:off x="4572000" y="2770941"/>
            <a:ext cx="361336" cy="646331"/>
          </a:xfrm>
          <a:prstGeom prst="rect">
            <a:avLst/>
          </a:prstGeom>
          <a:noFill/>
        </p:spPr>
        <p:txBody>
          <a:bodyPr wrap="square" rtlCol="0">
            <a:spAutoFit/>
          </a:bodyPr>
          <a:lstStyle/>
          <a:p>
            <a:r>
              <a:rPr lang="en-IN" sz="3600" dirty="0">
                <a:solidFill>
                  <a:schemeClr val="bg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p30"/>
          <p:cNvGrpSpPr/>
          <p:nvPr/>
        </p:nvGrpSpPr>
        <p:grpSpPr>
          <a:xfrm>
            <a:off x="7186772" y="2261872"/>
            <a:ext cx="744843" cy="745498"/>
            <a:chOff x="2204826" y="1867297"/>
            <a:chExt cx="744843" cy="745498"/>
          </a:xfrm>
        </p:grpSpPr>
        <p:sp>
          <p:nvSpPr>
            <p:cNvPr id="375" name="Google Shape;375;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0"/>
          <p:cNvGrpSpPr/>
          <p:nvPr/>
        </p:nvGrpSpPr>
        <p:grpSpPr>
          <a:xfrm>
            <a:off x="5195301" y="2261872"/>
            <a:ext cx="744843" cy="745498"/>
            <a:chOff x="2204826" y="1867297"/>
            <a:chExt cx="744843" cy="745498"/>
          </a:xfrm>
        </p:grpSpPr>
        <p:sp>
          <p:nvSpPr>
            <p:cNvPr id="378"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0"/>
          <p:cNvGrpSpPr/>
          <p:nvPr/>
        </p:nvGrpSpPr>
        <p:grpSpPr>
          <a:xfrm>
            <a:off x="3203831" y="2261872"/>
            <a:ext cx="744843" cy="745498"/>
            <a:chOff x="2204826" y="1867297"/>
            <a:chExt cx="744843" cy="745498"/>
          </a:xfrm>
        </p:grpSpPr>
        <p:sp>
          <p:nvSpPr>
            <p:cNvPr id="381" name="Google Shape;381;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0"/>
          <p:cNvGrpSpPr/>
          <p:nvPr/>
        </p:nvGrpSpPr>
        <p:grpSpPr>
          <a:xfrm>
            <a:off x="1212360" y="2261872"/>
            <a:ext cx="744843" cy="745498"/>
            <a:chOff x="1212251" y="1954572"/>
            <a:chExt cx="744843" cy="745498"/>
          </a:xfrm>
        </p:grpSpPr>
        <p:sp>
          <p:nvSpPr>
            <p:cNvPr id="384" name="Google Shape;384;p30"/>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7" name="Google Shape;387;p30"/>
          <p:cNvSpPr txBox="1">
            <a:spLocks noGrp="1"/>
          </p:cNvSpPr>
          <p:nvPr>
            <p:ph type="title" idx="2"/>
          </p:nvPr>
        </p:nvSpPr>
        <p:spPr>
          <a:xfrm>
            <a:off x="713431"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9" name="Google Shape;389;p30"/>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Introduction</a:t>
            </a:r>
            <a:endParaRPr dirty="0"/>
          </a:p>
        </p:txBody>
      </p:sp>
      <p:sp>
        <p:nvSpPr>
          <p:cNvPr id="390" name="Google Shape;390;p30"/>
          <p:cNvSpPr txBox="1">
            <a:spLocks noGrp="1"/>
          </p:cNvSpPr>
          <p:nvPr>
            <p:ph type="title" idx="4"/>
          </p:nvPr>
        </p:nvSpPr>
        <p:spPr>
          <a:xfrm>
            <a:off x="2704902"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92" name="Google Shape;392;p30"/>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Objective</a:t>
            </a:r>
            <a:endParaRPr dirty="0"/>
          </a:p>
        </p:txBody>
      </p:sp>
      <p:sp>
        <p:nvSpPr>
          <p:cNvPr id="393" name="Google Shape;393;p30"/>
          <p:cNvSpPr txBox="1">
            <a:spLocks noGrp="1"/>
          </p:cNvSpPr>
          <p:nvPr>
            <p:ph type="title" idx="7"/>
          </p:nvPr>
        </p:nvSpPr>
        <p:spPr>
          <a:xfrm>
            <a:off x="4696373"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95" name="Google Shape;395;p30"/>
          <p:cNvSpPr txBox="1">
            <a:spLocks noGrp="1"/>
          </p:cNvSpPr>
          <p:nvPr>
            <p:ph type="subTitle" idx="9"/>
          </p:nvPr>
        </p:nvSpPr>
        <p:spPr>
          <a:xfrm>
            <a:off x="4696373" y="3125368"/>
            <a:ext cx="1991471"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t>Problem Statement</a:t>
            </a:r>
            <a:endParaRPr sz="1400" dirty="0"/>
          </a:p>
        </p:txBody>
      </p:sp>
      <p:sp>
        <p:nvSpPr>
          <p:cNvPr id="396" name="Google Shape;396;p30"/>
          <p:cNvSpPr txBox="1">
            <a:spLocks noGrp="1"/>
          </p:cNvSpPr>
          <p:nvPr>
            <p:ph type="title" idx="13"/>
          </p:nvPr>
        </p:nvSpPr>
        <p:spPr>
          <a:xfrm>
            <a:off x="6687844"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8" name="Google Shape;398;p30"/>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Presentation</a:t>
            </a:r>
            <a:endParaRPr dirty="0"/>
          </a:p>
        </p:txBody>
      </p:sp>
      <p:grpSp>
        <p:nvGrpSpPr>
          <p:cNvPr id="399" name="Google Shape;399;p30"/>
          <p:cNvGrpSpPr/>
          <p:nvPr/>
        </p:nvGrpSpPr>
        <p:grpSpPr>
          <a:xfrm>
            <a:off x="7362841" y="1791577"/>
            <a:ext cx="392705" cy="261429"/>
            <a:chOff x="4629306" y="3409193"/>
            <a:chExt cx="367255" cy="244486"/>
          </a:xfrm>
        </p:grpSpPr>
        <p:sp>
          <p:nvSpPr>
            <p:cNvPr id="400" name="Google Shape;400;p3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0"/>
          <p:cNvGrpSpPr/>
          <p:nvPr/>
        </p:nvGrpSpPr>
        <p:grpSpPr>
          <a:xfrm>
            <a:off x="5380288" y="1772342"/>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0"/>
          <p:cNvGrpSpPr/>
          <p:nvPr/>
        </p:nvGrpSpPr>
        <p:grpSpPr>
          <a:xfrm>
            <a:off x="1396529" y="173401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0"/>
          <p:cNvGrpSpPr/>
          <p:nvPr/>
        </p:nvGrpSpPr>
        <p:grpSpPr>
          <a:xfrm>
            <a:off x="3382724" y="175387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sp>
        <p:nvSpPr>
          <p:cNvPr id="441" name="Google Shape;441;p31"/>
          <p:cNvSpPr txBox="1">
            <a:spLocks noGrp="1"/>
          </p:cNvSpPr>
          <p:nvPr>
            <p:ph type="subTitle" idx="1"/>
          </p:nvPr>
        </p:nvSpPr>
        <p:spPr>
          <a:xfrm>
            <a:off x="490200" y="1510044"/>
            <a:ext cx="6802698" cy="2523300"/>
          </a:xfrm>
          <a:prstGeom prst="rect">
            <a:avLst/>
          </a:prstGeom>
        </p:spPr>
        <p:txBody>
          <a:bodyPr spcFirstLastPara="1" wrap="square" lIns="91425" tIns="91425" rIns="91425" bIns="91425" anchor="t" anchorCtr="0">
            <a:noAutofit/>
          </a:bodyPr>
          <a:lstStyle/>
          <a:p>
            <a:pPr marL="0" indent="0">
              <a:buNone/>
            </a:pPr>
            <a:r>
              <a:rPr lang="en-US" sz="1600" dirty="0">
                <a:latin typeface="Calibri" panose="020F0502020204030204" pitchFamily="34" charset="0"/>
                <a:cs typeface="Calibri" panose="020F0502020204030204" pitchFamily="34" charset="0"/>
              </a:rPr>
              <a:t>Airbnb is an American company that facilitates an online marketplace for lodging, primarily homestays for vacation rentals, and tourism activities. It basically connecting travelers with local hosts who want to rent out their homes with people who are looking for accommodations in that locality. On the other hand, this platform enables host to list their available space and earn extra income in the form of rent and it also enables travelers to book unique homestays from local hosts, saving them money and giving them a chance to interact with locals. </a:t>
            </a:r>
          </a:p>
          <a:p>
            <a:pPr marL="0" lvl="0" indent="0" algn="l" rtl="0">
              <a:spcBef>
                <a:spcPts val="0"/>
              </a:spcBef>
              <a:spcAft>
                <a:spcPts val="0"/>
              </a:spcAft>
              <a:buNone/>
            </a:pPr>
            <a:endParaRPr dirty="0"/>
          </a:p>
        </p:txBody>
      </p:sp>
      <p:pic>
        <p:nvPicPr>
          <p:cNvPr id="2" name="image10.png">
            <a:extLst>
              <a:ext uri="{FF2B5EF4-FFF2-40B4-BE49-F238E27FC236}">
                <a16:creationId xmlns:a16="http://schemas.microsoft.com/office/drawing/2014/main" id="{2CE01488-E88D-E03C-0526-21E446876977}"/>
              </a:ext>
            </a:extLst>
          </p:cNvPr>
          <p:cNvPicPr>
            <a:picLocks/>
          </p:cNvPicPr>
          <p:nvPr/>
        </p:nvPicPr>
        <p:blipFill>
          <a:blip r:embed="rId3"/>
          <a:srcRect/>
          <a:stretch>
            <a:fillRect/>
          </a:stretch>
        </p:blipFill>
        <p:spPr>
          <a:xfrm>
            <a:off x="7293958" y="4590540"/>
            <a:ext cx="1571219" cy="4774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49"/>
          <p:cNvSpPr txBox="1">
            <a:spLocks noGrp="1"/>
          </p:cNvSpPr>
          <p:nvPr>
            <p:ph type="subTitle" idx="1"/>
          </p:nvPr>
        </p:nvSpPr>
        <p:spPr>
          <a:xfrm>
            <a:off x="914630" y="1271414"/>
            <a:ext cx="7562064" cy="3456702"/>
          </a:xfrm>
          <a:prstGeom prst="rect">
            <a:avLst/>
          </a:prstGeom>
        </p:spPr>
        <p:txBody>
          <a:bodyPr spcFirstLastPara="1" wrap="square" lIns="91425" tIns="91425" rIns="91425" bIns="91425" anchor="ctr" anchorCtr="0">
            <a:noAutofit/>
          </a:bodyPr>
          <a:lstStyle/>
          <a:p>
            <a:pPr marL="0" indent="0" algn="just">
              <a:buNone/>
            </a:pPr>
            <a:r>
              <a:rPr lang="en-US" sz="1600" dirty="0">
                <a:latin typeface="Calibri" panose="020F0502020204030204" pitchFamily="34" charset="0"/>
                <a:cs typeface="Calibri" panose="020F0502020204030204" pitchFamily="34" charset="0"/>
              </a:rPr>
              <a:t>In the world of rising new technology and innovation, Travel industry is advancing with the role of Data Science and Analytics. Data analysis can help them to understand their business in a quiet different manner and helps to improve the quality of the service by identifying the weak areas of the business. </a:t>
            </a:r>
          </a:p>
          <a:p>
            <a:pPr marL="0" indent="0" algn="just">
              <a:buNone/>
            </a:pPr>
            <a:endParaRPr lang="en-US" sz="1600" dirty="0">
              <a:latin typeface="Calibri" panose="020F0502020204030204" pitchFamily="34" charset="0"/>
              <a:cs typeface="Calibri" panose="020F0502020204030204" pitchFamily="34" charset="0"/>
            </a:endParaRPr>
          </a:p>
          <a:p>
            <a:pPr marL="0" indent="0" algn="just">
              <a:buNone/>
            </a:pPr>
            <a:r>
              <a:rPr lang="en-US" sz="1600" dirty="0">
                <a:latin typeface="Calibri" panose="020F0502020204030204" pitchFamily="34" charset="0"/>
                <a:cs typeface="Calibri" panose="020F0502020204030204" pitchFamily="34" charset="0"/>
              </a:rPr>
              <a:t>Benefits:</a:t>
            </a: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Help out to make better business decisions.</a:t>
            </a: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Help analyze customer trends and satisfaction, which can lead to new and better products and services.</a:t>
            </a: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Gives better insight of customers base.</a:t>
            </a: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Helps in easy flow for managing resources.</a:t>
            </a:r>
          </a:p>
        </p:txBody>
      </p:sp>
      <p:sp>
        <p:nvSpPr>
          <p:cNvPr id="10" name="Rectangle: Rounded Corners 9">
            <a:extLst>
              <a:ext uri="{FF2B5EF4-FFF2-40B4-BE49-F238E27FC236}">
                <a16:creationId xmlns:a16="http://schemas.microsoft.com/office/drawing/2014/main" id="{5DC7E8BF-5FA2-315F-F2F3-728AA90BAE31}"/>
              </a:ext>
            </a:extLst>
          </p:cNvPr>
          <p:cNvSpPr/>
          <p:nvPr/>
        </p:nvSpPr>
        <p:spPr>
          <a:xfrm>
            <a:off x="3915076" y="825367"/>
            <a:ext cx="1561171" cy="490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OBJECTIVE</a:t>
            </a:r>
            <a:endParaRPr lang="en-IN" dirty="0"/>
          </a:p>
        </p:txBody>
      </p:sp>
      <p:pic>
        <p:nvPicPr>
          <p:cNvPr id="11" name="image10.png">
            <a:extLst>
              <a:ext uri="{FF2B5EF4-FFF2-40B4-BE49-F238E27FC236}">
                <a16:creationId xmlns:a16="http://schemas.microsoft.com/office/drawing/2014/main" id="{F4E5F02E-BCE9-4EB1-7C3F-F8B585722F15}"/>
              </a:ext>
            </a:extLst>
          </p:cNvPr>
          <p:cNvPicPr>
            <a:picLocks/>
          </p:cNvPicPr>
          <p:nvPr/>
        </p:nvPicPr>
        <p:blipFill>
          <a:blip r:embed="rId3"/>
          <a:srcRect/>
          <a:stretch>
            <a:fillRect/>
          </a:stretch>
        </p:blipFill>
        <p:spPr>
          <a:xfrm>
            <a:off x="6262192" y="4728116"/>
            <a:ext cx="941496" cy="371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713250" y="717919"/>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476" name="Google Shape;476;p34"/>
          <p:cNvSpPr txBox="1"/>
          <p:nvPr/>
        </p:nvSpPr>
        <p:spPr>
          <a:xfrm>
            <a:off x="341969" y="1568712"/>
            <a:ext cx="8675650" cy="2237571"/>
          </a:xfrm>
          <a:prstGeom prst="rect">
            <a:avLst/>
          </a:prstGeom>
          <a:noFill/>
          <a:ln>
            <a:noFill/>
          </a:ln>
        </p:spPr>
        <p:txBody>
          <a:bodyPr spcFirstLastPara="1" wrap="square" lIns="91425" tIns="91425" rIns="91425" bIns="91425" anchor="t" anchorCtr="0">
            <a:noAutofit/>
          </a:bodyPr>
          <a:lstStyle/>
          <a:p>
            <a:pPr marL="0" indent="0" algn="just">
              <a:buNone/>
            </a:pPr>
            <a:r>
              <a:rPr lang="en-US" sz="1800" dirty="0">
                <a:solidFill>
                  <a:schemeClr val="bg1"/>
                </a:solidFill>
                <a:latin typeface="Calibri" panose="020F0502020204030204" pitchFamily="34" charset="0"/>
                <a:cs typeface="Calibri" panose="020F0502020204030204" pitchFamily="34" charset="0"/>
              </a:rPr>
              <a:t>Travel  industries  are  having  important  reflection  of  the  economy  from  past  few  decades,  and  Airbnb housing price ranges are of great interest for both Hosts and Traveler. In this project, we are analyzing the various aspects with different use cases which covers  many aspects of Airbnb listings. It helps in not only understanding  the  meaningful  relationships  between  attributes  but  it  also  allows  us  to  do  our  own research and come-up with our findings</a:t>
            </a:r>
            <a:r>
              <a:rPr lang="en-US" sz="2800" dirty="0">
                <a:solidFill>
                  <a:schemeClr val="bg1"/>
                </a:solidFill>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pic>
        <p:nvPicPr>
          <p:cNvPr id="2" name="image10.png">
            <a:extLst>
              <a:ext uri="{FF2B5EF4-FFF2-40B4-BE49-F238E27FC236}">
                <a16:creationId xmlns:a16="http://schemas.microsoft.com/office/drawing/2014/main" id="{AD6FD930-CB49-16E6-7E8F-83355BF346D6}"/>
              </a:ext>
            </a:extLst>
          </p:cNvPr>
          <p:cNvPicPr>
            <a:picLocks/>
          </p:cNvPicPr>
          <p:nvPr/>
        </p:nvPicPr>
        <p:blipFill>
          <a:blip r:embed="rId3"/>
          <a:srcRect/>
          <a:stretch>
            <a:fillRect/>
          </a:stretch>
        </p:blipFill>
        <p:spPr>
          <a:xfrm>
            <a:off x="7890362" y="4586868"/>
            <a:ext cx="1080776" cy="4163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1504002" y="568712"/>
            <a:ext cx="6386360" cy="609707"/>
          </a:xfrm>
          <a:prstGeom prst="rect">
            <a:avLst/>
          </a:prstGeom>
        </p:spPr>
        <p:txBody>
          <a:bodyPr spcFirstLastPara="1" wrap="square" lIns="91425" tIns="91425" rIns="91425" bIns="91425" anchor="t" anchorCtr="0">
            <a:noAutofit/>
          </a:bodyPr>
          <a:lstStyle/>
          <a:p>
            <a:pPr algn="l"/>
            <a:r>
              <a:rPr lang="en-US" b="1" i="0" dirty="0">
                <a:solidFill>
                  <a:schemeClr val="bg1"/>
                </a:solidFill>
                <a:effectLst/>
                <a:latin typeface="Helvetica Neue"/>
              </a:rPr>
              <a:t>Top 5 Earners w.r.t </a:t>
            </a:r>
            <a:r>
              <a:rPr lang="en-US" b="1" i="0" dirty="0" err="1">
                <a:solidFill>
                  <a:schemeClr val="bg1"/>
                </a:solidFill>
                <a:effectLst/>
                <a:latin typeface="Helvetica Neue"/>
              </a:rPr>
              <a:t>Host_id</a:t>
            </a:r>
            <a:r>
              <a:rPr lang="en-US" b="1" i="0" dirty="0">
                <a:solidFill>
                  <a:schemeClr val="bg1"/>
                </a:solidFill>
                <a:effectLst/>
                <a:latin typeface="Helvetica Neue"/>
              </a:rPr>
              <a:t>?</a:t>
            </a:r>
          </a:p>
        </p:txBody>
      </p:sp>
      <p:sp>
        <p:nvSpPr>
          <p:cNvPr id="476" name="Google Shape;476;p34"/>
          <p:cNvSpPr txBox="1"/>
          <p:nvPr/>
        </p:nvSpPr>
        <p:spPr>
          <a:xfrm>
            <a:off x="5701990" y="1442224"/>
            <a:ext cx="3100039" cy="3144644"/>
          </a:xfrm>
          <a:prstGeom prst="rect">
            <a:avLst/>
          </a:prstGeom>
          <a:noFill/>
          <a:ln>
            <a:noFill/>
          </a:ln>
        </p:spPr>
        <p:txBody>
          <a:bodyPr spcFirstLastPara="1" wrap="square" lIns="91425" tIns="91425" rIns="91425" bIns="91425" anchor="t" anchorCtr="0">
            <a:noAutofit/>
          </a:bodyPr>
          <a:lstStyle/>
          <a:p>
            <a:pPr algn="just"/>
            <a:r>
              <a:rPr lang="en-US" sz="2800" b="1" dirty="0">
                <a:solidFill>
                  <a:schemeClr val="bg1"/>
                </a:solidFill>
                <a:latin typeface="Calibri" panose="020F0502020204030204" pitchFamily="34" charset="0"/>
                <a:cs typeface="Calibri" panose="020F0502020204030204" pitchFamily="34" charset="0"/>
              </a:rPr>
              <a:t>Conclusion</a:t>
            </a:r>
            <a:r>
              <a:rPr lang="en-US" sz="2400" b="1" dirty="0">
                <a:solidFill>
                  <a:schemeClr val="bg1"/>
                </a:solidFill>
                <a:latin typeface="Calibri" panose="020F0502020204030204" pitchFamily="34" charset="0"/>
                <a:cs typeface="Calibri" panose="020F0502020204030204" pitchFamily="34" charset="0"/>
              </a:rPr>
              <a:t>:</a:t>
            </a:r>
          </a:p>
          <a:p>
            <a:pPr marL="285750" lvl="1" indent="-285750" algn="just">
              <a:buClr>
                <a:schemeClr val="bg1"/>
              </a:buClr>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 the above Chart, we've listed/</a:t>
            </a:r>
            <a:r>
              <a:rPr lang="en-US" dirty="0" err="1">
                <a:solidFill>
                  <a:schemeClr val="bg1"/>
                </a:solidFill>
                <a:latin typeface="Calibri" panose="020F0502020204030204" pitchFamily="34" charset="0"/>
                <a:cs typeface="Calibri" panose="020F0502020204030204" pitchFamily="34" charset="0"/>
              </a:rPr>
              <a:t>ploted</a:t>
            </a:r>
            <a:r>
              <a:rPr lang="en-US" dirty="0">
                <a:solidFill>
                  <a:schemeClr val="bg1"/>
                </a:solidFill>
                <a:latin typeface="Calibri" panose="020F0502020204030204" pitchFamily="34" charset="0"/>
                <a:cs typeface="Calibri" panose="020F0502020204030204" pitchFamily="34" charset="0"/>
              </a:rPr>
              <a:t> </a:t>
            </a:r>
            <a:r>
              <a:rPr lang="en-US" b="1" i="1" dirty="0">
                <a:solidFill>
                  <a:schemeClr val="bg1"/>
                </a:solidFill>
                <a:latin typeface="Calibri" panose="020F0502020204030204" pitchFamily="34" charset="0"/>
                <a:cs typeface="Calibri" panose="020F0502020204030204" pitchFamily="34" charset="0"/>
              </a:rPr>
              <a:t>Top 5 Earners in terms of Hosts</a:t>
            </a:r>
            <a:r>
              <a:rPr lang="en-US" dirty="0">
                <a:solidFill>
                  <a:schemeClr val="bg1"/>
                </a:solidFill>
                <a:latin typeface="Calibri" panose="020F0502020204030204" pitchFamily="34" charset="0"/>
                <a:cs typeface="Calibri" panose="020F0502020204030204" pitchFamily="34" charset="0"/>
              </a:rPr>
              <a:t>, one after the other.</a:t>
            </a:r>
          </a:p>
          <a:p>
            <a:pPr lvl="1" algn="just"/>
            <a:endParaRPr lang="en-US" dirty="0">
              <a:solidFill>
                <a:schemeClr val="bg1"/>
              </a:solidFill>
              <a:latin typeface="Calibri" panose="020F0502020204030204" pitchFamily="34" charset="0"/>
              <a:cs typeface="Calibri" panose="020F0502020204030204" pitchFamily="34" charset="0"/>
            </a:endParaRPr>
          </a:p>
          <a:p>
            <a:pPr marL="285750" lvl="1" indent="-285750" algn="just">
              <a:buClr>
                <a:schemeClr val="bg1"/>
              </a:buClr>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From the above visual, We can say that </a:t>
            </a:r>
            <a:r>
              <a:rPr lang="en-US" b="0" i="0" dirty="0">
                <a:solidFill>
                  <a:schemeClr val="bg1"/>
                </a:solidFill>
                <a:effectLst/>
                <a:latin typeface="Helvetica Neue"/>
              </a:rPr>
              <a:t>Host with id </a:t>
            </a:r>
            <a:r>
              <a:rPr lang="en-US" b="1" i="0" dirty="0">
                <a:solidFill>
                  <a:schemeClr val="bg1"/>
                </a:solidFill>
                <a:effectLst/>
                <a:latin typeface="Helvetica Neue"/>
              </a:rPr>
              <a:t>“48703385” </a:t>
            </a:r>
            <a:r>
              <a:rPr lang="en-US" b="0" i="0" dirty="0">
                <a:solidFill>
                  <a:schemeClr val="bg1"/>
                </a:solidFill>
                <a:effectLst/>
                <a:latin typeface="Helvetica Neue"/>
              </a:rPr>
              <a:t>is the </a:t>
            </a:r>
            <a:r>
              <a:rPr lang="en-US" b="1" i="0" dirty="0">
                <a:solidFill>
                  <a:schemeClr val="bg1"/>
                </a:solidFill>
                <a:effectLst/>
                <a:latin typeface="Helvetica Neue"/>
              </a:rPr>
              <a:t>top earner</a:t>
            </a:r>
            <a:r>
              <a:rPr lang="en-US" b="0" i="0" dirty="0">
                <a:solidFill>
                  <a:schemeClr val="bg1"/>
                </a:solidFill>
                <a:effectLst/>
                <a:latin typeface="Helvetica Neue"/>
              </a:rPr>
              <a:t> who earned more than </a:t>
            </a:r>
            <a:r>
              <a:rPr lang="en-US" b="1" i="0" dirty="0">
                <a:solidFill>
                  <a:schemeClr val="bg1"/>
                </a:solidFill>
                <a:effectLst/>
                <a:latin typeface="Helvetica Neue"/>
              </a:rPr>
              <a:t>29000</a:t>
            </a:r>
            <a:r>
              <a:rPr lang="en-US" b="0" i="0" dirty="0">
                <a:solidFill>
                  <a:schemeClr val="bg1"/>
                </a:solidFill>
                <a:effectLst/>
                <a:latin typeface="Helvetica Neue"/>
              </a:rPr>
              <a:t> followed by host id “146410” and “8558897” </a:t>
            </a:r>
            <a:endParaRPr lang="en-US" dirty="0">
              <a:solidFill>
                <a:schemeClr val="bg1"/>
              </a:solidFill>
              <a:latin typeface="Calibri" panose="020F0502020204030204" pitchFamily="34" charset="0"/>
              <a:cs typeface="Calibri" panose="020F0502020204030204" pitchFamily="34" charset="0"/>
            </a:endParaRPr>
          </a:p>
        </p:txBody>
      </p:sp>
      <p:pic>
        <p:nvPicPr>
          <p:cNvPr id="2" name="image10.png">
            <a:extLst>
              <a:ext uri="{FF2B5EF4-FFF2-40B4-BE49-F238E27FC236}">
                <a16:creationId xmlns:a16="http://schemas.microsoft.com/office/drawing/2014/main" id="{AD6FD930-CB49-16E6-7E8F-83355BF346D6}"/>
              </a:ext>
            </a:extLst>
          </p:cNvPr>
          <p:cNvPicPr>
            <a:picLocks/>
          </p:cNvPicPr>
          <p:nvPr/>
        </p:nvPicPr>
        <p:blipFill>
          <a:blip r:embed="rId3"/>
          <a:srcRect/>
          <a:stretch>
            <a:fillRect/>
          </a:stretch>
        </p:blipFill>
        <p:spPr>
          <a:xfrm>
            <a:off x="7890362" y="4586868"/>
            <a:ext cx="1080776" cy="4163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67812544-5A84-4CB9-87C5-CF0719101BDA}"/>
              </a:ext>
            </a:extLst>
          </p:cNvPr>
          <p:cNvPicPr>
            <a:picLocks noChangeAspect="1"/>
          </p:cNvPicPr>
          <p:nvPr/>
        </p:nvPicPr>
        <p:blipFill>
          <a:blip r:embed="rId4"/>
          <a:stretch>
            <a:fillRect/>
          </a:stretch>
        </p:blipFill>
        <p:spPr>
          <a:xfrm>
            <a:off x="133898" y="1442224"/>
            <a:ext cx="5421988" cy="3233854"/>
          </a:xfrm>
          <a:prstGeom prst="rect">
            <a:avLst/>
          </a:prstGeom>
        </p:spPr>
      </p:pic>
    </p:spTree>
    <p:extLst>
      <p:ext uri="{BB962C8B-B14F-4D97-AF65-F5344CB8AC3E}">
        <p14:creationId xmlns:p14="http://schemas.microsoft.com/office/powerpoint/2010/main" val="411676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1754459" y="556632"/>
            <a:ext cx="5754029" cy="621787"/>
          </a:xfrm>
          <a:prstGeom prst="rect">
            <a:avLst/>
          </a:prstGeom>
        </p:spPr>
        <p:txBody>
          <a:bodyPr spcFirstLastPara="1" wrap="square" lIns="91425" tIns="91425" rIns="91425" bIns="91425" anchor="t" anchorCtr="0">
            <a:noAutofit/>
          </a:bodyPr>
          <a:lstStyle/>
          <a:p>
            <a:pPr algn="l"/>
            <a:r>
              <a:rPr lang="en-US" sz="2400" b="1" i="0" dirty="0">
                <a:solidFill>
                  <a:schemeClr val="bg1"/>
                </a:solidFill>
                <a:effectLst/>
                <a:latin typeface="Helvetica Neue"/>
              </a:rPr>
              <a:t>Which Room Types are booked more?</a:t>
            </a:r>
          </a:p>
        </p:txBody>
      </p:sp>
      <p:sp>
        <p:nvSpPr>
          <p:cNvPr id="476" name="Google Shape;476;p34"/>
          <p:cNvSpPr txBox="1"/>
          <p:nvPr/>
        </p:nvSpPr>
        <p:spPr>
          <a:xfrm>
            <a:off x="5196468" y="1178419"/>
            <a:ext cx="3605561" cy="3408449"/>
          </a:xfrm>
          <a:prstGeom prst="rect">
            <a:avLst/>
          </a:prstGeom>
          <a:noFill/>
          <a:ln>
            <a:noFill/>
          </a:ln>
        </p:spPr>
        <p:txBody>
          <a:bodyPr spcFirstLastPara="1" wrap="square" lIns="91425" tIns="91425" rIns="91425" bIns="91425" anchor="t" anchorCtr="0">
            <a:noAutofit/>
          </a:bodyPr>
          <a:lstStyle/>
          <a:p>
            <a:pPr algn="just"/>
            <a:r>
              <a:rPr lang="en-US" sz="2800" b="1" dirty="0">
                <a:solidFill>
                  <a:schemeClr val="bg1"/>
                </a:solidFill>
                <a:latin typeface="Calibri" panose="020F0502020204030204" pitchFamily="34" charset="0"/>
                <a:cs typeface="Calibri" panose="020F0502020204030204" pitchFamily="34" charset="0"/>
              </a:rPr>
              <a:t>Conclusion</a:t>
            </a:r>
            <a:r>
              <a:rPr lang="en-US" sz="2400" b="1" dirty="0">
                <a:solidFill>
                  <a:schemeClr val="bg1"/>
                </a:solidFill>
                <a:latin typeface="Calibri" panose="020F0502020204030204" pitchFamily="34" charset="0"/>
                <a:cs typeface="Calibri" panose="020F0502020204030204" pitchFamily="34" charset="0"/>
              </a:rPr>
              <a:t>:</a:t>
            </a:r>
          </a:p>
          <a:p>
            <a:pPr marL="285750" lvl="1" indent="-285750" algn="just">
              <a:buClr>
                <a:schemeClr val="bg1"/>
              </a:buClr>
              <a:buFont typeface="Arial" panose="020B0604020202020204" pitchFamily="34" charset="0"/>
              <a:buChar char="•"/>
            </a:pPr>
            <a:r>
              <a:rPr lang="en-US" sz="1400" dirty="0">
                <a:solidFill>
                  <a:schemeClr val="bg1"/>
                </a:solidFill>
                <a:latin typeface="Calibri" panose="020F0502020204030204" pitchFamily="34" charset="0"/>
                <a:cs typeface="Calibri" panose="020F0502020204030204" pitchFamily="34" charset="0"/>
              </a:rPr>
              <a:t>This beautiful </a:t>
            </a:r>
            <a:r>
              <a:rPr lang="en-US" sz="1400" b="1" dirty="0">
                <a:solidFill>
                  <a:schemeClr val="bg1"/>
                </a:solidFill>
                <a:latin typeface="Calibri" panose="020F0502020204030204" pitchFamily="34" charset="0"/>
                <a:cs typeface="Calibri" panose="020F0502020204030204" pitchFamily="34" charset="0"/>
              </a:rPr>
              <a:t>"Pie Chart"</a:t>
            </a:r>
            <a:r>
              <a:rPr lang="en-US" sz="1400" dirty="0">
                <a:solidFill>
                  <a:schemeClr val="bg1"/>
                </a:solidFill>
                <a:latin typeface="Calibri" panose="020F0502020204030204" pitchFamily="34" charset="0"/>
                <a:cs typeface="Calibri" panose="020F0502020204030204" pitchFamily="34" charset="0"/>
              </a:rPr>
              <a:t> displays the Most Preferred 'Room Type' by Guests.</a:t>
            </a:r>
          </a:p>
          <a:p>
            <a:pPr lvl="1" algn="just"/>
            <a:endParaRPr lang="en-US" dirty="0">
              <a:solidFill>
                <a:schemeClr val="bg1"/>
              </a:solidFill>
              <a:latin typeface="Calibri" panose="020F0502020204030204" pitchFamily="34" charset="0"/>
              <a:cs typeface="Calibri" panose="020F0502020204030204" pitchFamily="34" charset="0"/>
            </a:endParaRPr>
          </a:p>
          <a:p>
            <a:pPr marL="285750" lvl="1" indent="-285750" algn="just">
              <a:buClr>
                <a:schemeClr val="bg1"/>
              </a:buClr>
              <a:buFont typeface="Arial" panose="020B0604020202020204" pitchFamily="34" charset="0"/>
              <a:buChar char="•"/>
            </a:pPr>
            <a:r>
              <a:rPr lang="en-US" sz="1400" dirty="0">
                <a:solidFill>
                  <a:schemeClr val="bg1"/>
                </a:solidFill>
                <a:latin typeface="Calibri" panose="020F0502020204030204" pitchFamily="34" charset="0"/>
                <a:cs typeface="Calibri" panose="020F0502020204030204" pitchFamily="34" charset="0"/>
              </a:rPr>
              <a:t>To conclude this Chart, We can say, </a:t>
            </a:r>
            <a:r>
              <a:rPr lang="en-US" sz="1400" b="1" dirty="0">
                <a:solidFill>
                  <a:schemeClr val="bg1"/>
                </a:solidFill>
                <a:latin typeface="Calibri" panose="020F0502020204030204" pitchFamily="34" charset="0"/>
                <a:cs typeface="Calibri" panose="020F0502020204030204" pitchFamily="34" charset="0"/>
              </a:rPr>
              <a:t>"Entire home/apt"</a:t>
            </a:r>
            <a:r>
              <a:rPr lang="en-US" sz="1400" dirty="0">
                <a:solidFill>
                  <a:schemeClr val="bg1"/>
                </a:solidFill>
                <a:latin typeface="Calibri" panose="020F0502020204030204" pitchFamily="34" charset="0"/>
                <a:cs typeface="Calibri" panose="020F0502020204030204" pitchFamily="34" charset="0"/>
              </a:rPr>
              <a:t> was the First Choice/Most Preferred Room </a:t>
            </a:r>
            <a:r>
              <a:rPr lang="en-US" dirty="0">
                <a:solidFill>
                  <a:schemeClr val="bg1"/>
                </a:solidFill>
                <a:latin typeface="Calibri" panose="020F0502020204030204" pitchFamily="34" charset="0"/>
                <a:cs typeface="Calibri" panose="020F0502020204030204" pitchFamily="34" charset="0"/>
              </a:rPr>
              <a:t>Type </a:t>
            </a:r>
            <a:r>
              <a:rPr lang="en-US" sz="1400" dirty="0">
                <a:solidFill>
                  <a:schemeClr val="bg1"/>
                </a:solidFill>
                <a:latin typeface="Calibri" panose="020F0502020204030204" pitchFamily="34" charset="0"/>
                <a:cs typeface="Calibri" panose="020F0502020204030204" pitchFamily="34" charset="0"/>
              </a:rPr>
              <a:t>by </a:t>
            </a:r>
            <a:r>
              <a:rPr lang="en-US" sz="1400" dirty="0" err="1">
                <a:solidFill>
                  <a:schemeClr val="bg1"/>
                </a:solidFill>
                <a:latin typeface="Calibri" panose="020F0502020204030204" pitchFamily="34" charset="0"/>
                <a:cs typeface="Calibri" panose="020F0502020204030204" pitchFamily="34" charset="0"/>
              </a:rPr>
              <a:t>approx</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cs typeface="Calibri" panose="020F0502020204030204" pitchFamily="34" charset="0"/>
              </a:rPr>
              <a:t>’80%'</a:t>
            </a:r>
            <a:r>
              <a:rPr lang="en-US" sz="1400" dirty="0">
                <a:solidFill>
                  <a:schemeClr val="bg1"/>
                </a:solidFill>
                <a:latin typeface="Calibri" panose="020F0502020204030204" pitchFamily="34" charset="0"/>
                <a:cs typeface="Calibri" panose="020F0502020204030204" pitchFamily="34" charset="0"/>
              </a:rPr>
              <a:t> Guests followed by </a:t>
            </a:r>
            <a:r>
              <a:rPr lang="en-US" sz="1400" b="1" dirty="0">
                <a:solidFill>
                  <a:schemeClr val="bg1"/>
                </a:solidFill>
                <a:latin typeface="Calibri" panose="020F0502020204030204" pitchFamily="34" charset="0"/>
                <a:cs typeface="Calibri" panose="020F0502020204030204" pitchFamily="34" charset="0"/>
              </a:rPr>
              <a:t>"Private Room"</a:t>
            </a:r>
            <a:r>
              <a:rPr lang="en-US" sz="1400" dirty="0">
                <a:solidFill>
                  <a:schemeClr val="bg1"/>
                </a:solidFill>
                <a:latin typeface="Calibri" panose="020F0502020204030204" pitchFamily="34" charset="0"/>
                <a:cs typeface="Calibri" panose="020F0502020204030204" pitchFamily="34" charset="0"/>
              </a:rPr>
              <a:t> and </a:t>
            </a:r>
            <a:r>
              <a:rPr lang="en-US" sz="1400" b="1" dirty="0">
                <a:solidFill>
                  <a:schemeClr val="bg1"/>
                </a:solidFill>
                <a:latin typeface="Calibri" panose="020F0502020204030204" pitchFamily="34" charset="0"/>
                <a:cs typeface="Calibri" panose="020F0502020204030204" pitchFamily="34" charset="0"/>
              </a:rPr>
              <a:t>"Shared Room"</a:t>
            </a:r>
            <a:r>
              <a:rPr lang="en-US" sz="1400" dirty="0">
                <a:solidFill>
                  <a:schemeClr val="bg1"/>
                </a:solidFill>
                <a:latin typeface="Calibri" panose="020F0502020204030204" pitchFamily="34" charset="0"/>
                <a:cs typeface="Calibri" panose="020F0502020204030204" pitchFamily="34" charset="0"/>
              </a:rPr>
              <a:t> which are about </a:t>
            </a:r>
            <a:r>
              <a:rPr lang="en-US" sz="1400" b="1" dirty="0">
                <a:solidFill>
                  <a:schemeClr val="bg1"/>
                </a:solidFill>
                <a:latin typeface="Calibri" panose="020F0502020204030204" pitchFamily="34" charset="0"/>
                <a:cs typeface="Calibri" panose="020F0502020204030204" pitchFamily="34" charset="0"/>
              </a:rPr>
              <a:t>’19.7%' &amp; ‘0.3%'</a:t>
            </a:r>
            <a:r>
              <a:rPr lang="en-US" sz="1400" dirty="0">
                <a:solidFill>
                  <a:schemeClr val="bg1"/>
                </a:solidFill>
                <a:latin typeface="Calibri" panose="020F0502020204030204" pitchFamily="34" charset="0"/>
                <a:cs typeface="Calibri" panose="020F0502020204030204" pitchFamily="34" charset="0"/>
              </a:rPr>
              <a:t> respectively.</a:t>
            </a:r>
          </a:p>
        </p:txBody>
      </p:sp>
      <p:pic>
        <p:nvPicPr>
          <p:cNvPr id="2" name="image10.png">
            <a:extLst>
              <a:ext uri="{FF2B5EF4-FFF2-40B4-BE49-F238E27FC236}">
                <a16:creationId xmlns:a16="http://schemas.microsoft.com/office/drawing/2014/main" id="{AD6FD930-CB49-16E6-7E8F-83355BF346D6}"/>
              </a:ext>
            </a:extLst>
          </p:cNvPr>
          <p:cNvPicPr>
            <a:picLocks/>
          </p:cNvPicPr>
          <p:nvPr/>
        </p:nvPicPr>
        <p:blipFill>
          <a:blip r:embed="rId3"/>
          <a:srcRect/>
          <a:stretch>
            <a:fillRect/>
          </a:stretch>
        </p:blipFill>
        <p:spPr>
          <a:xfrm>
            <a:off x="7890362" y="4586868"/>
            <a:ext cx="1080776" cy="4163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E55ACEE0-E087-3C7A-F3FD-C3AD502B9E91}"/>
              </a:ext>
            </a:extLst>
          </p:cNvPr>
          <p:cNvPicPr>
            <a:picLocks noChangeAspect="1"/>
          </p:cNvPicPr>
          <p:nvPr/>
        </p:nvPicPr>
        <p:blipFill>
          <a:blip r:embed="rId4"/>
          <a:stretch>
            <a:fillRect/>
          </a:stretch>
        </p:blipFill>
        <p:spPr>
          <a:xfrm>
            <a:off x="424793" y="1178419"/>
            <a:ext cx="4602566" cy="3698381"/>
          </a:xfrm>
          <a:prstGeom prst="rect">
            <a:avLst/>
          </a:prstGeom>
        </p:spPr>
      </p:pic>
    </p:spTree>
    <p:extLst>
      <p:ext uri="{BB962C8B-B14F-4D97-AF65-F5344CB8AC3E}">
        <p14:creationId xmlns:p14="http://schemas.microsoft.com/office/powerpoint/2010/main" val="412718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602401" y="563137"/>
            <a:ext cx="8088115" cy="469281"/>
          </a:xfrm>
          <a:prstGeom prst="rect">
            <a:avLst/>
          </a:prstGeom>
        </p:spPr>
        <p:txBody>
          <a:bodyPr spcFirstLastPara="1" wrap="square" lIns="91425" tIns="91425" rIns="91425" bIns="91425" anchor="t" anchorCtr="0">
            <a:noAutofit/>
          </a:bodyPr>
          <a:lstStyle/>
          <a:p>
            <a:pPr algn="l"/>
            <a:r>
              <a:rPr lang="en-US" sz="2000" b="1" i="0" dirty="0">
                <a:solidFill>
                  <a:schemeClr val="bg1"/>
                </a:solidFill>
                <a:effectLst/>
                <a:latin typeface="Helvetica Neue"/>
              </a:rPr>
              <a:t>Any particular location getting maximum number of bookings?</a:t>
            </a:r>
          </a:p>
        </p:txBody>
      </p:sp>
      <p:sp>
        <p:nvSpPr>
          <p:cNvPr id="476" name="Google Shape;476;p34"/>
          <p:cNvSpPr txBox="1"/>
          <p:nvPr/>
        </p:nvSpPr>
        <p:spPr>
          <a:xfrm>
            <a:off x="5701990" y="1442224"/>
            <a:ext cx="3100039" cy="3144644"/>
          </a:xfrm>
          <a:prstGeom prst="rect">
            <a:avLst/>
          </a:prstGeom>
          <a:noFill/>
          <a:ln>
            <a:noFill/>
          </a:ln>
        </p:spPr>
        <p:txBody>
          <a:bodyPr spcFirstLastPara="1" wrap="square" lIns="91425" tIns="91425" rIns="91425" bIns="91425" anchor="t" anchorCtr="0">
            <a:noAutofit/>
          </a:bodyPr>
          <a:lstStyle/>
          <a:p>
            <a:pPr algn="just"/>
            <a:r>
              <a:rPr lang="en-US" sz="2800" b="1" dirty="0">
                <a:solidFill>
                  <a:schemeClr val="bg1"/>
                </a:solidFill>
                <a:latin typeface="Calibri" panose="020F0502020204030204" pitchFamily="34" charset="0"/>
                <a:cs typeface="Calibri" panose="020F0502020204030204" pitchFamily="34" charset="0"/>
              </a:rPr>
              <a:t>Conclusion</a:t>
            </a:r>
            <a:r>
              <a:rPr lang="en-US" sz="2400" b="1" dirty="0">
                <a:solidFill>
                  <a:schemeClr val="bg1"/>
                </a:solidFill>
                <a:latin typeface="Calibri" panose="020F0502020204030204" pitchFamily="34" charset="0"/>
                <a:cs typeface="Calibri" panose="020F0502020204030204" pitchFamily="34" charset="0"/>
              </a:rPr>
              <a:t>:</a:t>
            </a:r>
          </a:p>
          <a:p>
            <a:pPr marL="285750" lvl="1" indent="-285750" algn="just">
              <a:buClr>
                <a:schemeClr val="bg1"/>
              </a:buClr>
              <a:buFont typeface="Arial" panose="020B0604020202020204" pitchFamily="34" charset="0"/>
              <a:buChar char="•"/>
            </a:pPr>
            <a:r>
              <a:rPr lang="en-US" sz="1400" dirty="0">
                <a:solidFill>
                  <a:schemeClr val="bg1"/>
                </a:solidFill>
                <a:latin typeface="Calibri" panose="020F0502020204030204" pitchFamily="34" charset="0"/>
                <a:cs typeface="Calibri" panose="020F0502020204030204" pitchFamily="34" charset="0"/>
              </a:rPr>
              <a:t>This Pie Chart, shows </a:t>
            </a:r>
            <a:r>
              <a:rPr lang="en-US" sz="1400" b="1" i="1" dirty="0">
                <a:solidFill>
                  <a:schemeClr val="bg1"/>
                </a:solidFill>
                <a:latin typeface="Calibri" panose="020F0502020204030204" pitchFamily="34" charset="0"/>
                <a:cs typeface="Calibri" panose="020F0502020204030204" pitchFamily="34" charset="0"/>
              </a:rPr>
              <a:t>Top 5 Area</a:t>
            </a:r>
            <a:r>
              <a:rPr lang="en-US" sz="1400" dirty="0">
                <a:solidFill>
                  <a:schemeClr val="bg1"/>
                </a:solidFill>
                <a:latin typeface="Calibri" panose="020F0502020204030204" pitchFamily="34" charset="0"/>
                <a:cs typeface="Calibri" panose="020F0502020204030204" pitchFamily="34" charset="0"/>
              </a:rPr>
              <a:t> who's having </a:t>
            </a:r>
            <a:r>
              <a:rPr lang="en-US" sz="1400" b="1" i="1" dirty="0">
                <a:solidFill>
                  <a:schemeClr val="bg1"/>
                </a:solidFill>
                <a:latin typeface="Calibri" panose="020F0502020204030204" pitchFamily="34" charset="0"/>
                <a:cs typeface="Calibri" panose="020F0502020204030204" pitchFamily="34" charset="0"/>
              </a:rPr>
              <a:t>Maximum Number of Bookings</a:t>
            </a:r>
            <a:r>
              <a:rPr lang="en-US" sz="1400" dirty="0">
                <a:solidFill>
                  <a:schemeClr val="bg1"/>
                </a:solidFill>
                <a:latin typeface="Calibri" panose="020F0502020204030204" pitchFamily="34" charset="0"/>
                <a:cs typeface="Calibri" panose="020F0502020204030204" pitchFamily="34" charset="0"/>
              </a:rPr>
              <a:t>.</a:t>
            </a:r>
          </a:p>
          <a:p>
            <a:pPr lvl="1" algn="just"/>
            <a:endParaRPr lang="en-US" dirty="0">
              <a:solidFill>
                <a:schemeClr val="bg1"/>
              </a:solidFill>
              <a:latin typeface="Calibri" panose="020F0502020204030204" pitchFamily="34" charset="0"/>
              <a:cs typeface="Calibri" panose="020F0502020204030204" pitchFamily="34" charset="0"/>
            </a:endParaRPr>
          </a:p>
          <a:p>
            <a:pPr marL="285750" lvl="1" indent="-285750" algn="just">
              <a:buClr>
                <a:schemeClr val="bg1"/>
              </a:buClr>
              <a:buFont typeface="Arial" panose="020B0604020202020204" pitchFamily="34" charset="0"/>
              <a:buChar char="•"/>
            </a:pPr>
            <a:r>
              <a:rPr lang="en-US" sz="1400" dirty="0">
                <a:solidFill>
                  <a:schemeClr val="bg1"/>
                </a:solidFill>
                <a:latin typeface="Calibri" panose="020F0502020204030204" pitchFamily="34" charset="0"/>
                <a:cs typeface="Calibri" panose="020F0502020204030204" pitchFamily="34" charset="0"/>
              </a:rPr>
              <a:t>To conclude above Chart, We can say, </a:t>
            </a:r>
            <a:r>
              <a:rPr lang="en-US" sz="1400" b="1" i="1" dirty="0">
                <a:solidFill>
                  <a:schemeClr val="bg1"/>
                </a:solidFill>
                <a:latin typeface="Calibri" panose="020F0502020204030204" pitchFamily="34" charset="0"/>
                <a:cs typeface="Calibri" panose="020F0502020204030204" pitchFamily="34" charset="0"/>
              </a:rPr>
              <a:t>Most of the Bookings of around “3000” </a:t>
            </a:r>
            <a:r>
              <a:rPr lang="en-US" sz="1400" dirty="0">
                <a:solidFill>
                  <a:schemeClr val="bg1"/>
                </a:solidFill>
                <a:latin typeface="Calibri" panose="020F0502020204030204" pitchFamily="34" charset="0"/>
                <a:cs typeface="Calibri" panose="020F0502020204030204" pitchFamily="34" charset="0"/>
              </a:rPr>
              <a:t>were takes place for </a:t>
            </a:r>
            <a:r>
              <a:rPr lang="en-US" sz="1400" b="1" dirty="0">
                <a:solidFill>
                  <a:schemeClr val="bg1"/>
                </a:solidFill>
                <a:latin typeface="Calibri" panose="020F0502020204030204" pitchFamily="34" charset="0"/>
                <a:cs typeface="Calibri" panose="020F0502020204030204" pitchFamily="34" charset="0"/>
              </a:rPr>
              <a:t>"</a:t>
            </a:r>
            <a:r>
              <a:rPr lang="en-IN" b="1" i="0" dirty="0">
                <a:solidFill>
                  <a:schemeClr val="bg1"/>
                </a:solidFill>
                <a:effectLst/>
                <a:latin typeface="Helvetica Neue"/>
              </a:rPr>
              <a:t>De </a:t>
            </a:r>
            <a:r>
              <a:rPr lang="en-IN" b="1" i="0" dirty="0" err="1">
                <a:solidFill>
                  <a:schemeClr val="bg1"/>
                </a:solidFill>
                <a:effectLst/>
                <a:latin typeface="Helvetica Neue"/>
              </a:rPr>
              <a:t>Baarsjes</a:t>
            </a:r>
            <a:r>
              <a:rPr lang="en-IN" b="1" i="0" dirty="0">
                <a:solidFill>
                  <a:schemeClr val="bg1"/>
                </a:solidFill>
                <a:effectLst/>
                <a:latin typeface="Helvetica Neue"/>
              </a:rPr>
              <a:t>/Oud West</a:t>
            </a:r>
            <a:r>
              <a:rPr lang="en-US" sz="1400" b="1" dirty="0">
                <a:solidFill>
                  <a:schemeClr val="bg1"/>
                </a:solidFill>
                <a:latin typeface="Calibri" panose="020F0502020204030204" pitchFamily="34" charset="0"/>
                <a:cs typeface="Calibri" panose="020F0502020204030204" pitchFamily="34" charset="0"/>
              </a:rPr>
              <a:t>"  </a:t>
            </a:r>
            <a:r>
              <a:rPr lang="en-US" sz="1400" dirty="0">
                <a:solidFill>
                  <a:schemeClr val="bg1"/>
                </a:solidFill>
                <a:latin typeface="Calibri" panose="020F0502020204030204" pitchFamily="34" charset="0"/>
                <a:cs typeface="Calibri" panose="020F0502020204030204" pitchFamily="34" charset="0"/>
              </a:rPr>
              <a:t>followed by </a:t>
            </a:r>
            <a:r>
              <a:rPr lang="en-US" sz="1400" b="1" dirty="0">
                <a:solidFill>
                  <a:schemeClr val="bg1"/>
                </a:solidFill>
                <a:latin typeface="Calibri" panose="020F0502020204030204" pitchFamily="34" charset="0"/>
                <a:cs typeface="Calibri" panose="020F0502020204030204" pitchFamily="34" charset="0"/>
              </a:rPr>
              <a:t>“</a:t>
            </a:r>
            <a:r>
              <a:rPr lang="en-IN" b="1" i="0" dirty="0">
                <a:solidFill>
                  <a:schemeClr val="bg1"/>
                </a:solidFill>
                <a:effectLst/>
                <a:latin typeface="Helvetica Neue"/>
              </a:rPr>
              <a:t>De </a:t>
            </a:r>
            <a:r>
              <a:rPr lang="en-IN" b="1" i="0" dirty="0" err="1">
                <a:solidFill>
                  <a:schemeClr val="bg1"/>
                </a:solidFill>
                <a:effectLst/>
                <a:latin typeface="Helvetica Neue"/>
              </a:rPr>
              <a:t>Pijp</a:t>
            </a:r>
            <a:r>
              <a:rPr lang="en-IN" b="1" i="0" dirty="0">
                <a:solidFill>
                  <a:schemeClr val="bg1"/>
                </a:solidFill>
                <a:effectLst/>
                <a:latin typeface="Helvetica Neue"/>
              </a:rPr>
              <a:t>/</a:t>
            </a:r>
            <a:r>
              <a:rPr lang="en-IN" b="1" i="0" dirty="0" err="1">
                <a:solidFill>
                  <a:schemeClr val="bg1"/>
                </a:solidFill>
                <a:effectLst/>
                <a:latin typeface="Helvetica Neue"/>
              </a:rPr>
              <a:t>Rivierenbuurt</a:t>
            </a:r>
            <a:r>
              <a:rPr lang="en-IN" i="0" dirty="0">
                <a:solidFill>
                  <a:schemeClr val="bg1"/>
                </a:solidFill>
                <a:effectLst/>
                <a:latin typeface="Helvetica Neue"/>
              </a:rPr>
              <a:t>” and </a:t>
            </a:r>
            <a:r>
              <a:rPr lang="en-IN" b="1" i="0" dirty="0">
                <a:solidFill>
                  <a:schemeClr val="bg1"/>
                </a:solidFill>
                <a:effectLst/>
                <a:latin typeface="Helvetica Neue"/>
              </a:rPr>
              <a:t>“Centrum West”</a:t>
            </a:r>
            <a:endParaRPr lang="en-US" sz="1400" b="1" dirty="0">
              <a:solidFill>
                <a:schemeClr val="bg1"/>
              </a:solidFill>
              <a:latin typeface="Calibri" panose="020F0502020204030204" pitchFamily="34" charset="0"/>
              <a:cs typeface="Calibri" panose="020F0502020204030204" pitchFamily="34" charset="0"/>
            </a:endParaRPr>
          </a:p>
        </p:txBody>
      </p:sp>
      <p:pic>
        <p:nvPicPr>
          <p:cNvPr id="2" name="image10.png">
            <a:extLst>
              <a:ext uri="{FF2B5EF4-FFF2-40B4-BE49-F238E27FC236}">
                <a16:creationId xmlns:a16="http://schemas.microsoft.com/office/drawing/2014/main" id="{AD6FD930-CB49-16E6-7E8F-83355BF346D6}"/>
              </a:ext>
            </a:extLst>
          </p:cNvPr>
          <p:cNvPicPr>
            <a:picLocks/>
          </p:cNvPicPr>
          <p:nvPr/>
        </p:nvPicPr>
        <p:blipFill>
          <a:blip r:embed="rId3"/>
          <a:srcRect/>
          <a:stretch>
            <a:fillRect/>
          </a:stretch>
        </p:blipFill>
        <p:spPr>
          <a:xfrm>
            <a:off x="7890362" y="4586868"/>
            <a:ext cx="1080776" cy="4163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8C23A01B-08BA-13A6-A5E9-671B2EA00852}"/>
              </a:ext>
            </a:extLst>
          </p:cNvPr>
          <p:cNvPicPr>
            <a:picLocks noChangeAspect="1"/>
          </p:cNvPicPr>
          <p:nvPr/>
        </p:nvPicPr>
        <p:blipFill>
          <a:blip r:embed="rId4"/>
          <a:stretch>
            <a:fillRect/>
          </a:stretch>
        </p:blipFill>
        <p:spPr>
          <a:xfrm>
            <a:off x="341971" y="1442224"/>
            <a:ext cx="5041190" cy="3138139"/>
          </a:xfrm>
          <a:prstGeom prst="rect">
            <a:avLst/>
          </a:prstGeom>
        </p:spPr>
      </p:pic>
    </p:spTree>
    <p:extLst>
      <p:ext uri="{BB962C8B-B14F-4D97-AF65-F5344CB8AC3E}">
        <p14:creationId xmlns:p14="http://schemas.microsoft.com/office/powerpoint/2010/main" val="36950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1865337" y="589696"/>
            <a:ext cx="6386360" cy="609707"/>
          </a:xfrm>
          <a:prstGeom prst="rect">
            <a:avLst/>
          </a:prstGeom>
        </p:spPr>
        <p:txBody>
          <a:bodyPr spcFirstLastPara="1" wrap="square" lIns="91425" tIns="91425" rIns="91425" bIns="91425" anchor="t" anchorCtr="0">
            <a:noAutofit/>
          </a:bodyPr>
          <a:lstStyle/>
          <a:p>
            <a:pPr algn="l"/>
            <a:r>
              <a:rPr lang="en-IN" b="1" i="0" dirty="0">
                <a:solidFill>
                  <a:schemeClr val="bg1"/>
                </a:solidFill>
                <a:effectLst/>
                <a:latin typeface="Helvetica Neue"/>
              </a:rPr>
              <a:t>Neighbourhood vs Price-</a:t>
            </a:r>
          </a:p>
        </p:txBody>
      </p:sp>
      <p:sp>
        <p:nvSpPr>
          <p:cNvPr id="476" name="Google Shape;476;p34"/>
          <p:cNvSpPr txBox="1"/>
          <p:nvPr/>
        </p:nvSpPr>
        <p:spPr>
          <a:xfrm>
            <a:off x="5701990" y="1442224"/>
            <a:ext cx="3100039" cy="3144644"/>
          </a:xfrm>
          <a:prstGeom prst="rect">
            <a:avLst/>
          </a:prstGeom>
          <a:noFill/>
          <a:ln>
            <a:noFill/>
          </a:ln>
        </p:spPr>
        <p:txBody>
          <a:bodyPr spcFirstLastPara="1" wrap="square" lIns="91425" tIns="91425" rIns="91425" bIns="91425" anchor="t" anchorCtr="0">
            <a:noAutofit/>
          </a:bodyPr>
          <a:lstStyle/>
          <a:p>
            <a:pPr algn="just"/>
            <a:r>
              <a:rPr lang="en-US" sz="2800" b="1" dirty="0">
                <a:solidFill>
                  <a:schemeClr val="bg1"/>
                </a:solidFill>
                <a:latin typeface="Calibri" panose="020F0502020204030204" pitchFamily="34" charset="0"/>
                <a:cs typeface="Calibri" panose="020F0502020204030204" pitchFamily="34" charset="0"/>
              </a:rPr>
              <a:t>Conclusion</a:t>
            </a:r>
            <a:r>
              <a:rPr lang="en-US" sz="2400" b="1" dirty="0">
                <a:solidFill>
                  <a:schemeClr val="bg1"/>
                </a:solidFill>
                <a:latin typeface="Calibri" panose="020F0502020204030204" pitchFamily="34" charset="0"/>
                <a:cs typeface="Calibri" panose="020F0502020204030204" pitchFamily="34" charset="0"/>
              </a:rPr>
              <a:t>:</a:t>
            </a:r>
          </a:p>
          <a:p>
            <a:pPr marL="285750" lvl="1" indent="-285750" algn="just">
              <a:buClr>
                <a:schemeClr val="bg1"/>
              </a:buClr>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 the above Chart, we've listed/</a:t>
            </a:r>
            <a:r>
              <a:rPr lang="en-US" dirty="0" err="1">
                <a:solidFill>
                  <a:schemeClr val="bg1"/>
                </a:solidFill>
                <a:latin typeface="Calibri" panose="020F0502020204030204" pitchFamily="34" charset="0"/>
                <a:cs typeface="Calibri" panose="020F0502020204030204" pitchFamily="34" charset="0"/>
              </a:rPr>
              <a:t>ploted</a:t>
            </a:r>
            <a:r>
              <a:rPr lang="en-US" dirty="0">
                <a:solidFill>
                  <a:schemeClr val="bg1"/>
                </a:solidFill>
                <a:latin typeface="Calibri" panose="020F0502020204030204" pitchFamily="34" charset="0"/>
                <a:cs typeface="Calibri" panose="020F0502020204030204" pitchFamily="34" charset="0"/>
              </a:rPr>
              <a:t> Relationship between </a:t>
            </a:r>
            <a:r>
              <a:rPr lang="en-US" dirty="0" err="1">
                <a:solidFill>
                  <a:schemeClr val="bg1"/>
                </a:solidFill>
                <a:latin typeface="Calibri" panose="020F0502020204030204" pitchFamily="34" charset="0"/>
                <a:cs typeface="Calibri" panose="020F0502020204030204" pitchFamily="34" charset="0"/>
              </a:rPr>
              <a:t>Neighbourhood</a:t>
            </a:r>
            <a:r>
              <a:rPr lang="en-US" dirty="0">
                <a:solidFill>
                  <a:schemeClr val="bg1"/>
                </a:solidFill>
                <a:latin typeface="Calibri" panose="020F0502020204030204" pitchFamily="34" charset="0"/>
                <a:cs typeface="Calibri" panose="020F0502020204030204" pitchFamily="34" charset="0"/>
              </a:rPr>
              <a:t> and Average Price.</a:t>
            </a:r>
          </a:p>
          <a:p>
            <a:pPr lvl="1" algn="just"/>
            <a:endParaRPr lang="en-US" dirty="0">
              <a:solidFill>
                <a:schemeClr val="bg1"/>
              </a:solidFill>
              <a:latin typeface="Calibri" panose="020F0502020204030204" pitchFamily="34" charset="0"/>
              <a:cs typeface="Calibri" panose="020F0502020204030204" pitchFamily="34" charset="0"/>
            </a:endParaRPr>
          </a:p>
          <a:p>
            <a:pPr marL="285750" lvl="1" indent="-285750" algn="just">
              <a:buClr>
                <a:schemeClr val="bg1"/>
              </a:buClr>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From the above visual, We can say that-</a:t>
            </a:r>
          </a:p>
          <a:p>
            <a:pPr algn="l"/>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Centrum West </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has a highest average price </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208.31</a:t>
            </a:r>
          </a:p>
          <a:p>
            <a:pPr algn="l"/>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Centrum Oost </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has a 2nd highest average price </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201.22</a:t>
            </a:r>
          </a:p>
          <a:p>
            <a:pPr algn="l"/>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Noord-West / Noord-Midden </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has a 3rd highest average price </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182.73</a:t>
            </a:r>
          </a:p>
          <a:p>
            <a:pPr marL="285750" lvl="1" indent="-285750" algn="just">
              <a:buClr>
                <a:schemeClr val="bg1"/>
              </a:buClr>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p:txBody>
      </p:sp>
      <p:pic>
        <p:nvPicPr>
          <p:cNvPr id="2" name="image10.png">
            <a:extLst>
              <a:ext uri="{FF2B5EF4-FFF2-40B4-BE49-F238E27FC236}">
                <a16:creationId xmlns:a16="http://schemas.microsoft.com/office/drawing/2014/main" id="{AD6FD930-CB49-16E6-7E8F-83355BF346D6}"/>
              </a:ext>
            </a:extLst>
          </p:cNvPr>
          <p:cNvPicPr>
            <a:picLocks/>
          </p:cNvPicPr>
          <p:nvPr/>
        </p:nvPicPr>
        <p:blipFill>
          <a:blip r:embed="rId3"/>
          <a:srcRect/>
          <a:stretch>
            <a:fillRect/>
          </a:stretch>
        </p:blipFill>
        <p:spPr>
          <a:xfrm>
            <a:off x="7890362" y="4586868"/>
            <a:ext cx="1080776" cy="4163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758F3F80-6334-F987-6E73-DCB02C0A97BC}"/>
              </a:ext>
            </a:extLst>
          </p:cNvPr>
          <p:cNvPicPr>
            <a:picLocks noChangeAspect="1"/>
          </p:cNvPicPr>
          <p:nvPr/>
        </p:nvPicPr>
        <p:blipFill>
          <a:blip r:embed="rId4"/>
          <a:stretch>
            <a:fillRect/>
          </a:stretch>
        </p:blipFill>
        <p:spPr>
          <a:xfrm>
            <a:off x="280219" y="1442225"/>
            <a:ext cx="5169310" cy="3144644"/>
          </a:xfrm>
          <a:prstGeom prst="rect">
            <a:avLst/>
          </a:prstGeom>
        </p:spPr>
      </p:pic>
    </p:spTree>
    <p:extLst>
      <p:ext uri="{BB962C8B-B14F-4D97-AF65-F5344CB8AC3E}">
        <p14:creationId xmlns:p14="http://schemas.microsoft.com/office/powerpoint/2010/main" val="429034119"/>
      </p:ext>
    </p:extLst>
  </p:cSld>
  <p:clrMapOvr>
    <a:masterClrMapping/>
  </p:clrMapOvr>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795</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Work Sans ExtraBold</vt:lpstr>
      <vt:lpstr>Montserrat</vt:lpstr>
      <vt:lpstr>Montserrat Light</vt:lpstr>
      <vt:lpstr>Arial</vt:lpstr>
      <vt:lpstr>Calibri</vt:lpstr>
      <vt:lpstr>Open Sans ExtraBold</vt:lpstr>
      <vt:lpstr>Helvetica Neue</vt:lpstr>
      <vt:lpstr>SEO Monthly Project Report by Slidesgo</vt:lpstr>
      <vt:lpstr>AIRBNB TRAVEL DATA ANALYSIS</vt:lpstr>
      <vt:lpstr>Table of contents</vt:lpstr>
      <vt:lpstr>INTRODUCTION</vt:lpstr>
      <vt:lpstr>PowerPoint Presentation</vt:lpstr>
      <vt:lpstr>Problem Statement</vt:lpstr>
      <vt:lpstr>Top 5 Earners w.r.t Host_id?</vt:lpstr>
      <vt:lpstr>Which Room Types are booked more?</vt:lpstr>
      <vt:lpstr>Any particular location getting maximum number of bookings?</vt:lpstr>
      <vt:lpstr>Neighbourhood vs Price-</vt:lpstr>
      <vt:lpstr>Overall Satisfaction Vs Price-</vt:lpstr>
      <vt:lpstr>Cheapest Airbnb property in Amsterdam-</vt:lpstr>
      <vt:lpstr>Expensive Airbnb property in Amsterdam-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TRAVEL DATA ANALYSIS</dc:title>
  <dc:creator>Anurag Gupta</dc:creator>
  <cp:lastModifiedBy>Anurag Gupta</cp:lastModifiedBy>
  <cp:revision>4</cp:revision>
  <dcterms:modified xsi:type="dcterms:W3CDTF">2023-09-12T16:18:12Z</dcterms:modified>
</cp:coreProperties>
</file>