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B0C4-F82D-44C8-942D-F29804E83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952765-E4D4-471C-9C57-A352885C3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4A5D2C-9266-404B-92B8-98104E400FF2}"/>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5" name="Footer Placeholder 4">
            <a:extLst>
              <a:ext uri="{FF2B5EF4-FFF2-40B4-BE49-F238E27FC236}">
                <a16:creationId xmlns:a16="http://schemas.microsoft.com/office/drawing/2014/main" id="{A2257A14-382A-445E-A521-C6692E776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85D50-D1E9-4407-95C1-E1B12BE2ECEB}"/>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168799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34A3-1150-4902-8EE2-12DE4D418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41456-ED13-4319-9CD2-8CEFE385BF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E96B3-1F0F-4DB8-9CA9-F4A302C57951}"/>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5" name="Footer Placeholder 4">
            <a:extLst>
              <a:ext uri="{FF2B5EF4-FFF2-40B4-BE49-F238E27FC236}">
                <a16:creationId xmlns:a16="http://schemas.microsoft.com/office/drawing/2014/main" id="{53910A5E-D8B7-4AD8-8AE5-7AD6D4718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5D243-116B-43C8-A865-1EB1B082EA95}"/>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12685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5308C-B7F5-4821-81DB-E6300C412E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8BD9B2-10C9-45CD-B846-80BF80338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984B6-B116-4462-BCD8-EE7B028F7AF7}"/>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5" name="Footer Placeholder 4">
            <a:extLst>
              <a:ext uri="{FF2B5EF4-FFF2-40B4-BE49-F238E27FC236}">
                <a16:creationId xmlns:a16="http://schemas.microsoft.com/office/drawing/2014/main" id="{66A60784-C270-4327-8042-0847CAF87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D4EE7-5A3C-4A3D-BBBB-AC073EA09E63}"/>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260387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DA58-A03E-4B09-B758-7AE09D849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20504-579C-4535-B4E1-F9E2431FE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99076-8823-4C2D-A85B-67B2234EDB5F}"/>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5" name="Footer Placeholder 4">
            <a:extLst>
              <a:ext uri="{FF2B5EF4-FFF2-40B4-BE49-F238E27FC236}">
                <a16:creationId xmlns:a16="http://schemas.microsoft.com/office/drawing/2014/main" id="{2E2E220A-447A-427F-A6F0-05C1E0F79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CC092-19D5-4671-A635-204EA0E6A999}"/>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151077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3A0D-DB3B-4F5B-A149-B158B5D19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B92D8C-105C-4396-A48C-22FBDA626B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43E83-A992-425A-9974-CC8C7104B68B}"/>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5" name="Footer Placeholder 4">
            <a:extLst>
              <a:ext uri="{FF2B5EF4-FFF2-40B4-BE49-F238E27FC236}">
                <a16:creationId xmlns:a16="http://schemas.microsoft.com/office/drawing/2014/main" id="{7811908F-7F03-43A9-80DD-D4AC05BC3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AB158-B185-4E2B-87B7-4F36973F172C}"/>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370952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B9DA-CCD9-462B-8240-C3D29BDF2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28C6A-C4F4-468F-A858-309FADE4D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BF323-3992-44F1-BDC7-AEC803804D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2537FF-2447-407D-BC33-6176256F4A95}"/>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6" name="Footer Placeholder 5">
            <a:extLst>
              <a:ext uri="{FF2B5EF4-FFF2-40B4-BE49-F238E27FC236}">
                <a16:creationId xmlns:a16="http://schemas.microsoft.com/office/drawing/2014/main" id="{612A0E4D-E9B2-4FB7-A138-EACFF0B811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336B8-9AD0-4916-93DC-D64822154ECB}"/>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156672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083-C04D-455E-8B71-80D6C785A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1A01E-3803-4987-B795-2BE23B161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B804C-90D3-4917-9C41-6D730E51A4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0F2B5-9B79-4496-85A8-B519B41811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7FC2A3-8ACB-4541-803B-E232E8C8D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0045EE-50A0-46C5-930C-D9A097C44DDE}"/>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8" name="Footer Placeholder 7">
            <a:extLst>
              <a:ext uri="{FF2B5EF4-FFF2-40B4-BE49-F238E27FC236}">
                <a16:creationId xmlns:a16="http://schemas.microsoft.com/office/drawing/2014/main" id="{D27DAE90-5DE3-4DF9-9B4B-C55525FBC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3B37B7-6F27-490A-AE44-C7AC3B70C80C}"/>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241494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C688-0F6D-4237-A584-8F30ABD347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AFA5E-352E-430E-A8E7-0582D2332F8F}"/>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4" name="Footer Placeholder 3">
            <a:extLst>
              <a:ext uri="{FF2B5EF4-FFF2-40B4-BE49-F238E27FC236}">
                <a16:creationId xmlns:a16="http://schemas.microsoft.com/office/drawing/2014/main" id="{4BD28A94-1626-4F93-B1A2-A3EFE89FE3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09504E-6C19-49EA-89A1-9E8D568C7167}"/>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49008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C18B42-24DF-4377-B1DC-D4925AB4679F}"/>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3" name="Footer Placeholder 2">
            <a:extLst>
              <a:ext uri="{FF2B5EF4-FFF2-40B4-BE49-F238E27FC236}">
                <a16:creationId xmlns:a16="http://schemas.microsoft.com/office/drawing/2014/main" id="{1E01DD18-DC6B-4AEE-8BB9-6BC5A0AD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8760F2-C17E-4B9A-AEB7-E8BF3950A980}"/>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75430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0DB2-9B42-4537-ACA3-6A153009D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9B23B2-465A-4F57-9AFB-6A9081695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8988DB-9E49-4F32-B380-35996B1F1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67CA7-CC16-4C77-BBCC-A07D91F4D194}"/>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6" name="Footer Placeholder 5">
            <a:extLst>
              <a:ext uri="{FF2B5EF4-FFF2-40B4-BE49-F238E27FC236}">
                <a16:creationId xmlns:a16="http://schemas.microsoft.com/office/drawing/2014/main" id="{67D8FE4D-3D6B-4E93-BD61-82222463B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A5CEB-F100-4CFD-A330-3D7D27BF43B7}"/>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395026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063A-7F25-462E-B00A-09E4F0659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A4B85D-8CBD-4F47-8278-E7366911E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A29207-F7D1-46B2-A233-F2A881E06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A2676-0848-4F90-B644-85DF185BF5A7}"/>
              </a:ext>
            </a:extLst>
          </p:cNvPr>
          <p:cNvSpPr>
            <a:spLocks noGrp="1"/>
          </p:cNvSpPr>
          <p:nvPr>
            <p:ph type="dt" sz="half" idx="10"/>
          </p:nvPr>
        </p:nvSpPr>
        <p:spPr/>
        <p:txBody>
          <a:bodyPr/>
          <a:lstStyle/>
          <a:p>
            <a:fld id="{F8AD4794-ACFF-4F00-92F2-AC881D09C548}" type="datetimeFigureOut">
              <a:rPr lang="en-US" smtClean="0"/>
              <a:t>12/19/2020</a:t>
            </a:fld>
            <a:endParaRPr lang="en-US"/>
          </a:p>
        </p:txBody>
      </p:sp>
      <p:sp>
        <p:nvSpPr>
          <p:cNvPr id="6" name="Footer Placeholder 5">
            <a:extLst>
              <a:ext uri="{FF2B5EF4-FFF2-40B4-BE49-F238E27FC236}">
                <a16:creationId xmlns:a16="http://schemas.microsoft.com/office/drawing/2014/main" id="{073389C3-DE15-4A33-BF15-58D5EDDF6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B2CA4-A0BC-40BB-995C-80DBA5B3B93F}"/>
              </a:ext>
            </a:extLst>
          </p:cNvPr>
          <p:cNvSpPr>
            <a:spLocks noGrp="1"/>
          </p:cNvSpPr>
          <p:nvPr>
            <p:ph type="sldNum" sz="quarter" idx="12"/>
          </p:nvPr>
        </p:nvSpPr>
        <p:spPr/>
        <p:txBody>
          <a:bodyPr/>
          <a:lstStyle/>
          <a:p>
            <a:fld id="{76509706-DB92-4BE4-A738-37BCDF242138}" type="slidenum">
              <a:rPr lang="en-US" smtClean="0"/>
              <a:t>‹#›</a:t>
            </a:fld>
            <a:endParaRPr lang="en-US"/>
          </a:p>
        </p:txBody>
      </p:sp>
    </p:spTree>
    <p:extLst>
      <p:ext uri="{BB962C8B-B14F-4D97-AF65-F5344CB8AC3E}">
        <p14:creationId xmlns:p14="http://schemas.microsoft.com/office/powerpoint/2010/main" val="65085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96B84-805F-469F-A02F-23DEC2272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CABEE-ADB0-4A62-8E66-A090D35E7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A2F05-1B2D-42F7-9D19-77BC6EE84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D4794-ACFF-4F00-92F2-AC881D09C548}" type="datetimeFigureOut">
              <a:rPr lang="en-US" smtClean="0"/>
              <a:t>12/19/2020</a:t>
            </a:fld>
            <a:endParaRPr lang="en-US"/>
          </a:p>
        </p:txBody>
      </p:sp>
      <p:sp>
        <p:nvSpPr>
          <p:cNvPr id="5" name="Footer Placeholder 4">
            <a:extLst>
              <a:ext uri="{FF2B5EF4-FFF2-40B4-BE49-F238E27FC236}">
                <a16:creationId xmlns:a16="http://schemas.microsoft.com/office/drawing/2014/main" id="{EC164609-8ABE-4FC6-9289-AC27F2DC0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4AD6F0-EFF6-472B-BCF3-E2475EBFB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09706-DB92-4BE4-A738-37BCDF242138}" type="slidenum">
              <a:rPr lang="en-US" smtClean="0"/>
              <a:t>‹#›</a:t>
            </a:fld>
            <a:endParaRPr lang="en-US"/>
          </a:p>
        </p:txBody>
      </p:sp>
    </p:spTree>
    <p:extLst>
      <p:ext uri="{BB962C8B-B14F-4D97-AF65-F5344CB8AC3E}">
        <p14:creationId xmlns:p14="http://schemas.microsoft.com/office/powerpoint/2010/main" val="2642862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30E3B-02CB-4B68-887C-8ED9D48F9F4F}"/>
              </a:ext>
            </a:extLst>
          </p:cNvPr>
          <p:cNvPicPr>
            <a:picLocks noChangeAspect="1"/>
          </p:cNvPicPr>
          <p:nvPr/>
        </p:nvPicPr>
        <p:blipFill>
          <a:blip r:embed="rId2"/>
          <a:stretch>
            <a:fillRect/>
          </a:stretch>
        </p:blipFill>
        <p:spPr>
          <a:xfrm>
            <a:off x="275771" y="217713"/>
            <a:ext cx="11669486" cy="4949374"/>
          </a:xfrm>
          <a:prstGeom prst="rect">
            <a:avLst/>
          </a:prstGeom>
        </p:spPr>
      </p:pic>
      <p:sp>
        <p:nvSpPr>
          <p:cNvPr id="3" name="Rectangle 2">
            <a:extLst>
              <a:ext uri="{FF2B5EF4-FFF2-40B4-BE49-F238E27FC236}">
                <a16:creationId xmlns:a16="http://schemas.microsoft.com/office/drawing/2014/main" id="{4530563D-FAAC-4719-8E29-12B5CA7408F5}"/>
              </a:ext>
            </a:extLst>
          </p:cNvPr>
          <p:cNvSpPr/>
          <p:nvPr/>
        </p:nvSpPr>
        <p:spPr>
          <a:xfrm>
            <a:off x="275772" y="5373858"/>
            <a:ext cx="11669485" cy="126642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mj-lt"/>
              </a:rPr>
              <a:t>CAR SALES ANALYSIS  (EDA)</a:t>
            </a:r>
          </a:p>
          <a:p>
            <a:pPr algn="ctr"/>
            <a:r>
              <a:rPr lang="en-US" sz="2000" dirty="0">
                <a:solidFill>
                  <a:schemeClr val="tx1"/>
                </a:solidFill>
                <a:latin typeface="+mj-lt"/>
              </a:rPr>
              <a:t>By  Anurag Gupta</a:t>
            </a:r>
          </a:p>
        </p:txBody>
      </p:sp>
    </p:spTree>
    <p:extLst>
      <p:ext uri="{BB962C8B-B14F-4D97-AF65-F5344CB8AC3E}">
        <p14:creationId xmlns:p14="http://schemas.microsoft.com/office/powerpoint/2010/main" val="415581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2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53185B-792B-472B-B5C0-0A98FFB7A194}"/>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solidFill>
                  <a:srgbClr val="2C2C2C"/>
                </a:solidFill>
                <a:latin typeface="+mj-lt"/>
                <a:ea typeface="+mj-ea"/>
                <a:cs typeface="+mj-cs"/>
              </a:rPr>
              <a:t>Drive-wise Price Trends</a:t>
            </a:r>
          </a:p>
          <a:p>
            <a:pPr>
              <a:lnSpc>
                <a:spcPct val="90000"/>
              </a:lnSpc>
              <a:spcBef>
                <a:spcPct val="0"/>
              </a:spcBef>
              <a:spcAft>
                <a:spcPts val="600"/>
              </a:spcAft>
            </a:pPr>
            <a:endParaRPr lang="en-US" sz="3600" b="1" dirty="0">
              <a:solidFill>
                <a:srgbClr val="2C2C2C"/>
              </a:solidFill>
              <a:latin typeface="+mj-lt"/>
              <a:ea typeface="+mj-ea"/>
              <a:cs typeface="+mj-cs"/>
            </a:endParaRPr>
          </a:p>
          <a:p>
            <a:pPr algn="just">
              <a:lnSpc>
                <a:spcPct val="90000"/>
              </a:lnSpc>
              <a:spcBef>
                <a:spcPct val="0"/>
              </a:spcBef>
              <a:spcAft>
                <a:spcPts val="600"/>
              </a:spcAft>
            </a:pPr>
            <a:r>
              <a:rPr lang="en-US" sz="2000" dirty="0">
                <a:solidFill>
                  <a:srgbClr val="2C2C2C"/>
                </a:solidFill>
                <a:latin typeface="+mj-lt"/>
                <a:ea typeface="+mj-ea"/>
                <a:cs typeface="+mj-cs"/>
              </a:rPr>
              <a:t>2005 onwards, price increase in full drive cars is much steeper than that in front drive cars. Rear drive cars saw price increase but not as consistent as the other two drives.</a:t>
            </a:r>
          </a:p>
        </p:txBody>
      </p:sp>
      <p:sp>
        <p:nvSpPr>
          <p:cNvPr id="2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0728233-96DF-4067-9EA9-9AFF37DE0C94}"/>
              </a:ext>
            </a:extLst>
          </p:cNvPr>
          <p:cNvPicPr>
            <a:picLocks noChangeAspect="1"/>
          </p:cNvPicPr>
          <p:nvPr/>
        </p:nvPicPr>
        <p:blipFill rotWithShape="1">
          <a:blip r:embed="rId2"/>
          <a:srcRect b="1598"/>
          <a:stretch/>
        </p:blipFill>
        <p:spPr>
          <a:xfrm>
            <a:off x="4062964" y="942538"/>
            <a:ext cx="7163222" cy="4808332"/>
          </a:xfrm>
          <a:prstGeom prst="rect">
            <a:avLst/>
          </a:prstGeom>
          <a:effectLst/>
        </p:spPr>
      </p:pic>
    </p:spTree>
    <p:extLst>
      <p:ext uri="{BB962C8B-B14F-4D97-AF65-F5344CB8AC3E}">
        <p14:creationId xmlns:p14="http://schemas.microsoft.com/office/powerpoint/2010/main" val="227541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36870F-05A1-45A7-A84A-00CE1E9F0005}"/>
              </a:ext>
            </a:extLst>
          </p:cNvPr>
          <p:cNvSpPr txBox="1"/>
          <p:nvPr/>
        </p:nvSpPr>
        <p:spPr>
          <a:xfrm>
            <a:off x="1198181" y="560881"/>
            <a:ext cx="9795638" cy="1717862"/>
          </a:xfrm>
          <a:prstGeom prst="rect">
            <a:avLst/>
          </a:prstGeom>
        </p:spPr>
        <p:txBody>
          <a:bodyPr vert="horz" lIns="91440" tIns="45720" rIns="91440" bIns="45720" rtlCol="0" anchor="b">
            <a:normAutofit fontScale="25000" lnSpcReduction="20000"/>
          </a:bodyPr>
          <a:lstStyle/>
          <a:p>
            <a:pPr algn="ctr">
              <a:lnSpc>
                <a:spcPct val="90000"/>
              </a:lnSpc>
              <a:spcBef>
                <a:spcPct val="0"/>
              </a:spcBef>
              <a:spcAft>
                <a:spcPts val="600"/>
              </a:spcAft>
            </a:pPr>
            <a:r>
              <a:rPr lang="en-US" sz="4000" b="1" dirty="0">
                <a:latin typeface="+mj-lt"/>
                <a:ea typeface="+mj-ea"/>
                <a:cs typeface="+mj-cs"/>
              </a:rPr>
              <a:t>Engine Type &amp; Car Drive Vs Mileage</a:t>
            </a: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endParaRPr lang="en-US" sz="5200" b="1" dirty="0">
              <a:latin typeface="+mj-lt"/>
              <a:ea typeface="+mj-ea"/>
              <a:cs typeface="+mj-cs"/>
            </a:endParaRPr>
          </a:p>
          <a:p>
            <a:pPr algn="ctr">
              <a:lnSpc>
                <a:spcPct val="90000"/>
              </a:lnSpc>
              <a:spcBef>
                <a:spcPct val="0"/>
              </a:spcBef>
              <a:spcAft>
                <a:spcPts val="600"/>
              </a:spcAft>
            </a:pPr>
            <a:r>
              <a:rPr lang="en-US" sz="16000" b="1" dirty="0">
                <a:latin typeface="+mj-lt"/>
                <a:ea typeface="+mj-ea"/>
                <a:cs typeface="+mj-cs"/>
              </a:rPr>
              <a:t>Engine Type &amp; Car Drive Vs Mileage</a:t>
            </a:r>
          </a:p>
          <a:p>
            <a:pPr algn="ctr">
              <a:lnSpc>
                <a:spcPct val="90000"/>
              </a:lnSpc>
              <a:spcBef>
                <a:spcPct val="0"/>
              </a:spcBef>
              <a:spcAft>
                <a:spcPts val="600"/>
              </a:spcAft>
            </a:pPr>
            <a:endParaRPr lang="en-US" sz="16000" b="1" dirty="0">
              <a:latin typeface="+mj-lt"/>
              <a:ea typeface="+mj-ea"/>
              <a:cs typeface="+mj-cs"/>
            </a:endParaRPr>
          </a:p>
          <a:p>
            <a:pPr lvl="4">
              <a:lnSpc>
                <a:spcPct val="90000"/>
              </a:lnSpc>
              <a:spcBef>
                <a:spcPct val="0"/>
              </a:spcBef>
              <a:spcAft>
                <a:spcPts val="600"/>
              </a:spcAft>
            </a:pPr>
            <a:r>
              <a:rPr lang="en-US" sz="8000" dirty="0">
                <a:latin typeface="+mj-lt"/>
                <a:ea typeface="+mj-ea"/>
                <a:cs typeface="+mj-cs"/>
              </a:rPr>
              <a:t>- Rear drive cars are more fuel efficient than front and full. </a:t>
            </a:r>
          </a:p>
          <a:p>
            <a:pPr lvl="4">
              <a:lnSpc>
                <a:spcPct val="90000"/>
              </a:lnSpc>
              <a:spcBef>
                <a:spcPct val="0"/>
              </a:spcBef>
              <a:spcAft>
                <a:spcPts val="600"/>
              </a:spcAft>
            </a:pPr>
            <a:r>
              <a:rPr lang="en-US" sz="8000" dirty="0">
                <a:latin typeface="+mj-lt"/>
                <a:ea typeface="+mj-ea"/>
                <a:cs typeface="+mj-cs"/>
              </a:rPr>
              <a:t>- Diesel cars give better mileage than Gas or Petrol. </a:t>
            </a:r>
          </a:p>
          <a:p>
            <a:pPr algn="ctr">
              <a:lnSpc>
                <a:spcPct val="90000"/>
              </a:lnSpc>
              <a:spcBef>
                <a:spcPct val="0"/>
              </a:spcBef>
              <a:spcAft>
                <a:spcPts val="600"/>
              </a:spcAft>
            </a:pPr>
            <a:endParaRPr lang="en-US" sz="2000" b="1" dirty="0">
              <a:latin typeface="+mj-lt"/>
              <a:ea typeface="+mj-ea"/>
              <a:cs typeface="+mj-cs"/>
            </a:endParaRPr>
          </a:p>
        </p:txBody>
      </p:sp>
      <p:pic>
        <p:nvPicPr>
          <p:cNvPr id="4" name="Picture 3">
            <a:extLst>
              <a:ext uri="{FF2B5EF4-FFF2-40B4-BE49-F238E27FC236}">
                <a16:creationId xmlns:a16="http://schemas.microsoft.com/office/drawing/2014/main" id="{B0BD9C9A-3068-4AAC-9619-C52A112BBBC3}"/>
              </a:ext>
            </a:extLst>
          </p:cNvPr>
          <p:cNvPicPr>
            <a:picLocks noChangeAspect="1"/>
          </p:cNvPicPr>
          <p:nvPr/>
        </p:nvPicPr>
        <p:blipFill>
          <a:blip r:embed="rId2"/>
          <a:stretch>
            <a:fillRect/>
          </a:stretch>
        </p:blipFill>
        <p:spPr>
          <a:xfrm>
            <a:off x="907349" y="2957665"/>
            <a:ext cx="4376030" cy="3346376"/>
          </a:xfrm>
          <a:prstGeom prst="rect">
            <a:avLst/>
          </a:prstGeom>
        </p:spPr>
      </p:pic>
      <p:pic>
        <p:nvPicPr>
          <p:cNvPr id="3" name="Picture 2">
            <a:extLst>
              <a:ext uri="{FF2B5EF4-FFF2-40B4-BE49-F238E27FC236}">
                <a16:creationId xmlns:a16="http://schemas.microsoft.com/office/drawing/2014/main" id="{83970283-AB2C-4448-8A5D-3E1F28398740}"/>
              </a:ext>
            </a:extLst>
          </p:cNvPr>
          <p:cNvPicPr>
            <a:picLocks noChangeAspect="1"/>
          </p:cNvPicPr>
          <p:nvPr/>
        </p:nvPicPr>
        <p:blipFill>
          <a:blip r:embed="rId3"/>
          <a:stretch>
            <a:fillRect/>
          </a:stretch>
        </p:blipFill>
        <p:spPr>
          <a:xfrm>
            <a:off x="6848469" y="2957665"/>
            <a:ext cx="4496333" cy="3346376"/>
          </a:xfrm>
          <a:prstGeom prst="rect">
            <a:avLst/>
          </a:prstGeom>
        </p:spPr>
      </p:pic>
    </p:spTree>
    <p:extLst>
      <p:ext uri="{BB962C8B-B14F-4D97-AF65-F5344CB8AC3E}">
        <p14:creationId xmlns:p14="http://schemas.microsoft.com/office/powerpoint/2010/main" val="204652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37A0A-B441-4788-B43D-62F46110FC4A}"/>
              </a:ext>
            </a:extLst>
          </p:cNvPr>
          <p:cNvSpPr txBox="1"/>
          <p:nvPr/>
        </p:nvSpPr>
        <p:spPr>
          <a:xfrm>
            <a:off x="543952" y="1874728"/>
            <a:ext cx="3943642" cy="3231654"/>
          </a:xfrm>
          <a:prstGeom prst="rect">
            <a:avLst/>
          </a:prstGeom>
          <a:noFill/>
        </p:spPr>
        <p:txBody>
          <a:bodyPr wrap="square" rtlCol="0">
            <a:spAutoFit/>
          </a:bodyPr>
          <a:lstStyle/>
          <a:p>
            <a:pPr algn="ctr"/>
            <a:r>
              <a:rPr lang="en-US" sz="4000" b="1" dirty="0">
                <a:latin typeface="+mj-lt"/>
              </a:rPr>
              <a:t>Revenue Trends</a:t>
            </a:r>
          </a:p>
          <a:p>
            <a:endParaRPr lang="en-US" sz="3200" b="1" dirty="0"/>
          </a:p>
          <a:p>
            <a:pPr algn="just"/>
            <a:r>
              <a:rPr lang="en-US" sz="2000" dirty="0">
                <a:latin typeface="+mj-lt"/>
              </a:rPr>
              <a:t>Data shows that Revenue remained linear from year 1953 till around 2000. However, that year onwards we see an upward trend though some erratic behavior in between.</a:t>
            </a:r>
          </a:p>
          <a:p>
            <a:r>
              <a:rPr lang="en-US" sz="3200" b="1" dirty="0"/>
              <a:t> </a:t>
            </a:r>
          </a:p>
        </p:txBody>
      </p:sp>
      <p:pic>
        <p:nvPicPr>
          <p:cNvPr id="3" name="Picture 2">
            <a:extLst>
              <a:ext uri="{FF2B5EF4-FFF2-40B4-BE49-F238E27FC236}">
                <a16:creationId xmlns:a16="http://schemas.microsoft.com/office/drawing/2014/main" id="{ECCCC173-A666-40C1-9322-AF9B1A0BA8C7}"/>
              </a:ext>
            </a:extLst>
          </p:cNvPr>
          <p:cNvPicPr>
            <a:picLocks noChangeAspect="1"/>
          </p:cNvPicPr>
          <p:nvPr/>
        </p:nvPicPr>
        <p:blipFill>
          <a:blip r:embed="rId2"/>
          <a:stretch>
            <a:fillRect/>
          </a:stretch>
        </p:blipFill>
        <p:spPr>
          <a:xfrm>
            <a:off x="5261317" y="1314450"/>
            <a:ext cx="6386731" cy="4229100"/>
          </a:xfrm>
          <a:prstGeom prst="rect">
            <a:avLst/>
          </a:prstGeom>
        </p:spPr>
      </p:pic>
    </p:spTree>
    <p:extLst>
      <p:ext uri="{BB962C8B-B14F-4D97-AF65-F5344CB8AC3E}">
        <p14:creationId xmlns:p14="http://schemas.microsoft.com/office/powerpoint/2010/main" val="412656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BEF0E0-EE3A-4D58-8799-9AB4BD46DECD}"/>
              </a:ext>
            </a:extLst>
          </p:cNvPr>
          <p:cNvSpPr txBox="1"/>
          <p:nvPr/>
        </p:nvSpPr>
        <p:spPr>
          <a:xfrm>
            <a:off x="561473" y="1053955"/>
            <a:ext cx="3494341" cy="3793488"/>
          </a:xfrm>
          <a:prstGeom prst="rect">
            <a:avLst/>
          </a:prstGeom>
          <a:noFill/>
        </p:spPr>
        <p:txBody>
          <a:bodyPr vert="horz" lIns="91440" tIns="45720" rIns="91440" bIns="45720" rtlCol="0" anchor="b">
            <a:normAutofit/>
          </a:bodyPr>
          <a:lstStyle/>
          <a:p>
            <a:pPr algn="ctr">
              <a:lnSpc>
                <a:spcPct val="90000"/>
              </a:lnSpc>
              <a:spcBef>
                <a:spcPct val="0"/>
              </a:spcBef>
              <a:spcAft>
                <a:spcPts val="600"/>
              </a:spcAft>
            </a:pPr>
            <a:r>
              <a:rPr lang="en-US" sz="4000" b="1" dirty="0">
                <a:latin typeface="+mj-lt"/>
                <a:ea typeface="+mj-ea"/>
                <a:cs typeface="+mj-cs"/>
              </a:rPr>
              <a:t>Registration</a:t>
            </a:r>
          </a:p>
          <a:p>
            <a:pPr>
              <a:lnSpc>
                <a:spcPct val="90000"/>
              </a:lnSpc>
              <a:spcBef>
                <a:spcPct val="0"/>
              </a:spcBef>
              <a:spcAft>
                <a:spcPts val="600"/>
              </a:spcAft>
            </a:pPr>
            <a:endParaRPr lang="en-US" sz="4600" b="1" dirty="0">
              <a:latin typeface="+mj-lt"/>
              <a:ea typeface="+mj-ea"/>
              <a:cs typeface="+mj-cs"/>
            </a:endParaRPr>
          </a:p>
          <a:p>
            <a:pPr algn="just">
              <a:lnSpc>
                <a:spcPct val="90000"/>
              </a:lnSpc>
              <a:spcBef>
                <a:spcPct val="0"/>
              </a:spcBef>
              <a:spcAft>
                <a:spcPts val="600"/>
              </a:spcAft>
            </a:pPr>
            <a:r>
              <a:rPr lang="en-US" sz="2400" dirty="0">
                <a:latin typeface="+mj-lt"/>
              </a:rPr>
              <a:t>Of all cars sold ~ 94% had registration whereas 6% did not.</a:t>
            </a:r>
            <a:endParaRPr lang="en-US" sz="2400" dirty="0">
              <a:latin typeface="+mj-lt"/>
              <a:ea typeface="+mj-ea"/>
              <a:cs typeface="+mj-cs"/>
            </a:endParaRPr>
          </a:p>
        </p:txBody>
      </p:sp>
      <p:sp>
        <p:nvSpPr>
          <p:cNvPr id="8" name="Rectangle 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120B320-9C69-4A48-9A98-C20D4736715F}"/>
              </a:ext>
            </a:extLst>
          </p:cNvPr>
          <p:cNvPicPr>
            <a:picLocks noChangeAspect="1"/>
          </p:cNvPicPr>
          <p:nvPr/>
        </p:nvPicPr>
        <p:blipFill rotWithShape="1">
          <a:blip r:embed="rId2"/>
          <a:srcRect t="2855" r="-1" b="3340"/>
          <a:stretch/>
        </p:blipFill>
        <p:spPr>
          <a:xfrm>
            <a:off x="6416126" y="1666460"/>
            <a:ext cx="3985673" cy="3525079"/>
          </a:xfrm>
          <a:prstGeom prst="rect">
            <a:avLst/>
          </a:prstGeom>
          <a:effectLst/>
        </p:spPr>
      </p:pic>
    </p:spTree>
    <p:extLst>
      <p:ext uri="{BB962C8B-B14F-4D97-AF65-F5344CB8AC3E}">
        <p14:creationId xmlns:p14="http://schemas.microsoft.com/office/powerpoint/2010/main" val="92601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A65643A-396E-4A57-B192-85C11DBDD731}"/>
              </a:ext>
            </a:extLst>
          </p:cNvPr>
          <p:cNvSpPr txBox="1"/>
          <p:nvPr/>
        </p:nvSpPr>
        <p:spPr>
          <a:xfrm>
            <a:off x="1288060" y="1369938"/>
            <a:ext cx="3210854" cy="41148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chemeClr val="tx1"/>
                </a:solidFill>
                <a:latin typeface="+mj-lt"/>
                <a:ea typeface="+mj-ea"/>
                <a:cs typeface="+mj-cs"/>
              </a:rPr>
              <a:t>Conclusion</a:t>
            </a:r>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D12863-4DF1-4007-9829-A9CBD150BD85}"/>
              </a:ext>
            </a:extLst>
          </p:cNvPr>
          <p:cNvSpPr/>
          <p:nvPr/>
        </p:nvSpPr>
        <p:spPr>
          <a:xfrm>
            <a:off x="5030505" y="1371600"/>
            <a:ext cx="5872185" cy="4114800"/>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400" dirty="0">
                <a:latin typeface="+mj-lt"/>
              </a:rPr>
              <a:t>Which brand of cars is most selling brand ?</a:t>
            </a:r>
          </a:p>
          <a:p>
            <a:pPr algn="just">
              <a:lnSpc>
                <a:spcPct val="90000"/>
              </a:lnSpc>
              <a:spcAft>
                <a:spcPts val="600"/>
              </a:spcAft>
            </a:pPr>
            <a:r>
              <a:rPr lang="en-US" sz="1400" dirty="0">
                <a:latin typeface="+mj-lt"/>
              </a:rPr>
              <a:t>From analysis, we conclude that Volkswagen and Mercedes-Benz are top most brands and hence these would be preferred choices for people.</a:t>
            </a:r>
          </a:p>
          <a:p>
            <a:pPr indent="-228600">
              <a:lnSpc>
                <a:spcPct val="90000"/>
              </a:lnSpc>
              <a:spcAft>
                <a:spcPts val="600"/>
              </a:spcAft>
              <a:buFont typeface="Arial" panose="020B0604020202020204" pitchFamily="34" charset="0"/>
              <a:buChar char="•"/>
            </a:pPr>
            <a:r>
              <a:rPr lang="en-US" sz="1400" dirty="0">
                <a:latin typeface="+mj-lt"/>
              </a:rPr>
              <a:t>Which type of cars are more selling?</a:t>
            </a:r>
          </a:p>
          <a:p>
            <a:pPr algn="just">
              <a:lnSpc>
                <a:spcPct val="90000"/>
              </a:lnSpc>
              <a:spcAft>
                <a:spcPts val="600"/>
              </a:spcAft>
            </a:pPr>
            <a:r>
              <a:rPr lang="en-US" sz="1400" dirty="0">
                <a:latin typeface="+mj-lt"/>
              </a:rPr>
              <a:t>Sedan body type has maximum sales over the years. This shows People prefer sedan type of body and hence this information can be used for Sales and Manufacturing. Petrol engine type is preferred over Diesel &amp; Gas.</a:t>
            </a:r>
          </a:p>
          <a:p>
            <a:pPr indent="-228600">
              <a:lnSpc>
                <a:spcPct val="90000"/>
              </a:lnSpc>
              <a:spcAft>
                <a:spcPts val="600"/>
              </a:spcAft>
              <a:buFont typeface="Arial" panose="020B0604020202020204" pitchFamily="34" charset="0"/>
              <a:buChar char="•"/>
            </a:pPr>
            <a:r>
              <a:rPr lang="en-US" sz="1400" dirty="0">
                <a:latin typeface="+mj-lt"/>
              </a:rPr>
              <a:t>What are the factors affecting the prices of cars?</a:t>
            </a:r>
          </a:p>
          <a:p>
            <a:pPr>
              <a:lnSpc>
                <a:spcPct val="90000"/>
              </a:lnSpc>
              <a:spcAft>
                <a:spcPts val="600"/>
              </a:spcAft>
            </a:pPr>
            <a:r>
              <a:rPr lang="en-US" sz="1400" dirty="0">
                <a:latin typeface="+mj-lt"/>
              </a:rPr>
              <a:t>Price change is based on mileage and engine type.</a:t>
            </a:r>
          </a:p>
          <a:p>
            <a:pPr indent="-228600">
              <a:lnSpc>
                <a:spcPct val="90000"/>
              </a:lnSpc>
              <a:spcAft>
                <a:spcPts val="600"/>
              </a:spcAft>
              <a:buFont typeface="Arial" panose="020B0604020202020204" pitchFamily="34" charset="0"/>
              <a:buChar char="•"/>
            </a:pPr>
            <a:r>
              <a:rPr lang="en-US" sz="1400" dirty="0">
                <a:latin typeface="+mj-lt"/>
              </a:rPr>
              <a:t>Year 2008 witnessed the highest sales. Total sales were much higher during the period after 2005 as compared to the period before 2005.</a:t>
            </a:r>
          </a:p>
          <a:p>
            <a:pPr indent="-228600">
              <a:lnSpc>
                <a:spcPct val="90000"/>
              </a:lnSpc>
              <a:spcAft>
                <a:spcPts val="600"/>
              </a:spcAft>
              <a:buFont typeface="Arial" panose="020B0604020202020204" pitchFamily="34" charset="0"/>
              <a:buChar char="•"/>
            </a:pPr>
            <a:r>
              <a:rPr lang="en-US" sz="1400" dirty="0">
                <a:latin typeface="+mj-lt"/>
              </a:rPr>
              <a:t>2005 onwards, price increase in full drive cars is much steeper than that in front drive cars. Rear drive cars saw price increase but not as consistent as the other two drives.</a:t>
            </a:r>
          </a:p>
          <a:p>
            <a:pPr indent="-228600">
              <a:lnSpc>
                <a:spcPct val="90000"/>
              </a:lnSpc>
              <a:spcAft>
                <a:spcPts val="600"/>
              </a:spcAft>
              <a:buFont typeface="Arial" panose="020B0604020202020204" pitchFamily="34" charset="0"/>
              <a:buChar char="•"/>
            </a:pPr>
            <a:r>
              <a:rPr lang="en-US" sz="1400" dirty="0">
                <a:latin typeface="+mj-lt"/>
              </a:rPr>
              <a:t>Rear drive cars are more fuel efficient than front and full.</a:t>
            </a:r>
          </a:p>
          <a:p>
            <a:pPr indent="-228600">
              <a:lnSpc>
                <a:spcPct val="90000"/>
              </a:lnSpc>
              <a:spcAft>
                <a:spcPts val="600"/>
              </a:spcAft>
              <a:buFont typeface="Arial" panose="020B0604020202020204" pitchFamily="34" charset="0"/>
              <a:buChar char="•"/>
            </a:pPr>
            <a:r>
              <a:rPr lang="en-US" sz="1400" dirty="0">
                <a:latin typeface="+mj-lt"/>
              </a:rPr>
              <a:t>Data shows that Revenue remained linear from year 1953 till around 2000. 2000 onwards we see an upward trend though some erratic behavior in between.</a:t>
            </a:r>
          </a:p>
          <a:p>
            <a:pPr indent="-228600">
              <a:lnSpc>
                <a:spcPct val="90000"/>
              </a:lnSpc>
              <a:spcAft>
                <a:spcPts val="600"/>
              </a:spcAft>
              <a:buFont typeface="Arial" panose="020B0604020202020204" pitchFamily="34" charset="0"/>
              <a:buChar char="•"/>
            </a:pPr>
            <a:r>
              <a:rPr lang="en-US" sz="1400" dirty="0">
                <a:latin typeface="+mj-lt"/>
              </a:rPr>
              <a:t>All cars sold had ~ 94% registration whereas 6% did not.</a:t>
            </a:r>
            <a:endParaRPr lang="en-US" sz="1400" dirty="0">
              <a:effectLst/>
              <a:latin typeface="+mj-lt"/>
            </a:endParaRPr>
          </a:p>
        </p:txBody>
      </p:sp>
    </p:spTree>
    <p:extLst>
      <p:ext uri="{BB962C8B-B14F-4D97-AF65-F5344CB8AC3E}">
        <p14:creationId xmlns:p14="http://schemas.microsoft.com/office/powerpoint/2010/main" val="283475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94AC5E0-ADF8-4243-B802-DE1D4167F2F7}"/>
              </a:ext>
            </a:extLst>
          </p:cNvPr>
          <p:cNvSpPr txBox="1"/>
          <p:nvPr/>
        </p:nvSpPr>
        <p:spPr>
          <a:xfrm>
            <a:off x="1288060" y="1369938"/>
            <a:ext cx="3210854" cy="41148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chemeClr val="tx1"/>
                </a:solidFill>
                <a:latin typeface="+mj-lt"/>
                <a:ea typeface="+mj-ea"/>
                <a:cs typeface="+mj-cs"/>
              </a:rPr>
              <a:t>Actionable Insights</a:t>
            </a:r>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74A4D0C-B037-4EB4-A3E7-77CB54A359BF}"/>
              </a:ext>
            </a:extLst>
          </p:cNvPr>
          <p:cNvSpPr/>
          <p:nvPr/>
        </p:nvSpPr>
        <p:spPr>
          <a:xfrm>
            <a:off x="5030505" y="1371600"/>
            <a:ext cx="5872185" cy="4114800"/>
          </a:xfrm>
          <a:prstGeom prst="rect">
            <a:avLst/>
          </a:prstGeom>
        </p:spPr>
        <p:txBody>
          <a:bodyPr vert="horz" lIns="91440" tIns="45720" rIns="91440" bIns="45720" rtlCol="0" anchor="ctr">
            <a:normAutofit/>
          </a:bodyPr>
          <a:lstStyle/>
          <a:p>
            <a:pPr>
              <a:lnSpc>
                <a:spcPct val="90000"/>
              </a:lnSpc>
              <a:spcAft>
                <a:spcPts val="600"/>
              </a:spcAft>
            </a:pPr>
            <a:r>
              <a:rPr lang="en-US" sz="2000" dirty="0">
                <a:latin typeface="+mj-lt"/>
              </a:rPr>
              <a:t>Based on the insights the company can :</a:t>
            </a:r>
          </a:p>
          <a:p>
            <a:pPr indent="-228600">
              <a:lnSpc>
                <a:spcPct val="90000"/>
              </a:lnSpc>
              <a:spcAft>
                <a:spcPts val="600"/>
              </a:spcAft>
              <a:buFont typeface="Arial" panose="020B0604020202020204" pitchFamily="34" charset="0"/>
              <a:buChar char="•"/>
            </a:pPr>
            <a:endParaRPr lang="en-US" sz="2000" dirty="0">
              <a:latin typeface="+mj-lt"/>
            </a:endParaRPr>
          </a:p>
          <a:p>
            <a:pPr marL="114300" indent="-342900" algn="just">
              <a:lnSpc>
                <a:spcPct val="150000"/>
              </a:lnSpc>
              <a:spcAft>
                <a:spcPts val="600"/>
              </a:spcAft>
              <a:buFont typeface="Wingdings" panose="05000000000000000000" pitchFamily="2" charset="2"/>
              <a:buChar char="§"/>
            </a:pPr>
            <a:r>
              <a:rPr lang="en-US" sz="2000" dirty="0">
                <a:latin typeface="+mj-lt"/>
              </a:rPr>
              <a:t>Focus/invest more on selling vehicles which are Sedan model, Rear drive and diesel engine.</a:t>
            </a:r>
          </a:p>
          <a:p>
            <a:pPr marL="114300" indent="-342900" algn="just">
              <a:lnSpc>
                <a:spcPct val="150000"/>
              </a:lnSpc>
              <a:spcAft>
                <a:spcPts val="600"/>
              </a:spcAft>
              <a:buFont typeface="Wingdings" panose="05000000000000000000" pitchFamily="2" charset="2"/>
              <a:buChar char="§"/>
            </a:pPr>
            <a:r>
              <a:rPr lang="en-US" sz="2000" dirty="0">
                <a:latin typeface="+mj-lt"/>
              </a:rPr>
              <a:t>Explore on other engine type e.g. electric or hybrid.</a:t>
            </a:r>
            <a:endParaRPr lang="en-US" sz="2000" dirty="0">
              <a:effectLst/>
              <a:latin typeface="+mj-lt"/>
            </a:endParaRPr>
          </a:p>
        </p:txBody>
      </p:sp>
    </p:spTree>
    <p:extLst>
      <p:ext uri="{BB962C8B-B14F-4D97-AF65-F5344CB8AC3E}">
        <p14:creationId xmlns:p14="http://schemas.microsoft.com/office/powerpoint/2010/main" val="175367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4940DA6-DB99-4D0A-93FB-BBA9FEEC4827}"/>
              </a:ext>
            </a:extLst>
          </p:cNvPr>
          <p:cNvSpPr txBox="1"/>
          <p:nvPr/>
        </p:nvSpPr>
        <p:spPr>
          <a:xfrm>
            <a:off x="1288060" y="1369938"/>
            <a:ext cx="3210854" cy="4114800"/>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b="1" kern="1200">
                <a:solidFill>
                  <a:schemeClr val="tx1"/>
                </a:solidFill>
                <a:latin typeface="+mj-lt"/>
                <a:ea typeface="+mj-ea"/>
                <a:cs typeface="+mj-cs"/>
              </a:rPr>
              <a:t>Introduction</a:t>
            </a:r>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4B45E8-30B1-4733-B4B2-BC1C35C64910}"/>
              </a:ext>
            </a:extLst>
          </p:cNvPr>
          <p:cNvSpPr/>
          <p:nvPr/>
        </p:nvSpPr>
        <p:spPr>
          <a:xfrm>
            <a:off x="5030505" y="1371600"/>
            <a:ext cx="5872185" cy="4114800"/>
          </a:xfrm>
          <a:prstGeom prst="rect">
            <a:avLst/>
          </a:prstGeom>
        </p:spPr>
        <p:txBody>
          <a:bodyPr vert="horz" lIns="91440" tIns="45720" rIns="91440" bIns="45720" rtlCol="0" anchor="ctr">
            <a:normAutofit/>
          </a:bodyPr>
          <a:lstStyle/>
          <a:p>
            <a:pPr algn="just">
              <a:lnSpc>
                <a:spcPct val="90000"/>
              </a:lnSpc>
              <a:spcAft>
                <a:spcPts val="600"/>
              </a:spcAft>
            </a:pPr>
            <a:r>
              <a:rPr lang="en-US" sz="2000" dirty="0">
                <a:latin typeface="+mj-lt"/>
              </a:rPr>
              <a:t>The dataset consists of information collected from Car Sale Advertisements for study/practice purpose where most of them are used cars. In this Exploratory Data Analysis (EDA), we are trying to analyze the Car Sales data and find interesting correlations between various features of the car.</a:t>
            </a:r>
          </a:p>
        </p:txBody>
      </p:sp>
    </p:spTree>
    <p:extLst>
      <p:ext uri="{BB962C8B-B14F-4D97-AF65-F5344CB8AC3E}">
        <p14:creationId xmlns:p14="http://schemas.microsoft.com/office/powerpoint/2010/main" val="404112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854C18B-75F6-4290-B87A-4654F6F54420}"/>
              </a:ext>
            </a:extLst>
          </p:cNvPr>
          <p:cNvSpPr txBox="1"/>
          <p:nvPr/>
        </p:nvSpPr>
        <p:spPr>
          <a:xfrm>
            <a:off x="1288060" y="1369938"/>
            <a:ext cx="3210854" cy="4114800"/>
          </a:xfrm>
          <a:prstGeom prst="rect">
            <a:avLst/>
          </a:prstGeom>
        </p:spPr>
        <p:txBody>
          <a:bodyPr vert="horz" lIns="91440" tIns="45720" rIns="91440" bIns="45720" rtlCol="0" anchor="ctr">
            <a:normAutofit/>
          </a:bodyPr>
          <a:lstStyle/>
          <a:p>
            <a:pPr marL="0" marR="0" lvl="0" indent="0" algn="ctr" fontAlgn="auto">
              <a:lnSpc>
                <a:spcPct val="90000"/>
              </a:lnSpc>
              <a:spcBef>
                <a:spcPct val="0"/>
              </a:spcBef>
              <a:spcAft>
                <a:spcPts val="600"/>
              </a:spcAft>
              <a:buClrTx/>
              <a:buSzTx/>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Problem Statement</a:t>
            </a:r>
          </a:p>
        </p:txBody>
      </p:sp>
      <p:cxnSp>
        <p:nvCxnSpPr>
          <p:cNvPr id="16" name="Straight Connector 15">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204A2D7-375A-4114-A256-EAFEDCCEB866}"/>
              </a:ext>
            </a:extLst>
          </p:cNvPr>
          <p:cNvSpPr/>
          <p:nvPr/>
        </p:nvSpPr>
        <p:spPr>
          <a:xfrm>
            <a:off x="5030505" y="1371600"/>
            <a:ext cx="5872185" cy="4114800"/>
          </a:xfrm>
          <a:prstGeom prst="rect">
            <a:avLst/>
          </a:prstGeom>
        </p:spPr>
        <p:txBody>
          <a:bodyPr vert="horz" lIns="91440" tIns="45720" rIns="91440" bIns="45720" rtlCol="0" anchor="ctr">
            <a:noAutofit/>
          </a:bodyPr>
          <a:lstStyle/>
          <a:p>
            <a:pPr marR="0" lvl="0" algn="just" fontAlgn="auto">
              <a:lnSpc>
                <a:spcPct val="90000"/>
              </a:lnSpc>
              <a:spcBef>
                <a:spcPts val="0"/>
              </a:spcBef>
              <a:spcAft>
                <a:spcPts val="600"/>
              </a:spcAft>
              <a:buClrTx/>
              <a:buSzTx/>
              <a:tabLst/>
              <a:defRPr/>
            </a:pPr>
            <a:r>
              <a:rPr kumimoji="0" lang="en-US" sz="2000" b="0" i="0" u="none" strike="noStrike" cap="none" spc="0" normalizeH="0" baseline="0" noProof="0" dirty="0">
                <a:ln>
                  <a:noFill/>
                </a:ln>
                <a:effectLst/>
                <a:uLnTx/>
                <a:uFillTx/>
                <a:latin typeface="+mj-lt"/>
              </a:rPr>
              <a:t>The notebook explores the basic use of </a:t>
            </a:r>
            <a:r>
              <a:rPr kumimoji="0" lang="en-US" sz="2000" b="0" i="1" u="none" strike="noStrike" cap="none" spc="0" normalizeH="0" baseline="0" noProof="0" dirty="0">
                <a:ln>
                  <a:noFill/>
                </a:ln>
                <a:effectLst/>
                <a:uLnTx/>
                <a:uFillTx/>
                <a:latin typeface="+mj-lt"/>
              </a:rPr>
              <a:t>Pandas</a:t>
            </a:r>
            <a:r>
              <a:rPr kumimoji="0" lang="en-US" sz="2000" b="0" i="0" u="none" strike="noStrike" cap="none" spc="0" normalizeH="0" baseline="0" noProof="0" dirty="0">
                <a:ln>
                  <a:noFill/>
                </a:ln>
                <a:effectLst/>
                <a:uLnTx/>
                <a:uFillTx/>
                <a:latin typeface="+mj-lt"/>
              </a:rPr>
              <a:t> and will cover the basic commands of </a:t>
            </a:r>
            <a:r>
              <a:rPr kumimoji="0" lang="en-US" sz="2000" b="0" i="1" u="none" strike="noStrike" cap="none" spc="0" normalizeH="0" baseline="0" noProof="0" dirty="0">
                <a:ln>
                  <a:noFill/>
                </a:ln>
                <a:effectLst/>
                <a:uLnTx/>
                <a:uFillTx/>
                <a:latin typeface="+mj-lt"/>
              </a:rPr>
              <a:t>Exploratory Data Analysis(EDA)</a:t>
            </a:r>
            <a:r>
              <a:rPr kumimoji="0" lang="en-US" sz="2000" b="0" i="0" u="none" strike="noStrike" cap="none" spc="0" normalizeH="0" baseline="0" noProof="0" dirty="0">
                <a:ln>
                  <a:noFill/>
                </a:ln>
                <a:effectLst/>
                <a:uLnTx/>
                <a:uFillTx/>
                <a:latin typeface="+mj-lt"/>
              </a:rPr>
              <a:t> </a:t>
            </a:r>
            <a:r>
              <a:rPr kumimoji="0" lang="en-US" sz="2000" b="0" i="0" u="none" strike="noStrike" cap="none" spc="0" normalizeH="0" baseline="0" noProof="0">
                <a:ln>
                  <a:noFill/>
                </a:ln>
                <a:effectLst/>
                <a:uLnTx/>
                <a:uFillTx/>
                <a:latin typeface="+mj-lt"/>
              </a:rPr>
              <a:t>which include </a:t>
            </a:r>
            <a:r>
              <a:rPr kumimoji="0" lang="en-US" sz="2000" b="0" i="1" u="none" strike="noStrike" cap="none" spc="0" normalizeH="0" baseline="0" noProof="0" dirty="0">
                <a:ln>
                  <a:noFill/>
                </a:ln>
                <a:effectLst/>
                <a:uLnTx/>
                <a:uFillTx/>
                <a:latin typeface="+mj-lt"/>
              </a:rPr>
              <a:t>cleaning,</a:t>
            </a:r>
            <a:r>
              <a:rPr kumimoji="0" lang="en-US" sz="2000" b="0" i="0" u="none" strike="noStrike" cap="none" spc="0" normalizeH="0" baseline="0" noProof="0" dirty="0">
                <a:ln>
                  <a:noFill/>
                </a:ln>
                <a:effectLst/>
                <a:uLnTx/>
                <a:uFillTx/>
                <a:latin typeface="+mj-lt"/>
              </a:rPr>
              <a:t> </a:t>
            </a:r>
            <a:r>
              <a:rPr kumimoji="0" lang="en-US" sz="2000" b="0" i="1" u="none" strike="noStrike" cap="none" spc="0" normalizeH="0" baseline="0" noProof="0" dirty="0">
                <a:ln>
                  <a:noFill/>
                </a:ln>
                <a:effectLst/>
                <a:uLnTx/>
                <a:uFillTx/>
                <a:latin typeface="+mj-lt"/>
              </a:rPr>
              <a:t>munging,</a:t>
            </a:r>
            <a:r>
              <a:rPr kumimoji="0" lang="en-US" sz="2000" b="0" i="0" u="none" strike="noStrike" cap="none" spc="0" normalizeH="0" baseline="0" noProof="0" dirty="0">
                <a:ln>
                  <a:noFill/>
                </a:ln>
                <a:effectLst/>
                <a:uLnTx/>
                <a:uFillTx/>
                <a:latin typeface="+mj-lt"/>
              </a:rPr>
              <a:t> </a:t>
            </a:r>
            <a:r>
              <a:rPr kumimoji="0" lang="en-US" sz="2000" b="0" i="1" u="none" strike="noStrike" cap="none" spc="0" normalizeH="0" baseline="0" noProof="0" dirty="0">
                <a:ln>
                  <a:noFill/>
                </a:ln>
                <a:effectLst/>
                <a:uLnTx/>
                <a:uFillTx/>
                <a:latin typeface="+mj-lt"/>
              </a:rPr>
              <a:t>combining,</a:t>
            </a:r>
            <a:r>
              <a:rPr kumimoji="0" lang="en-US" sz="2000" b="0" i="0" u="none" strike="noStrike" cap="none" spc="0" normalizeH="0" baseline="0" noProof="0" dirty="0">
                <a:ln>
                  <a:noFill/>
                </a:ln>
                <a:effectLst/>
                <a:uLnTx/>
                <a:uFillTx/>
                <a:latin typeface="+mj-lt"/>
              </a:rPr>
              <a:t> </a:t>
            </a:r>
            <a:r>
              <a:rPr kumimoji="0" lang="en-US" sz="2000" b="0" i="1" u="none" strike="noStrike" cap="none" spc="0" normalizeH="0" baseline="0" noProof="0" dirty="0">
                <a:ln>
                  <a:noFill/>
                </a:ln>
                <a:effectLst/>
                <a:uLnTx/>
                <a:uFillTx/>
                <a:latin typeface="+mj-lt"/>
              </a:rPr>
              <a:t>reshaping,</a:t>
            </a:r>
            <a:r>
              <a:rPr kumimoji="0" lang="en-US" sz="2000" b="0" i="0" u="none" strike="noStrike" cap="none" spc="0" normalizeH="0" baseline="0" noProof="0" dirty="0">
                <a:ln>
                  <a:noFill/>
                </a:ln>
                <a:effectLst/>
                <a:uLnTx/>
                <a:uFillTx/>
                <a:latin typeface="+mj-lt"/>
              </a:rPr>
              <a:t> </a:t>
            </a:r>
            <a:r>
              <a:rPr kumimoji="0" lang="en-US" sz="2000" b="0" i="1" u="none" strike="noStrike" cap="none" spc="0" normalizeH="0" baseline="0" noProof="0" dirty="0">
                <a:ln>
                  <a:noFill/>
                </a:ln>
                <a:effectLst/>
                <a:uLnTx/>
                <a:uFillTx/>
                <a:latin typeface="+mj-lt"/>
              </a:rPr>
              <a:t>slicing,</a:t>
            </a:r>
            <a:r>
              <a:rPr kumimoji="0" lang="en-US" sz="2000" b="0" i="0" u="none" strike="noStrike" cap="none" spc="0" normalizeH="0" baseline="0" noProof="0" dirty="0">
                <a:ln>
                  <a:noFill/>
                </a:ln>
                <a:effectLst/>
                <a:uLnTx/>
                <a:uFillTx/>
                <a:latin typeface="+mj-lt"/>
              </a:rPr>
              <a:t> </a:t>
            </a:r>
            <a:r>
              <a:rPr kumimoji="0" lang="en-US" sz="2000" b="0" i="1" u="none" strike="noStrike" cap="none" spc="0" normalizeH="0" baseline="0" noProof="0" dirty="0">
                <a:ln>
                  <a:noFill/>
                </a:ln>
                <a:effectLst/>
                <a:uLnTx/>
                <a:uFillTx/>
                <a:latin typeface="+mj-lt"/>
              </a:rPr>
              <a:t>dicing,</a:t>
            </a:r>
            <a:r>
              <a:rPr kumimoji="0" lang="en-US" sz="2000" b="0" i="0" u="none" strike="noStrike" cap="none" spc="0" normalizeH="0" baseline="0" noProof="0" dirty="0">
                <a:ln>
                  <a:noFill/>
                </a:ln>
                <a:effectLst/>
                <a:uLnTx/>
                <a:uFillTx/>
                <a:latin typeface="+mj-lt"/>
              </a:rPr>
              <a:t> and </a:t>
            </a:r>
            <a:r>
              <a:rPr kumimoji="0" lang="en-US" sz="2000" b="0" i="1" u="none" strike="noStrike" cap="none" spc="0" normalizeH="0" baseline="0" noProof="0" dirty="0">
                <a:ln>
                  <a:noFill/>
                </a:ln>
                <a:effectLst/>
                <a:uLnTx/>
                <a:uFillTx/>
                <a:latin typeface="+mj-lt"/>
              </a:rPr>
              <a:t>transforming data</a:t>
            </a:r>
            <a:r>
              <a:rPr kumimoji="0" lang="en-US" sz="2000" b="0" i="0" u="none" strike="noStrike" cap="none" spc="0" normalizeH="0" baseline="0" noProof="0" dirty="0">
                <a:ln>
                  <a:noFill/>
                </a:ln>
                <a:effectLst/>
                <a:uLnTx/>
                <a:uFillTx/>
                <a:latin typeface="+mj-lt"/>
              </a:rPr>
              <a:t> for analysis purpose.</a:t>
            </a:r>
          </a:p>
          <a:p>
            <a:pPr marR="0" lvl="0" algn="just" fontAlgn="auto">
              <a:lnSpc>
                <a:spcPct val="90000"/>
              </a:lnSpc>
              <a:spcBef>
                <a:spcPts val="0"/>
              </a:spcBef>
              <a:spcAft>
                <a:spcPts val="600"/>
              </a:spcAft>
              <a:buClrTx/>
              <a:buSzTx/>
              <a:tabLst/>
              <a:defRPr/>
            </a:pPr>
            <a:endParaRPr lang="en-US" sz="2000" dirty="0">
              <a:latin typeface="+mj-lt"/>
            </a:endParaRPr>
          </a:p>
          <a:p>
            <a:pPr marR="0" lvl="0" algn="just" fontAlgn="auto">
              <a:lnSpc>
                <a:spcPct val="90000"/>
              </a:lnSpc>
              <a:spcBef>
                <a:spcPts val="0"/>
              </a:spcBef>
              <a:spcAft>
                <a:spcPts val="600"/>
              </a:spcAft>
              <a:buClrTx/>
              <a:buSzTx/>
              <a:tabLst/>
              <a:defRPr/>
            </a:pPr>
            <a:r>
              <a:rPr kumimoji="0" lang="en-US" sz="2000" b="0" i="0" u="none" strike="noStrike" cap="none" spc="0" normalizeH="0" baseline="0" noProof="0" dirty="0">
                <a:ln>
                  <a:noFill/>
                </a:ln>
                <a:effectLst/>
                <a:uLnTx/>
                <a:uFillTx/>
                <a:latin typeface="+mj-lt"/>
              </a:rPr>
              <a:t>EDA is a critical and first step in analyzing the data and we do this for below reasons :</a:t>
            </a:r>
          </a:p>
          <a:p>
            <a:pPr marR="0" lvl="0" algn="just" fontAlgn="auto">
              <a:lnSpc>
                <a:spcPct val="90000"/>
              </a:lnSpc>
              <a:spcBef>
                <a:spcPts val="0"/>
              </a:spcBef>
              <a:spcAft>
                <a:spcPts val="600"/>
              </a:spcAft>
              <a:buClrTx/>
              <a:buSzTx/>
              <a:tabLst/>
              <a:defRPr/>
            </a:pPr>
            <a:endParaRPr kumimoji="0" lang="en-US" sz="2000" b="0" i="0" u="none" strike="noStrike" cap="none" spc="0" normalizeH="0" baseline="0" noProof="0" dirty="0">
              <a:ln>
                <a:noFill/>
              </a:ln>
              <a:effectLst/>
              <a:uLnTx/>
              <a:uFillTx/>
              <a:latin typeface="+mj-lt"/>
            </a:endParaRPr>
          </a:p>
          <a:p>
            <a:pPr marL="742950" marR="0" lvl="1" indent="-228600" algn="just"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latin typeface="+mj-lt"/>
              </a:rPr>
              <a:t>Finding patterns in Data</a:t>
            </a:r>
          </a:p>
          <a:p>
            <a:pPr marL="742950" marR="0" lvl="1" indent="-228600" algn="just"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latin typeface="+mj-lt"/>
              </a:rPr>
              <a:t>Determining relationships in Data</a:t>
            </a:r>
          </a:p>
          <a:p>
            <a:pPr marL="742950" marR="0" lvl="1" indent="-228600" algn="just"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latin typeface="+mj-lt"/>
              </a:rPr>
              <a:t>Checking of assumptions</a:t>
            </a:r>
          </a:p>
          <a:p>
            <a:pPr marL="742950" marR="0" lvl="1" indent="-228600" algn="just"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latin typeface="+mj-lt"/>
              </a:rPr>
              <a:t>Preliminary selection of appropriate models</a:t>
            </a:r>
          </a:p>
          <a:p>
            <a:pPr marL="742950" marR="0" lvl="1" indent="-228600" algn="just"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latin typeface="+mj-lt"/>
              </a:rPr>
              <a:t>Detection of mistakes</a:t>
            </a:r>
          </a:p>
        </p:txBody>
      </p:sp>
    </p:spTree>
    <p:extLst>
      <p:ext uri="{BB962C8B-B14F-4D97-AF65-F5344CB8AC3E}">
        <p14:creationId xmlns:p14="http://schemas.microsoft.com/office/powerpoint/2010/main" val="360565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C7C3E9C-F454-4DD1-8968-DB6D9E41B774}"/>
              </a:ext>
            </a:extLst>
          </p:cNvPr>
          <p:cNvSpPr txBox="1"/>
          <p:nvPr/>
        </p:nvSpPr>
        <p:spPr>
          <a:xfrm>
            <a:off x="1288060" y="1369938"/>
            <a:ext cx="3210854" cy="41148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chemeClr val="tx1"/>
                </a:solidFill>
                <a:latin typeface="+mj-lt"/>
                <a:ea typeface="+mj-ea"/>
                <a:cs typeface="+mj-cs"/>
              </a:rPr>
              <a:t>Key Observations</a:t>
            </a:r>
          </a:p>
        </p:txBody>
      </p:sp>
      <p:cxnSp>
        <p:nvCxnSpPr>
          <p:cNvPr id="16" name="Straight Connector 15">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B6F5BA1-758A-4DB9-8B75-737F48FE5625}"/>
              </a:ext>
            </a:extLst>
          </p:cNvPr>
          <p:cNvSpPr/>
          <p:nvPr/>
        </p:nvSpPr>
        <p:spPr>
          <a:xfrm>
            <a:off x="5030505" y="1371600"/>
            <a:ext cx="5872185" cy="411480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latin typeface="+mj-lt"/>
              </a:rPr>
              <a:t>The dataset comprises 9576 observations of 10 columns. </a:t>
            </a:r>
          </a:p>
          <a:p>
            <a:pPr lvl="1">
              <a:lnSpc>
                <a:spcPct val="90000"/>
              </a:lnSpc>
              <a:spcAft>
                <a:spcPts val="600"/>
              </a:spcAft>
            </a:pPr>
            <a:r>
              <a:rPr lang="en-US" sz="2000" dirty="0">
                <a:latin typeface="+mj-lt"/>
              </a:rPr>
              <a:t>Car, Model, Year, Body, Mileage, engV, engType, Drive, Registration &amp; Price</a:t>
            </a:r>
          </a:p>
          <a:p>
            <a:pPr>
              <a:lnSpc>
                <a:spcPct val="90000"/>
              </a:lnSpc>
              <a:spcAft>
                <a:spcPts val="600"/>
              </a:spcAft>
            </a:pPr>
            <a:endParaRPr lang="en-US" sz="2000" dirty="0">
              <a:latin typeface="+mj-lt"/>
            </a:endParaRPr>
          </a:p>
          <a:p>
            <a:pPr marL="285750" indent="-228600">
              <a:lnSpc>
                <a:spcPct val="90000"/>
              </a:lnSpc>
              <a:spcAft>
                <a:spcPts val="600"/>
              </a:spcAft>
              <a:buFont typeface="Arial" panose="020B0604020202020204" pitchFamily="34" charset="0"/>
              <a:buChar char="•"/>
            </a:pPr>
            <a:r>
              <a:rPr lang="en-US" sz="2000" dirty="0">
                <a:latin typeface="+mj-lt"/>
              </a:rPr>
              <a:t>Car has high cardinality. 87 distinct values.</a:t>
            </a:r>
          </a:p>
          <a:p>
            <a:pPr marL="285750" indent="-228600">
              <a:lnSpc>
                <a:spcPct val="90000"/>
              </a:lnSpc>
              <a:spcAft>
                <a:spcPts val="600"/>
              </a:spcAft>
              <a:buFont typeface="Arial" panose="020B0604020202020204" pitchFamily="34" charset="0"/>
              <a:buChar char="•"/>
            </a:pPr>
            <a:r>
              <a:rPr lang="en-US" sz="2000" dirty="0">
                <a:latin typeface="+mj-lt"/>
              </a:rPr>
              <a:t>Drive and engV have 511 and 434 missing values respectively.</a:t>
            </a:r>
          </a:p>
          <a:p>
            <a:pPr marL="285750" indent="-228600">
              <a:lnSpc>
                <a:spcPct val="90000"/>
              </a:lnSpc>
              <a:spcAft>
                <a:spcPts val="600"/>
              </a:spcAft>
              <a:buFont typeface="Arial" panose="020B0604020202020204" pitchFamily="34" charset="0"/>
              <a:buChar char="•"/>
            </a:pPr>
            <a:r>
              <a:rPr lang="en-US" sz="2000" dirty="0">
                <a:latin typeface="+mj-lt"/>
              </a:rPr>
              <a:t>Mileage and Price have 348 and 267 Zeros respectively.</a:t>
            </a:r>
          </a:p>
          <a:p>
            <a:pPr marL="285750" indent="-228600">
              <a:lnSpc>
                <a:spcPct val="90000"/>
              </a:lnSpc>
              <a:spcAft>
                <a:spcPts val="600"/>
              </a:spcAft>
              <a:buFont typeface="Arial" panose="020B0604020202020204" pitchFamily="34" charset="0"/>
              <a:buChar char="•"/>
            </a:pPr>
            <a:r>
              <a:rPr lang="en-US" sz="2000" dirty="0">
                <a:latin typeface="+mj-lt"/>
              </a:rPr>
              <a:t>Model has high cardinality. 888 distinct values.</a:t>
            </a:r>
          </a:p>
          <a:p>
            <a:pPr marL="285750" indent="-228600">
              <a:lnSpc>
                <a:spcPct val="90000"/>
              </a:lnSpc>
              <a:spcAft>
                <a:spcPts val="600"/>
              </a:spcAft>
              <a:buFont typeface="Arial" panose="020B0604020202020204" pitchFamily="34" charset="0"/>
              <a:buChar char="•"/>
            </a:pPr>
            <a:r>
              <a:rPr lang="en-US" sz="2000" dirty="0">
                <a:latin typeface="+mj-lt"/>
              </a:rPr>
              <a:t>Dataset has 113 duplicate rows.</a:t>
            </a:r>
            <a:endParaRPr lang="en-US" sz="2000" dirty="0">
              <a:effectLst/>
              <a:latin typeface="+mj-lt"/>
            </a:endParaRPr>
          </a:p>
        </p:txBody>
      </p:sp>
    </p:spTree>
    <p:extLst>
      <p:ext uri="{BB962C8B-B14F-4D97-AF65-F5344CB8AC3E}">
        <p14:creationId xmlns:p14="http://schemas.microsoft.com/office/powerpoint/2010/main" val="45315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C3E9C-F454-4DD1-8968-DB6D9E41B774}"/>
              </a:ext>
            </a:extLst>
          </p:cNvPr>
          <p:cNvSpPr txBox="1"/>
          <p:nvPr/>
        </p:nvSpPr>
        <p:spPr>
          <a:xfrm>
            <a:off x="649977" y="1532256"/>
            <a:ext cx="3494341" cy="3793488"/>
          </a:xfrm>
          <a:prstGeom prst="rect">
            <a:avLst/>
          </a:prstGeom>
          <a:noFill/>
        </p:spPr>
        <p:txBody>
          <a:bodyPr vert="horz" lIns="91440" tIns="45720" rIns="91440" bIns="45720" rtlCol="0" anchor="b">
            <a:normAutofit/>
          </a:bodyPr>
          <a:lstStyle/>
          <a:p>
            <a:pPr algn="ctr">
              <a:lnSpc>
                <a:spcPct val="90000"/>
              </a:lnSpc>
              <a:spcBef>
                <a:spcPct val="0"/>
              </a:spcBef>
              <a:spcAft>
                <a:spcPts val="600"/>
              </a:spcAft>
            </a:pPr>
            <a:r>
              <a:rPr lang="en-US" sz="4000" b="1" dirty="0">
                <a:latin typeface="+mj-lt"/>
                <a:ea typeface="+mj-ea"/>
                <a:cs typeface="+mj-cs"/>
              </a:rPr>
              <a:t>Top 10 Car Brands</a:t>
            </a:r>
          </a:p>
          <a:p>
            <a:pPr>
              <a:lnSpc>
                <a:spcPct val="90000"/>
              </a:lnSpc>
              <a:spcBef>
                <a:spcPct val="0"/>
              </a:spcBef>
              <a:spcAft>
                <a:spcPts val="600"/>
              </a:spcAft>
            </a:pPr>
            <a:endParaRPr lang="en-US" sz="4800" b="1" dirty="0">
              <a:latin typeface="+mj-lt"/>
              <a:ea typeface="+mj-ea"/>
              <a:cs typeface="+mj-cs"/>
            </a:endParaRPr>
          </a:p>
          <a:p>
            <a:pPr algn="just">
              <a:lnSpc>
                <a:spcPct val="90000"/>
              </a:lnSpc>
              <a:spcBef>
                <a:spcPct val="0"/>
              </a:spcBef>
              <a:spcAft>
                <a:spcPts val="600"/>
              </a:spcAft>
            </a:pPr>
            <a:r>
              <a:rPr lang="en-US" sz="2000" dirty="0">
                <a:latin typeface="+mj-lt"/>
              </a:rPr>
              <a:t>Top three preferred car brands are </a:t>
            </a:r>
            <a:r>
              <a:rPr lang="en-US" sz="2000" b="1" dirty="0">
                <a:latin typeface="+mj-lt"/>
              </a:rPr>
              <a:t>Volkswagen</a:t>
            </a:r>
            <a:r>
              <a:rPr lang="en-US" sz="2000" dirty="0">
                <a:latin typeface="+mj-lt"/>
              </a:rPr>
              <a:t>, </a:t>
            </a:r>
            <a:r>
              <a:rPr lang="en-US" sz="2000" b="1" dirty="0">
                <a:latin typeface="+mj-lt"/>
              </a:rPr>
              <a:t>Mercedes Benz</a:t>
            </a:r>
            <a:r>
              <a:rPr lang="en-US" sz="2000" dirty="0">
                <a:latin typeface="+mj-lt"/>
              </a:rPr>
              <a:t> and </a:t>
            </a:r>
            <a:r>
              <a:rPr lang="en-US" sz="2000" b="1" dirty="0">
                <a:latin typeface="+mj-lt"/>
              </a:rPr>
              <a:t>BMW</a:t>
            </a:r>
            <a:r>
              <a:rPr lang="en-US" sz="2000" dirty="0">
                <a:latin typeface="+mj-lt"/>
              </a:rPr>
              <a:t>.</a:t>
            </a:r>
            <a:endParaRPr lang="en-US" sz="2000" b="1" dirty="0">
              <a:latin typeface="+mj-lt"/>
              <a:ea typeface="+mj-ea"/>
              <a:cs typeface="+mj-cs"/>
            </a:endParaRPr>
          </a:p>
        </p:txBody>
      </p:sp>
      <p:sp>
        <p:nvSpPr>
          <p:cNvPr id="8" name="Rectangle 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441DA0-5D83-402F-9DDC-C1E1B5012A90}"/>
              </a:ext>
            </a:extLst>
          </p:cNvPr>
          <p:cNvPicPr>
            <a:picLocks noChangeAspect="1"/>
          </p:cNvPicPr>
          <p:nvPr/>
        </p:nvPicPr>
        <p:blipFill rotWithShape="1">
          <a:blip r:embed="rId2"/>
          <a:srcRect r="428" b="-1"/>
          <a:stretch/>
        </p:blipFill>
        <p:spPr>
          <a:xfrm>
            <a:off x="5441735" y="804672"/>
            <a:ext cx="5934456" cy="5248656"/>
          </a:xfrm>
          <a:prstGeom prst="rect">
            <a:avLst/>
          </a:prstGeom>
          <a:effectLst/>
        </p:spPr>
      </p:pic>
    </p:spTree>
    <p:extLst>
      <p:ext uri="{BB962C8B-B14F-4D97-AF65-F5344CB8AC3E}">
        <p14:creationId xmlns:p14="http://schemas.microsoft.com/office/powerpoint/2010/main" val="245542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C3E9C-F454-4DD1-8968-DB6D9E41B774}"/>
              </a:ext>
            </a:extLst>
          </p:cNvPr>
          <p:cNvSpPr txBox="1"/>
          <p:nvPr/>
        </p:nvSpPr>
        <p:spPr>
          <a:xfrm>
            <a:off x="644652" y="1539240"/>
            <a:ext cx="3605571" cy="3779520"/>
          </a:xfrm>
          <a:prstGeom prst="rect">
            <a:avLst/>
          </a:prstGeom>
        </p:spPr>
        <p:txBody>
          <a:bodyPr vert="horz" lIns="91440" tIns="45720" rIns="91440" bIns="45720" rtlCol="0">
            <a:normAutofit/>
          </a:bodyPr>
          <a:lstStyle/>
          <a:p>
            <a:pPr algn="ctr">
              <a:lnSpc>
                <a:spcPct val="90000"/>
              </a:lnSpc>
              <a:spcBef>
                <a:spcPct val="0"/>
              </a:spcBef>
              <a:spcAft>
                <a:spcPts val="600"/>
              </a:spcAft>
            </a:pPr>
            <a:r>
              <a:rPr lang="en-US" sz="4000" b="1" dirty="0">
                <a:latin typeface="+mj-lt"/>
              </a:rPr>
              <a:t>Type of Cars Sold</a:t>
            </a:r>
          </a:p>
          <a:p>
            <a:pPr indent="-228600">
              <a:lnSpc>
                <a:spcPct val="90000"/>
              </a:lnSpc>
              <a:spcBef>
                <a:spcPct val="0"/>
              </a:spcBef>
              <a:spcAft>
                <a:spcPts val="600"/>
              </a:spcAft>
              <a:buFont typeface="Arial" panose="020B0604020202020204" pitchFamily="34" charset="0"/>
              <a:buChar char="•"/>
            </a:pPr>
            <a:endParaRPr lang="en-US" b="1" dirty="0"/>
          </a:p>
          <a:p>
            <a:pPr algn="just">
              <a:lnSpc>
                <a:spcPct val="90000"/>
              </a:lnSpc>
              <a:spcBef>
                <a:spcPct val="0"/>
              </a:spcBef>
              <a:spcAft>
                <a:spcPts val="600"/>
              </a:spcAft>
            </a:pPr>
            <a:r>
              <a:rPr lang="en-US" sz="2000" b="1" dirty="0">
                <a:latin typeface="+mj-lt"/>
              </a:rPr>
              <a:t>Sedan</a:t>
            </a:r>
            <a:r>
              <a:rPr lang="en-US" sz="2000" dirty="0">
                <a:latin typeface="+mj-lt"/>
              </a:rPr>
              <a:t> is the most sold car type followed by </a:t>
            </a:r>
            <a:r>
              <a:rPr lang="en-US" sz="2000" b="1" dirty="0">
                <a:latin typeface="+mj-lt"/>
              </a:rPr>
              <a:t>Crossover</a:t>
            </a:r>
            <a:r>
              <a:rPr lang="en-US" sz="2000" dirty="0">
                <a:latin typeface="+mj-lt"/>
              </a:rPr>
              <a:t>. This information can be utilized for achieving max sale and production.</a:t>
            </a:r>
            <a:endParaRPr lang="en-US" sz="2000" b="1" dirty="0">
              <a:latin typeface="+mj-lt"/>
            </a:endParaRPr>
          </a:p>
        </p:txBody>
      </p:sp>
      <p:sp>
        <p:nvSpPr>
          <p:cNvPr id="43" name="Rectangle 4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A9DC1E3-4658-464A-8D24-0BE409F992CB}"/>
              </a:ext>
            </a:extLst>
          </p:cNvPr>
          <p:cNvPicPr>
            <a:picLocks noChangeAspect="1"/>
          </p:cNvPicPr>
          <p:nvPr/>
        </p:nvPicPr>
        <p:blipFill rotWithShape="1">
          <a:blip r:embed="rId2"/>
          <a:srcRect l="390" r="389"/>
          <a:stretch/>
        </p:blipFill>
        <p:spPr>
          <a:xfrm>
            <a:off x="5283708" y="722376"/>
            <a:ext cx="6263640" cy="5413248"/>
          </a:xfrm>
          <a:prstGeom prst="rect">
            <a:avLst/>
          </a:prstGeom>
          <a:effectLst/>
        </p:spPr>
      </p:pic>
    </p:spTree>
    <p:extLst>
      <p:ext uri="{BB962C8B-B14F-4D97-AF65-F5344CB8AC3E}">
        <p14:creationId xmlns:p14="http://schemas.microsoft.com/office/powerpoint/2010/main" val="140836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E098C4C-CF7F-4B30-B46A-CBD957D7BD33}"/>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solidFill>
                  <a:srgbClr val="2C2C2C"/>
                </a:solidFill>
                <a:latin typeface="+mj-lt"/>
                <a:ea typeface="+mj-ea"/>
                <a:cs typeface="+mj-cs"/>
              </a:rPr>
              <a:t>Most Preferred Engine Type</a:t>
            </a:r>
          </a:p>
          <a:p>
            <a:pPr>
              <a:lnSpc>
                <a:spcPct val="90000"/>
              </a:lnSpc>
              <a:spcBef>
                <a:spcPct val="0"/>
              </a:spcBef>
              <a:spcAft>
                <a:spcPts val="600"/>
              </a:spcAft>
            </a:pPr>
            <a:endParaRPr lang="en-US" sz="3300" b="1" dirty="0">
              <a:solidFill>
                <a:srgbClr val="2C2C2C"/>
              </a:solidFill>
              <a:latin typeface="+mj-lt"/>
              <a:ea typeface="+mj-ea"/>
              <a:cs typeface="+mj-cs"/>
            </a:endParaRPr>
          </a:p>
          <a:p>
            <a:pPr algn="just">
              <a:lnSpc>
                <a:spcPct val="90000"/>
              </a:lnSpc>
              <a:spcBef>
                <a:spcPct val="0"/>
              </a:spcBef>
              <a:spcAft>
                <a:spcPts val="600"/>
              </a:spcAft>
            </a:pPr>
            <a:r>
              <a:rPr lang="en-US" sz="2000" b="1" dirty="0">
                <a:solidFill>
                  <a:srgbClr val="2C2C2C"/>
                </a:solidFill>
                <a:latin typeface="+mj-lt"/>
                <a:ea typeface="+mj-ea"/>
                <a:cs typeface="+mj-cs"/>
              </a:rPr>
              <a:t>Petrol</a:t>
            </a:r>
            <a:r>
              <a:rPr lang="en-US" sz="2000" dirty="0">
                <a:solidFill>
                  <a:srgbClr val="2C2C2C"/>
                </a:solidFill>
                <a:latin typeface="+mj-lt"/>
                <a:ea typeface="+mj-ea"/>
                <a:cs typeface="+mj-cs"/>
              </a:rPr>
              <a:t> remains the most preferred </a:t>
            </a:r>
            <a:r>
              <a:rPr lang="en-US" sz="2000" b="1" dirty="0">
                <a:solidFill>
                  <a:srgbClr val="2C2C2C"/>
                </a:solidFill>
                <a:latin typeface="+mj-lt"/>
                <a:ea typeface="+mj-ea"/>
                <a:cs typeface="+mj-cs"/>
              </a:rPr>
              <a:t>engType</a:t>
            </a:r>
            <a:r>
              <a:rPr lang="en-US" sz="2000" dirty="0">
                <a:solidFill>
                  <a:srgbClr val="2C2C2C"/>
                </a:solidFill>
                <a:latin typeface="+mj-lt"/>
                <a:ea typeface="+mj-ea"/>
                <a:cs typeface="+mj-cs"/>
              </a:rPr>
              <a:t> over the years.</a:t>
            </a:r>
            <a:endParaRPr lang="en-US" sz="2000" b="1" dirty="0">
              <a:solidFill>
                <a:srgbClr val="2C2C2C"/>
              </a:solidFill>
              <a:latin typeface="+mj-lt"/>
              <a:ea typeface="+mj-ea"/>
              <a:cs typeface="+mj-cs"/>
            </a:endParaRPr>
          </a:p>
        </p:txBody>
      </p:sp>
      <p:sp>
        <p:nvSpPr>
          <p:cNvPr id="35"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E2EF0D0-83D0-4DF6-A351-EEB5BC0838A8}"/>
              </a:ext>
            </a:extLst>
          </p:cNvPr>
          <p:cNvPicPr>
            <a:picLocks noChangeAspect="1"/>
          </p:cNvPicPr>
          <p:nvPr/>
        </p:nvPicPr>
        <p:blipFill rotWithShape="1">
          <a:blip r:embed="rId2"/>
          <a:srcRect t="2244" r="-2" b="2238"/>
          <a:stretch/>
        </p:blipFill>
        <p:spPr>
          <a:xfrm>
            <a:off x="4062964" y="942538"/>
            <a:ext cx="7163222" cy="4808332"/>
          </a:xfrm>
          <a:prstGeom prst="rect">
            <a:avLst/>
          </a:prstGeom>
          <a:effectLst/>
        </p:spPr>
      </p:pic>
    </p:spTree>
    <p:extLst>
      <p:ext uri="{BB962C8B-B14F-4D97-AF65-F5344CB8AC3E}">
        <p14:creationId xmlns:p14="http://schemas.microsoft.com/office/powerpoint/2010/main" val="192847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C3E9C-F454-4DD1-8968-DB6D9E41B774}"/>
              </a:ext>
            </a:extLst>
          </p:cNvPr>
          <p:cNvSpPr txBox="1"/>
          <p:nvPr/>
        </p:nvSpPr>
        <p:spPr>
          <a:xfrm>
            <a:off x="481608" y="1532256"/>
            <a:ext cx="3752767" cy="3793488"/>
          </a:xfrm>
          <a:prstGeom prst="rect">
            <a:avLst/>
          </a:prstGeom>
          <a:noFill/>
        </p:spPr>
        <p:txBody>
          <a:bodyPr vert="horz" lIns="91440" tIns="45720" rIns="91440" bIns="45720" rtlCol="0" anchor="b">
            <a:normAutofit fontScale="25000" lnSpcReduction="20000"/>
          </a:bodyPr>
          <a:lstStyle/>
          <a:p>
            <a:pPr algn="ctr">
              <a:lnSpc>
                <a:spcPct val="90000"/>
              </a:lnSpc>
              <a:spcBef>
                <a:spcPct val="0"/>
              </a:spcBef>
              <a:spcAft>
                <a:spcPts val="600"/>
              </a:spcAft>
            </a:pPr>
            <a:r>
              <a:rPr lang="en-US" sz="16000" b="1" dirty="0">
                <a:latin typeface="+mj-lt"/>
                <a:ea typeface="+mj-ea"/>
                <a:cs typeface="+mj-cs"/>
              </a:rPr>
              <a:t>Heatmap of Correlated Features</a:t>
            </a:r>
          </a:p>
          <a:p>
            <a:pPr>
              <a:lnSpc>
                <a:spcPct val="90000"/>
              </a:lnSpc>
              <a:spcBef>
                <a:spcPct val="0"/>
              </a:spcBef>
              <a:spcAft>
                <a:spcPts val="600"/>
              </a:spcAft>
            </a:pPr>
            <a:endParaRPr lang="en-US" sz="4600" b="1" dirty="0">
              <a:latin typeface="+mj-lt"/>
              <a:ea typeface="+mj-ea"/>
              <a:cs typeface="+mj-cs"/>
            </a:endParaRPr>
          </a:p>
          <a:p>
            <a:pPr marL="685800" indent="-685800" algn="just">
              <a:buFont typeface="Wingdings" panose="05000000000000000000" pitchFamily="2" charset="2"/>
              <a:buChar char="§"/>
            </a:pPr>
            <a:r>
              <a:rPr lang="en-US" sz="8000" dirty="0"/>
              <a:t>Price variation based on Year and Mileage</a:t>
            </a:r>
          </a:p>
          <a:p>
            <a:pPr marL="685800" indent="-685800" algn="just">
              <a:buFont typeface="Wingdings" panose="05000000000000000000" pitchFamily="2" charset="2"/>
              <a:buChar char="§"/>
            </a:pPr>
            <a:endParaRPr lang="en-US" sz="8000" dirty="0"/>
          </a:p>
          <a:p>
            <a:pPr marL="685800" indent="-685800" algn="just">
              <a:buFont typeface="Wingdings" panose="05000000000000000000" pitchFamily="2" charset="2"/>
              <a:buChar char="§"/>
            </a:pPr>
            <a:r>
              <a:rPr lang="en-US" sz="8000" dirty="0"/>
              <a:t>There is increase in Petrol engType cars over the years. </a:t>
            </a:r>
          </a:p>
          <a:p>
            <a:pPr marL="685800" indent="-685800" algn="just">
              <a:buFont typeface="Wingdings" panose="05000000000000000000" pitchFamily="2" charset="2"/>
              <a:buChar char="§"/>
            </a:pPr>
            <a:endParaRPr lang="en-US" sz="8000" dirty="0"/>
          </a:p>
          <a:p>
            <a:pPr marL="685800" indent="-685800" algn="just">
              <a:buFont typeface="Wingdings" panose="05000000000000000000" pitchFamily="2" charset="2"/>
              <a:buChar char="§"/>
            </a:pPr>
            <a:r>
              <a:rPr lang="en-US" sz="8000" dirty="0"/>
              <a:t>Price also depends on mileage of the car.</a:t>
            </a:r>
          </a:p>
          <a:p>
            <a:pPr>
              <a:lnSpc>
                <a:spcPct val="90000"/>
              </a:lnSpc>
              <a:spcBef>
                <a:spcPct val="0"/>
              </a:spcBef>
              <a:spcAft>
                <a:spcPts val="600"/>
              </a:spcAft>
            </a:pPr>
            <a:endParaRPr lang="en-US" sz="4600" b="1" dirty="0">
              <a:latin typeface="+mj-lt"/>
              <a:ea typeface="+mj-ea"/>
              <a:cs typeface="+mj-cs"/>
            </a:endParaRPr>
          </a:p>
        </p:txBody>
      </p:sp>
      <p:sp>
        <p:nvSpPr>
          <p:cNvPr id="8" name="Rectangle 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A1AEDEC-BFF5-41FA-8FA5-E1154FD76546}"/>
              </a:ext>
            </a:extLst>
          </p:cNvPr>
          <p:cNvPicPr>
            <a:picLocks noChangeAspect="1"/>
          </p:cNvPicPr>
          <p:nvPr/>
        </p:nvPicPr>
        <p:blipFill rotWithShape="1">
          <a:blip r:embed="rId2"/>
          <a:srcRect t="3340" r="-1" b="-1"/>
          <a:stretch/>
        </p:blipFill>
        <p:spPr>
          <a:xfrm>
            <a:off x="5441735" y="804672"/>
            <a:ext cx="5934456" cy="5248656"/>
          </a:xfrm>
          <a:prstGeom prst="rect">
            <a:avLst/>
          </a:prstGeom>
          <a:effectLst/>
        </p:spPr>
      </p:pic>
    </p:spTree>
    <p:extLst>
      <p:ext uri="{BB962C8B-B14F-4D97-AF65-F5344CB8AC3E}">
        <p14:creationId xmlns:p14="http://schemas.microsoft.com/office/powerpoint/2010/main" val="279088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7C3E9C-F454-4DD1-8968-DB6D9E41B774}"/>
              </a:ext>
            </a:extLst>
          </p:cNvPr>
          <p:cNvSpPr txBox="1"/>
          <p:nvPr/>
        </p:nvSpPr>
        <p:spPr>
          <a:xfrm>
            <a:off x="725660" y="1644353"/>
            <a:ext cx="3990968" cy="4272681"/>
          </a:xfrm>
          <a:prstGeom prst="rect">
            <a:avLst/>
          </a:prstGeom>
        </p:spPr>
        <p:txBody>
          <a:bodyPr vert="horz" lIns="91440" tIns="45720" rIns="91440" bIns="45720" rtlCol="0">
            <a:normAutofit/>
          </a:bodyPr>
          <a:lstStyle/>
          <a:p>
            <a:pPr algn="ctr">
              <a:lnSpc>
                <a:spcPct val="90000"/>
              </a:lnSpc>
              <a:spcBef>
                <a:spcPct val="0"/>
              </a:spcBef>
              <a:spcAft>
                <a:spcPts val="600"/>
              </a:spcAft>
            </a:pPr>
            <a:r>
              <a:rPr lang="en-US" sz="4000" b="1" dirty="0">
                <a:latin typeface="+mj-lt"/>
              </a:rPr>
              <a:t>Sales over the Years</a:t>
            </a:r>
          </a:p>
          <a:p>
            <a:pPr indent="-228600">
              <a:lnSpc>
                <a:spcPct val="90000"/>
              </a:lnSpc>
              <a:spcBef>
                <a:spcPct val="0"/>
              </a:spcBef>
              <a:spcAft>
                <a:spcPts val="600"/>
              </a:spcAft>
              <a:buFont typeface="Arial" panose="020B0604020202020204" pitchFamily="34" charset="0"/>
              <a:buChar char="•"/>
            </a:pPr>
            <a:endParaRPr lang="en-US" sz="2000" b="1" dirty="0"/>
          </a:p>
          <a:p>
            <a:pPr algn="just">
              <a:lnSpc>
                <a:spcPct val="90000"/>
              </a:lnSpc>
              <a:spcBef>
                <a:spcPct val="0"/>
              </a:spcBef>
              <a:spcAft>
                <a:spcPts val="600"/>
              </a:spcAft>
            </a:pPr>
            <a:r>
              <a:rPr lang="en-US" sz="2000" dirty="0">
                <a:latin typeface="+mj-lt"/>
              </a:rPr>
              <a:t>Year 2008 witnessed the highest sales. Total sales were much higher during the period after 2005 as compared to the period before 2005.</a:t>
            </a:r>
            <a:endParaRPr lang="en-US" sz="2000" b="1" dirty="0">
              <a:latin typeface="+mj-lt"/>
            </a:endParaRPr>
          </a:p>
        </p:txBody>
      </p:sp>
      <p:pic>
        <p:nvPicPr>
          <p:cNvPr id="4" name="Picture 3">
            <a:extLst>
              <a:ext uri="{FF2B5EF4-FFF2-40B4-BE49-F238E27FC236}">
                <a16:creationId xmlns:a16="http://schemas.microsoft.com/office/drawing/2014/main" id="{4A80CE38-E5DD-47A7-91AA-FB165A2583ED}"/>
              </a:ext>
            </a:extLst>
          </p:cNvPr>
          <p:cNvPicPr>
            <a:picLocks noChangeAspect="1"/>
          </p:cNvPicPr>
          <p:nvPr/>
        </p:nvPicPr>
        <p:blipFill rotWithShape="1">
          <a:blip r:embed="rId2"/>
          <a:srcRect r="-1" b="1345"/>
          <a:stretch/>
        </p:blipFill>
        <p:spPr>
          <a:xfrm>
            <a:off x="5303670" y="1292661"/>
            <a:ext cx="6162670" cy="4272677"/>
          </a:xfrm>
          <a:prstGeom prst="rect">
            <a:avLst/>
          </a:prstGeom>
        </p:spPr>
      </p:pic>
    </p:spTree>
    <p:extLst>
      <p:ext uri="{BB962C8B-B14F-4D97-AF65-F5344CB8AC3E}">
        <p14:creationId xmlns:p14="http://schemas.microsoft.com/office/powerpoint/2010/main" val="590301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716</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ANURAG</dc:creator>
  <cp:lastModifiedBy>GUPTA, ANURAG</cp:lastModifiedBy>
  <cp:revision>6</cp:revision>
  <dcterms:created xsi:type="dcterms:W3CDTF">2020-12-18T13:38:58Z</dcterms:created>
  <dcterms:modified xsi:type="dcterms:W3CDTF">2020-12-18T18:51:09Z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ANURAG_GUPTA@Dell.com</vt:lpwstr>
  </property>
  <property fmtid="{D5CDD505-2E9C-101B-9397-08002B2CF9AE}" pid="5" name="MSIP_Label_17cb76b2-10b8-4fe1-93d4-2202842406cd_SetDate">
    <vt:lpwstr>2020-12-18T13:40:09.1507079Z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8feb693b-7ee3-4182-b330-d3b9ab042918</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