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10dc9da1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10dc9da1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10dc9da1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10dc9da1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10dc9da1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10dc9da1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1d726b56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1d726b5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f4eaf7b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f4eaf7b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0b1f79e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0b1f79e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1d726b56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1d726b5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1d726b56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1d726b56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2887673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2887673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10dc9da1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10dc9da1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10dc9da1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10dc9da1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10dc9da1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10dc9da1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10dc9da1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10dc9da1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10dc9da13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10dc9da13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10dc9da1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10dc9da1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10dc9da1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10dc9da1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ggingface.co/datasets/HuggingFaceFW/fineweb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200" y="1154200"/>
            <a:ext cx="3575800" cy="24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55367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base model (neural network training)</a:t>
            </a:r>
            <a:endParaRPr b="1"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https://app.hyperbolic.ai/models/llama31-405b-base-bf-16</a:t>
            </a:r>
            <a:endParaRPr b="1" sz="10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🧠 What is a Base LLM?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Base LLM</a:t>
            </a:r>
            <a:r>
              <a:rPr lang="en" sz="1100">
                <a:solidFill>
                  <a:schemeClr val="dk1"/>
                </a:solidFill>
              </a:rPr>
              <a:t> (Large Language Model) is trained to </a:t>
            </a:r>
            <a:r>
              <a:rPr b="1" lang="en" sz="1100">
                <a:solidFill>
                  <a:schemeClr val="dk1"/>
                </a:solidFill>
              </a:rPr>
              <a:t>predict the next word (~document completer)</a:t>
            </a:r>
            <a:r>
              <a:rPr lang="en" sz="1100">
                <a:solidFill>
                  <a:schemeClr val="dk1"/>
                </a:solidFill>
              </a:rPr>
              <a:t> using massive amounts of internet text and documents.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🔍 How it works: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Given a </a:t>
            </a:r>
            <a:r>
              <a:rPr b="1" lang="en" sz="1100">
                <a:solidFill>
                  <a:schemeClr val="dk1"/>
                </a:solidFill>
              </a:rPr>
              <a:t>prompt</a:t>
            </a:r>
            <a:r>
              <a:rPr lang="en" sz="1100">
                <a:solidFill>
                  <a:schemeClr val="dk1"/>
                </a:solidFill>
              </a:rPr>
              <a:t>, it predicts what comes next — based only on </a:t>
            </a:r>
            <a:r>
              <a:rPr b="1" lang="en" sz="1100">
                <a:solidFill>
                  <a:schemeClr val="dk1"/>
                </a:solidFill>
              </a:rPr>
              <a:t>patterns</a:t>
            </a:r>
            <a:r>
              <a:rPr lang="en" sz="1100">
                <a:solidFill>
                  <a:schemeClr val="dk1"/>
                </a:solidFill>
              </a:rPr>
              <a:t> it has learned.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Example 1: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Prompt: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"Once upon a time there was a unicorn"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Completion: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"that lived in a magical forest with all its unicorn friends."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Example 2: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Prompt: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"What is the capital of France?"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Completion: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"What is France's largest city?"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"What is France's population?"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(Why? Because it might have seen question lists, not just direct answers)</a:t>
            </a:r>
            <a:endParaRPr i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🧾 Post </a:t>
            </a:r>
            <a:r>
              <a:rPr b="1" lang="en" sz="1100">
                <a:solidFill>
                  <a:schemeClr val="dk1"/>
                </a:solidFill>
              </a:rPr>
              <a:t>training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An </a:t>
            </a:r>
            <a:r>
              <a:rPr b="1" lang="en" sz="900">
                <a:solidFill>
                  <a:schemeClr val="dk1"/>
                </a:solidFill>
              </a:rPr>
              <a:t>Instruction-Tuned LLM</a:t>
            </a:r>
            <a:r>
              <a:rPr lang="en" sz="900">
                <a:solidFill>
                  <a:schemeClr val="dk1"/>
                </a:solidFill>
              </a:rPr>
              <a:t> is a language model fine-tuned to </a:t>
            </a:r>
            <a:r>
              <a:rPr b="1" lang="en" sz="900">
                <a:solidFill>
                  <a:schemeClr val="dk1"/>
                </a:solidFill>
              </a:rPr>
              <a:t>follow instructions</a:t>
            </a:r>
            <a:r>
              <a:rPr lang="en" sz="900">
                <a:solidFill>
                  <a:schemeClr val="dk1"/>
                </a:solidFill>
              </a:rPr>
              <a:t> and </a:t>
            </a:r>
            <a:r>
              <a:rPr b="1" lang="en" sz="900">
                <a:solidFill>
                  <a:schemeClr val="dk1"/>
                </a:solidFill>
              </a:rPr>
              <a:t>respond helpfully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✅ How it's different from a Base LLM: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Prompt: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"What is the capital of France?"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chemeClr val="dk1"/>
                </a:solidFill>
              </a:rPr>
              <a:t> </a:t>
            </a:r>
            <a:r>
              <a:rPr b="1" lang="en" sz="900">
                <a:solidFill>
                  <a:schemeClr val="dk1"/>
                </a:solidFill>
              </a:rPr>
              <a:t>Response: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"The capital of France is Paris."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chemeClr val="dk1"/>
                </a:solidFill>
              </a:rPr>
              <a:t> </a:t>
            </a:r>
            <a:r>
              <a:rPr i="1" lang="en" sz="900">
                <a:solidFill>
                  <a:schemeClr val="dk1"/>
                </a:solidFill>
              </a:rPr>
              <a:t>(Clear, direct, helpful — unlike the base LLM)</a:t>
            </a:r>
            <a:endParaRPr i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🛠️ How it’s trained: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Fine-tuning </a:t>
            </a:r>
            <a:r>
              <a:rPr b="1" lang="en" sz="900">
                <a:solidFill>
                  <a:schemeClr val="dk1"/>
                </a:solidFill>
              </a:rPr>
              <a:t>Instruction-Tuned LLM</a:t>
            </a:r>
            <a:r>
              <a:rPr b="1" lang="en" sz="900">
                <a:solidFill>
                  <a:schemeClr val="dk1"/>
                </a:solidFill>
              </a:rPr>
              <a:t>:</a:t>
            </a:r>
            <a:r>
              <a:rPr lang="en" sz="900">
                <a:solidFill>
                  <a:schemeClr val="dk1"/>
                </a:solidFill>
              </a:rPr>
              <a:t> With examples of instructions and desired completions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b="1" lang="en" sz="900">
                <a:solidFill>
                  <a:schemeClr val="dk1"/>
                </a:solidFill>
              </a:rPr>
              <a:t>im_start , im_end </a:t>
            </a:r>
            <a:r>
              <a:rPr lang="en" sz="900">
                <a:solidFill>
                  <a:schemeClr val="dk1"/>
                </a:solidFill>
              </a:rPr>
              <a:t>introduce at post </a:t>
            </a:r>
            <a:r>
              <a:rPr lang="en" sz="900">
                <a:solidFill>
                  <a:schemeClr val="dk1"/>
                </a:solidFill>
              </a:rPr>
              <a:t>training</a:t>
            </a:r>
            <a:r>
              <a:rPr lang="en" sz="900">
                <a:solidFill>
                  <a:schemeClr val="dk1"/>
                </a:solidFill>
              </a:rPr>
              <a:t> ste</a:t>
            </a:r>
            <a:r>
              <a:rPr lang="en" sz="900">
                <a:solidFill>
                  <a:schemeClr val="dk1"/>
                </a:solidFill>
              </a:rPr>
              <a:t>p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Hallucination - Align the model to "know what it knows" 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Reinforcement Learning from Human Feedback (RLHF):</a:t>
            </a:r>
            <a:br>
              <a:rPr b="1"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Improves helpfulness and reduces harmful or toxic outputs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625" y="0"/>
            <a:ext cx="4975400" cy="297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3650" y="2605700"/>
            <a:ext cx="3487826" cy="239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55050"/>
            <a:ext cx="8520600" cy="45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0675"/>
            <a:ext cx="8832301" cy="16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94375"/>
            <a:ext cx="8832300" cy="50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47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4"/>
              <a:buChar char="●"/>
            </a:pPr>
            <a:r>
              <a:rPr lang="en" sz="883">
                <a:solidFill>
                  <a:schemeClr val="dk1"/>
                </a:solidFill>
              </a:rPr>
              <a:t>A </a:t>
            </a:r>
            <a:r>
              <a:rPr b="1" lang="en" sz="883">
                <a:solidFill>
                  <a:schemeClr val="dk1"/>
                </a:solidFill>
              </a:rPr>
              <a:t>linear model</a:t>
            </a:r>
            <a:r>
              <a:rPr lang="en" sz="883">
                <a:solidFill>
                  <a:schemeClr val="dk1"/>
                </a:solidFill>
              </a:rPr>
              <a:t> (without activation functions or with only linear activations) can only learn straight lines or flat planes.</a:t>
            </a:r>
            <a:endParaRPr sz="883">
              <a:solidFill>
                <a:schemeClr val="dk1"/>
              </a:solidFill>
            </a:endParaRPr>
          </a:p>
          <a:p>
            <a:pPr indent="-2847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4"/>
              <a:buChar char="●"/>
            </a:pPr>
            <a:r>
              <a:rPr lang="en" sz="883">
                <a:solidFill>
                  <a:schemeClr val="dk1"/>
                </a:solidFill>
              </a:rPr>
              <a:t>With </a:t>
            </a:r>
            <a:r>
              <a:rPr b="1" lang="en" sz="883">
                <a:solidFill>
                  <a:schemeClr val="dk1"/>
                </a:solidFill>
              </a:rPr>
              <a:t>nonlinear activations</a:t>
            </a:r>
            <a:r>
              <a:rPr lang="en" sz="883">
                <a:solidFill>
                  <a:schemeClr val="dk1"/>
                </a:solidFill>
              </a:rPr>
              <a:t> the network can learn </a:t>
            </a:r>
            <a:r>
              <a:rPr b="1" lang="en" sz="883">
                <a:solidFill>
                  <a:schemeClr val="dk1"/>
                </a:solidFill>
              </a:rPr>
              <a:t>curved, wavy, or more irregular patterns</a:t>
            </a:r>
            <a:r>
              <a:rPr lang="en" sz="883">
                <a:solidFill>
                  <a:schemeClr val="dk1"/>
                </a:solidFill>
              </a:rPr>
              <a:t>, adapting to the data more flexibly.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🔴 Sigmoid (Problem)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Gradients vanish at the tails (when input is very positive or negative).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Causes slow learning or no learning in deep networks.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i="1" lang="en" sz="1100">
                <a:solidFill>
                  <a:schemeClr val="dk1"/>
                </a:solidFill>
              </a:rPr>
              <a:t>not</a:t>
            </a:r>
            <a:r>
              <a:rPr lang="en" sz="1100">
                <a:solidFill>
                  <a:schemeClr val="dk1"/>
                </a:solidFill>
              </a:rPr>
              <a:t> zero-centered. </a:t>
            </a:r>
            <a:endParaRPr sz="11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1100">
                <a:solidFill>
                  <a:schemeClr val="dk1"/>
                </a:solidFill>
              </a:rPr>
              <a:t>(Non-zero-centered output ⇒ Biased gradients)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Weight updates may zigzag.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Optimizer takes longer to converge.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🟡 Tanh (Better than sigmoid but not ideal)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Centered at 0, but still suffers from saturation at extreme values.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Slightly better gradient flow than sigmoid, but still problematic for deep networks.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🟢 ReLU (Solution)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Doesn't saturate for positive inputs → gradients stay strong.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Enables fast and stable training, especially in deep networks.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🟢 Leaky ReLU / ELU / Maxout (Improved Solutions)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Allow small gradients for negative inputs → avoids dying neurons.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Help maintain gradient flow and faster convergence.</a:t>
            </a:r>
            <a:endParaRPr sz="883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83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/>
              <a:t>Use ReLU. Be careful with your learning rates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/>
              <a:t>Try out Leaky ReLU / Maxout / ELU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/>
              <a:t>Try out tanh but don’t expect much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/>
              <a:t>Don’t use sigmoid</a:t>
            </a:r>
            <a:endParaRPr sz="12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862" y="707825"/>
            <a:ext cx="4319149" cy="30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438" y="3443575"/>
            <a:ext cx="4377976" cy="1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62925" y="212350"/>
            <a:ext cx="9012900" cy="4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50" y="212350"/>
            <a:ext cx="8688700" cy="49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-3260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Scaling laws</a:t>
            </a:r>
            <a:r>
              <a:rPr lang="en" sz="1000">
                <a:solidFill>
                  <a:schemeClr val="dk1"/>
                </a:solidFill>
              </a:rPr>
              <a:t> describe how model performance (e.g., loss, accuracy) improves as you scale up: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Model size</a:t>
            </a:r>
            <a:r>
              <a:rPr lang="en" sz="1000">
                <a:solidFill>
                  <a:schemeClr val="dk1"/>
                </a:solidFill>
              </a:rPr>
              <a:t> (number of parameters)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Dataset size</a:t>
            </a:r>
            <a:r>
              <a:rPr lang="en" sz="1000">
                <a:solidFill>
                  <a:schemeClr val="dk1"/>
                </a:solidFill>
              </a:rPr>
              <a:t> (number of tokens or examples)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Compute</a:t>
            </a:r>
            <a:r>
              <a:rPr lang="en" sz="1000">
                <a:solidFill>
                  <a:schemeClr val="dk1"/>
                </a:solidFill>
              </a:rPr>
              <a:t> (FLOPs used during training)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 you increase </a:t>
            </a:r>
            <a:r>
              <a:rPr b="1" lang="en" sz="1000">
                <a:solidFill>
                  <a:schemeClr val="dk1"/>
                </a:solidFill>
              </a:rPr>
              <a:t>model size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b="1" lang="en" sz="1000">
                <a:solidFill>
                  <a:schemeClr val="dk1"/>
                </a:solidFill>
              </a:rPr>
              <a:t>dataset size</a:t>
            </a:r>
            <a:r>
              <a:rPr lang="en" sz="1000">
                <a:solidFill>
                  <a:schemeClr val="dk1"/>
                </a:solidFill>
              </a:rPr>
              <a:t>, and </a:t>
            </a:r>
            <a:r>
              <a:rPr b="1" lang="en" sz="1000">
                <a:solidFill>
                  <a:schemeClr val="dk1"/>
                </a:solidFill>
              </a:rPr>
              <a:t>training compute</a:t>
            </a:r>
            <a:r>
              <a:rPr lang="en" sz="1000">
                <a:solidFill>
                  <a:schemeClr val="dk1"/>
                </a:solidFill>
              </a:rPr>
              <a:t>, the </a:t>
            </a:r>
            <a:r>
              <a:rPr b="1" lang="en" sz="1000">
                <a:solidFill>
                  <a:schemeClr val="dk1"/>
                </a:solidFill>
              </a:rPr>
              <a:t>loss decreases smoothly</a:t>
            </a:r>
            <a:r>
              <a:rPr lang="en" sz="1000">
                <a:solidFill>
                  <a:schemeClr val="dk1"/>
                </a:solidFill>
              </a:rPr>
              <a:t> — often as a power law: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 			where N could be model size, data size, or compute, and α\alphaα is a scaling exponent.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Diminishing returns at extreme scale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Compute-optimal model size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You can </a:t>
            </a:r>
            <a:r>
              <a:rPr b="1" lang="en" sz="1000">
                <a:solidFill>
                  <a:schemeClr val="dk1"/>
                </a:solidFill>
              </a:rPr>
              <a:t>predict the best model size</a:t>
            </a:r>
            <a:r>
              <a:rPr lang="en" sz="1000">
                <a:solidFill>
                  <a:schemeClr val="dk1"/>
                </a:solidFill>
              </a:rPr>
              <a:t> given a fixed compute budget using scaling laws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Don’t just scale the model; scale </a:t>
            </a:r>
            <a:r>
              <a:rPr b="1" lang="en" sz="1100">
                <a:solidFill>
                  <a:schemeClr val="dk1"/>
                </a:solidFill>
              </a:rPr>
              <a:t>model + data + compute</a:t>
            </a:r>
            <a:r>
              <a:rPr lang="en" sz="1100">
                <a:solidFill>
                  <a:schemeClr val="dk1"/>
                </a:solidFill>
              </a:rPr>
              <a:t> in the right proportion.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575" y="1757125"/>
            <a:ext cx="4058301" cy="349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75" y="2762025"/>
            <a:ext cx="4643051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63" y="1347975"/>
            <a:ext cx="12287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138650"/>
            <a:ext cx="5583926" cy="10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375" y="959500"/>
            <a:ext cx="4382899" cy="360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5434500" y="3326750"/>
            <a:ext cx="453900" cy="16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ECACA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83" y="0"/>
            <a:ext cx="470463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73025" y="188750"/>
            <a:ext cx="8937000" cy="48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Pretraining: Data Foundations of LLMs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performance of a large language model (LLM) depends heavily on the quality and size of its </a:t>
            </a:r>
            <a:r>
              <a:rPr lang="en" sz="1200">
                <a:solidFill>
                  <a:schemeClr val="dk1"/>
                </a:solidFill>
              </a:rPr>
              <a:t>pre training</a:t>
            </a:r>
            <a:r>
              <a:rPr lang="en" sz="1200">
                <a:solidFill>
                  <a:schemeClr val="dk1"/>
                </a:solidFill>
              </a:rPr>
              <a:t> dataset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Where do LLMs get all that data?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🔍 </a:t>
            </a:r>
            <a:r>
              <a:rPr b="1" lang="en" sz="1000">
                <a:solidFill>
                  <a:schemeClr val="dk1"/>
                </a:solidFill>
              </a:rPr>
              <a:t>Two main approaches to sourcing data:</a:t>
            </a:r>
            <a:br>
              <a:rPr b="1" lang="en" sz="1000">
                <a:solidFill>
                  <a:schemeClr val="dk1"/>
                </a:solidFill>
              </a:rPr>
            </a:b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🏢 </a:t>
            </a:r>
            <a:r>
              <a:rPr b="1" lang="en" sz="1000">
                <a:solidFill>
                  <a:schemeClr val="dk1"/>
                </a:solidFill>
              </a:rPr>
              <a:t>Crawl it yourself</a:t>
            </a:r>
            <a:br>
              <a:rPr b="1"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e.g., OpenAI, Anthropic, etc.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🌐 </a:t>
            </a:r>
            <a:r>
              <a:rPr b="1" lang="en" sz="1000">
                <a:solidFill>
                  <a:schemeClr val="dk1"/>
                </a:solidFill>
              </a:rPr>
              <a:t>Use public web archives</a:t>
            </a:r>
            <a:br>
              <a:rPr b="1"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like </a:t>
            </a:r>
            <a:r>
              <a:rPr b="1" lang="en" sz="1000">
                <a:solidFill>
                  <a:schemeClr val="dk1"/>
                </a:solidFill>
              </a:rPr>
              <a:t>CommonCrawl</a:t>
            </a:r>
            <a:r>
              <a:rPr lang="en" sz="1000">
                <a:solidFill>
                  <a:schemeClr val="dk1"/>
                </a:solidFill>
              </a:rPr>
              <a:t>, a nonprofit that releases ~200–400 TiB of raw web data monthly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🧼 Projects like </a:t>
            </a:r>
            <a:r>
              <a:rPr b="1" lang="en" sz="1000">
                <a:solidFill>
                  <a:schemeClr val="dk1"/>
                </a:solidFill>
              </a:rPr>
              <a:t>🍷 FineWeb</a:t>
            </a:r>
            <a:r>
              <a:rPr lang="en" sz="1000">
                <a:solidFill>
                  <a:schemeClr val="dk1"/>
                </a:solidFill>
              </a:rPr>
              <a:t>: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Start with CommonCrawl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Apply </a:t>
            </a:r>
            <a:r>
              <a:rPr b="1" lang="en" sz="1000">
                <a:solidFill>
                  <a:schemeClr val="dk1"/>
                </a:solidFill>
              </a:rPr>
              <a:t>cleaning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b="1" lang="en" sz="1000">
                <a:solidFill>
                  <a:schemeClr val="dk1"/>
                </a:solidFill>
              </a:rPr>
              <a:t>filtering</a:t>
            </a:r>
            <a:r>
              <a:rPr lang="en" sz="1000">
                <a:solidFill>
                  <a:schemeClr val="dk1"/>
                </a:solidFill>
              </a:rPr>
              <a:t>, and </a:t>
            </a:r>
            <a:r>
              <a:rPr b="1" lang="en" sz="1000">
                <a:solidFill>
                  <a:schemeClr val="dk1"/>
                </a:solidFill>
              </a:rPr>
              <a:t>deduplication</a:t>
            </a:r>
            <a:br>
              <a:rPr b="1" lang="en" sz="1000">
                <a:solidFill>
                  <a:schemeClr val="dk1"/>
                </a:solidFill>
              </a:rPr>
            </a:b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Produce high-quality </a:t>
            </a:r>
            <a:r>
              <a:rPr lang="en" sz="1000">
                <a:solidFill>
                  <a:schemeClr val="dk1"/>
                </a:solidFill>
              </a:rPr>
              <a:t>pre training</a:t>
            </a:r>
            <a:r>
              <a:rPr lang="en" sz="1000">
                <a:solidFill>
                  <a:schemeClr val="dk1"/>
                </a:solidFill>
              </a:rPr>
              <a:t> datasets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15-trillions (GPT2 </a:t>
            </a:r>
            <a:r>
              <a:rPr lang="en" sz="1000">
                <a:solidFill>
                  <a:schemeClr val="dk1"/>
                </a:solidFill>
              </a:rPr>
              <a:t>tokenizer</a:t>
            </a:r>
            <a:r>
              <a:rPr lang="en" sz="1000">
                <a:solidFill>
                  <a:schemeClr val="dk1"/>
                </a:solidFill>
              </a:rPr>
              <a:t>) ~44TB disk space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1850" y="2810375"/>
            <a:ext cx="5000575" cy="21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141575"/>
            <a:ext cx="9144000" cy="50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 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400" u="sng">
                <a:solidFill>
                  <a:schemeClr val="hlink"/>
                </a:solidFill>
                <a:hlinkClick r:id="rId3"/>
              </a:rPr>
              <a:t>https://huggingface.co/datasets/HuggingFaceFW/fineweb</a:t>
            </a:r>
            <a:endParaRPr b="1" sz="4400"/>
          </a:p>
          <a:p>
            <a:pPr indent="0" lvl="0" marL="0" rtl="0" algn="l">
              <a:lnSpc>
                <a:spcPct val="171429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4A5565"/>
                </a:solidFill>
                <a:highlight>
                  <a:srgbClr val="FFFFFF"/>
                </a:highlight>
              </a:rPr>
              <a:t>load the full dataset or a specific crawl using  </a:t>
            </a:r>
            <a:r>
              <a:rPr lang="en" sz="4400">
                <a:solidFill>
                  <a:srgbClr val="4A5565"/>
                </a:solidFill>
                <a:highlight>
                  <a:srgbClr val="F9FAFB"/>
                </a:highlight>
                <a:latin typeface="Courier New"/>
                <a:ea typeface="Courier New"/>
                <a:cs typeface="Courier New"/>
                <a:sym typeface="Courier New"/>
              </a:rPr>
              <a:t>datatrove.pipeline</a:t>
            </a:r>
            <a:endParaRPr sz="4400">
              <a:solidFill>
                <a:srgbClr val="4A5565"/>
              </a:solidFill>
              <a:highlight>
                <a:srgbClr val="F9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75" y="188750"/>
            <a:ext cx="8147850" cy="34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00"/>
              <a:t>2. </a:t>
            </a:r>
            <a:r>
              <a:rPr lang="en" sz="1000"/>
              <a:t>Tokenizations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00"/>
              <a:t>  Converts text &lt;---&gt; sequences of symbols (/tokens)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00"/>
              <a:t>- Start with stream of bytes (256 tokens)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00"/>
              <a:t>- Run the Byte Pair Encoding algorithm (iteratively merge the most common token pair to create new token)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00"/>
              <a:t>Example: ~5000 text characters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00"/>
              <a:t>~= 40,000 bits (with vocabulary size of 2 tokens: bits 0/1)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000"/>
              <a:t>~= 5000 bytes (with vocabulary size of 256 tokens: bytes)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00"/>
              <a:t>~= 1300 GPT-4 tokens (vocabulary size 100,277)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BAE6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BAE6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BAE6F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00">
                <a:solidFill>
                  <a:schemeClr val="dk1"/>
                </a:solidFill>
                <a:highlight>
                  <a:srgbClr val="BAE6FD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solidFill>
                  <a:schemeClr val="dk1"/>
                </a:solidFill>
                <a:highlight>
                  <a:srgbClr val="FDE68A"/>
                </a:highlight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" sz="1000">
                <a:solidFill>
                  <a:schemeClr val="dk1"/>
                </a:solidFill>
                <a:highlight>
                  <a:srgbClr val="BFDBFE"/>
                </a:highlight>
                <a:latin typeface="Courier New"/>
                <a:ea typeface="Courier New"/>
                <a:cs typeface="Courier New"/>
                <a:sym typeface="Courier New"/>
              </a:rPr>
              <a:t> quick</a:t>
            </a:r>
            <a:r>
              <a:rPr lang="en" sz="1000">
                <a:solidFill>
                  <a:schemeClr val="dk1"/>
                </a:solidFill>
                <a:highlight>
                  <a:srgbClr val="BBF7D0"/>
                </a:highlight>
                <a:latin typeface="Courier New"/>
                <a:ea typeface="Courier New"/>
                <a:cs typeface="Courier New"/>
                <a:sym typeface="Courier New"/>
              </a:rPr>
              <a:t> brown</a:t>
            </a:r>
            <a:r>
              <a:rPr lang="en" sz="1000">
                <a:solidFill>
                  <a:schemeClr val="dk1"/>
                </a:solidFill>
                <a:highlight>
                  <a:srgbClr val="FED7AA"/>
                </a:highlight>
                <a:latin typeface="Courier New"/>
                <a:ea typeface="Courier New"/>
                <a:cs typeface="Courier New"/>
                <a:sym typeface="Courier New"/>
              </a:rPr>
              <a:t> fox</a:t>
            </a:r>
            <a:r>
              <a:rPr lang="en" sz="1000">
                <a:solidFill>
                  <a:schemeClr val="dk1"/>
                </a:solidFill>
                <a:highlight>
                  <a:srgbClr val="A5F3FC"/>
                </a:highlight>
                <a:latin typeface="Courier New"/>
                <a:ea typeface="Courier New"/>
                <a:cs typeface="Courier New"/>
                <a:sym typeface="Courier New"/>
              </a:rPr>
              <a:t> jumps</a:t>
            </a:r>
            <a:r>
              <a:rPr lang="en" sz="1000">
                <a:solidFill>
                  <a:schemeClr val="dk1"/>
                </a:solidFill>
                <a:highlight>
                  <a:srgbClr val="E5E7EB"/>
                </a:highlight>
                <a:latin typeface="Courier New"/>
                <a:ea typeface="Courier New"/>
                <a:cs typeface="Courier New"/>
                <a:sym typeface="Courier New"/>
              </a:rPr>
              <a:t> over</a:t>
            </a:r>
            <a:r>
              <a:rPr lang="en" sz="1000">
                <a:solidFill>
                  <a:schemeClr val="dk1"/>
                </a:solidFill>
                <a:highlight>
                  <a:srgbClr val="E9D5FF"/>
                </a:highlight>
                <a:latin typeface="Courier New"/>
                <a:ea typeface="Courier New"/>
                <a:cs typeface="Courier New"/>
                <a:sym typeface="Courier New"/>
              </a:rPr>
              <a:t> the</a:t>
            </a:r>
            <a:r>
              <a:rPr lang="en" sz="1000">
                <a:solidFill>
                  <a:schemeClr val="dk1"/>
                </a:solidFill>
                <a:highlight>
                  <a:srgbClr val="C7D2FE"/>
                </a:highlight>
                <a:latin typeface="Courier New"/>
                <a:ea typeface="Courier New"/>
                <a:cs typeface="Courier New"/>
                <a:sym typeface="Courier New"/>
              </a:rPr>
              <a:t> lazy</a:t>
            </a:r>
            <a:r>
              <a:rPr lang="en" sz="1000">
                <a:solidFill>
                  <a:schemeClr val="dk1"/>
                </a:solidFill>
                <a:highlight>
                  <a:srgbClr val="D9F99D"/>
                </a:highlight>
                <a:latin typeface="Courier New"/>
                <a:ea typeface="Courier New"/>
                <a:cs typeface="Courier New"/>
                <a:sym typeface="Courier New"/>
              </a:rPr>
              <a:t> dog</a:t>
            </a:r>
            <a:r>
              <a:rPr lang="en" sz="1000">
                <a:solidFill>
                  <a:schemeClr val="dk1"/>
                </a:solidFill>
                <a:highlight>
                  <a:srgbClr val="FECDD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highlight>
                  <a:srgbClr val="DDD6FE"/>
                </a:highlight>
                <a:latin typeface="Courier New"/>
                <a:ea typeface="Courier New"/>
                <a:cs typeface="Courier New"/>
                <a:sym typeface="Courier New"/>
              </a:rPr>
              <a:t> This</a:t>
            </a:r>
            <a:r>
              <a:rPr lang="en" sz="1000">
                <a:solidFill>
                  <a:schemeClr val="dk1"/>
                </a:solidFill>
                <a:highlight>
                  <a:srgbClr val="FEF08A"/>
                </a:highlight>
                <a:latin typeface="Courier New"/>
                <a:ea typeface="Courier New"/>
                <a:cs typeface="Courier New"/>
                <a:sym typeface="Courier New"/>
              </a:rPr>
              <a:t> is</a:t>
            </a:r>
            <a:r>
              <a:rPr lang="en" sz="1000">
                <a:solidFill>
                  <a:schemeClr val="dk1"/>
                </a:solidFill>
                <a:highlight>
                  <a:srgbClr val="A7F3D0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000">
                <a:solidFill>
                  <a:schemeClr val="dk1"/>
                </a:solidFill>
                <a:highlight>
                  <a:srgbClr val="E4E4E7"/>
                </a:highlight>
                <a:latin typeface="Courier New"/>
                <a:ea typeface="Courier New"/>
                <a:cs typeface="Courier New"/>
                <a:sym typeface="Courier New"/>
              </a:rPr>
              <a:t> sample</a:t>
            </a:r>
            <a:r>
              <a:rPr lang="en" sz="1000">
                <a:solidFill>
                  <a:schemeClr val="dk1"/>
                </a:solidFill>
                <a:highlight>
                  <a:srgbClr val="FECACA"/>
                </a:highlight>
                <a:latin typeface="Courier New"/>
                <a:ea typeface="Courier New"/>
                <a:cs typeface="Courier New"/>
                <a:sym typeface="Courier New"/>
              </a:rPr>
              <a:t> paragraph</a:t>
            </a:r>
            <a:r>
              <a:rPr lang="en" sz="1000">
                <a:solidFill>
                  <a:schemeClr val="dk1"/>
                </a:solidFill>
                <a:highlight>
                  <a:srgbClr val="F5D0FE"/>
                </a:highlight>
                <a:latin typeface="Courier New"/>
                <a:ea typeface="Courier New"/>
                <a:cs typeface="Courier New"/>
                <a:sym typeface="Courier New"/>
              </a:rPr>
              <a:t> with</a:t>
            </a:r>
            <a:r>
              <a:rPr lang="en" sz="1000">
                <a:solidFill>
                  <a:schemeClr val="dk1"/>
                </a:solidFill>
                <a:highlight>
                  <a:srgbClr val="FBCFE8"/>
                </a:highlight>
                <a:latin typeface="Courier New"/>
                <a:ea typeface="Courier New"/>
                <a:cs typeface="Courier New"/>
                <a:sym typeface="Courier New"/>
              </a:rPr>
              <a:t> repeated</a:t>
            </a:r>
            <a:r>
              <a:rPr lang="en" sz="1000">
                <a:solidFill>
                  <a:schemeClr val="dk1"/>
                </a:solidFill>
                <a:highlight>
                  <a:srgbClr val="99F6E4"/>
                </a:highlight>
                <a:latin typeface="Courier New"/>
                <a:ea typeface="Courier New"/>
                <a:cs typeface="Courier New"/>
                <a:sym typeface="Courier New"/>
              </a:rPr>
              <a:t> words</a:t>
            </a:r>
            <a:r>
              <a:rPr lang="en" sz="1000">
                <a:solidFill>
                  <a:schemeClr val="dk1"/>
                </a:solidFill>
                <a:highlight>
                  <a:srgbClr val="BAE6FD"/>
                </a:highlight>
                <a:latin typeface="Courier New"/>
                <a:ea typeface="Courier New"/>
                <a:cs typeface="Courier New"/>
                <a:sym typeface="Courier New"/>
              </a:rPr>
              <a:t> and</a:t>
            </a:r>
            <a:r>
              <a:rPr lang="en" sz="1000">
                <a:solidFill>
                  <a:schemeClr val="dk1"/>
                </a:solidFill>
                <a:highlight>
                  <a:srgbClr val="FDE68A"/>
                </a:highlight>
                <a:latin typeface="Courier New"/>
                <a:ea typeface="Courier New"/>
                <a:cs typeface="Courier New"/>
                <a:sym typeface="Courier New"/>
              </a:rPr>
              <a:t> common</a:t>
            </a:r>
            <a:r>
              <a:rPr lang="en" sz="1000">
                <a:solidFill>
                  <a:schemeClr val="dk1"/>
                </a:solidFill>
                <a:highlight>
                  <a:srgbClr val="BFDBFE"/>
                </a:highlight>
                <a:latin typeface="Courier New"/>
                <a:ea typeface="Courier New"/>
                <a:cs typeface="Courier New"/>
                <a:sym typeface="Courier New"/>
              </a:rPr>
              <a:t> patterns</a:t>
            </a:r>
            <a:r>
              <a:rPr lang="en" sz="1000">
                <a:solidFill>
                  <a:schemeClr val="dk1"/>
                </a:solidFill>
                <a:highlight>
                  <a:srgbClr val="BBF7D0"/>
                </a:highlight>
                <a:latin typeface="Courier New"/>
                <a:ea typeface="Courier New"/>
                <a:cs typeface="Courier New"/>
                <a:sym typeface="Courier New"/>
              </a:rPr>
              <a:t> that</a:t>
            </a:r>
            <a:r>
              <a:rPr lang="en" sz="1000">
                <a:solidFill>
                  <a:schemeClr val="dk1"/>
                </a:solidFill>
                <a:highlight>
                  <a:srgbClr val="FED7AA"/>
                </a:highlight>
                <a:latin typeface="Courier New"/>
                <a:ea typeface="Courier New"/>
                <a:cs typeface="Courier New"/>
                <a:sym typeface="Courier New"/>
              </a:rPr>
              <a:t> will</a:t>
            </a:r>
            <a:r>
              <a:rPr lang="en" sz="1000">
                <a:solidFill>
                  <a:schemeClr val="dk1"/>
                </a:solidFill>
                <a:highlight>
                  <a:srgbClr val="A5F3FC"/>
                </a:highlight>
                <a:latin typeface="Courier New"/>
                <a:ea typeface="Courier New"/>
                <a:cs typeface="Courier New"/>
                <a:sym typeface="Courier New"/>
              </a:rPr>
              <a:t> demonstrate</a:t>
            </a:r>
            <a:r>
              <a:rPr lang="en" sz="1000">
                <a:solidFill>
                  <a:schemeClr val="dk1"/>
                </a:solidFill>
                <a:highlight>
                  <a:srgbClr val="E5E7EB"/>
                </a:highlight>
                <a:latin typeface="Courier New"/>
                <a:ea typeface="Courier New"/>
                <a:cs typeface="Courier New"/>
                <a:sym typeface="Courier New"/>
              </a:rPr>
              <a:t> how</a:t>
            </a:r>
            <a:r>
              <a:rPr lang="en" sz="1000">
                <a:solidFill>
                  <a:schemeClr val="dk1"/>
                </a:solidFill>
                <a:highlight>
                  <a:srgbClr val="E9D5FF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000">
                <a:solidFill>
                  <a:schemeClr val="dk1"/>
                </a:solidFill>
                <a:highlight>
                  <a:srgbClr val="C7D2FE"/>
                </a:highlight>
                <a:latin typeface="Courier New"/>
                <a:ea typeface="Courier New"/>
                <a:cs typeface="Courier New"/>
                <a:sym typeface="Courier New"/>
              </a:rPr>
              <a:t>PE</a:t>
            </a:r>
            <a:r>
              <a:rPr lang="en" sz="1000">
                <a:solidFill>
                  <a:schemeClr val="dk1"/>
                </a:solidFill>
                <a:highlight>
                  <a:srgbClr val="D9F99D"/>
                </a:highlight>
                <a:latin typeface="Courier New"/>
                <a:ea typeface="Courier New"/>
                <a:cs typeface="Courier New"/>
                <a:sym typeface="Courier New"/>
              </a:rPr>
              <a:t> works</a:t>
            </a:r>
            <a:r>
              <a:rPr lang="en" sz="1000">
                <a:solidFill>
                  <a:schemeClr val="dk1"/>
                </a:solidFill>
                <a:highlight>
                  <a:srgbClr val="FECDD3"/>
                </a:highlight>
                <a:latin typeface="Courier New"/>
                <a:ea typeface="Courier New"/>
                <a:cs typeface="Courier New"/>
                <a:sym typeface="Courier New"/>
              </a:rPr>
              <a:t> effectively</a:t>
            </a:r>
            <a:r>
              <a:rPr lang="en" sz="1000">
                <a:solidFill>
                  <a:schemeClr val="dk1"/>
                </a:solidFill>
                <a:highlight>
                  <a:srgbClr val="DDD6FE"/>
                </a:highlight>
                <a:latin typeface="Courier New"/>
                <a:ea typeface="Courier New"/>
                <a:cs typeface="Courier New"/>
                <a:sym typeface="Courier New"/>
              </a:rPr>
              <a:t>."</a:t>
            </a:r>
            <a:endParaRPr sz="1000">
              <a:solidFill>
                <a:schemeClr val="dk1"/>
              </a:solidFill>
              <a:highlight>
                <a:srgbClr val="DDD6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DDD6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00"/>
              <a:t>https://tiktokenizer.vercel.app/?model=gpt2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0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0" y="2524575"/>
            <a:ext cx="8714076" cy="17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3"/>
            <a:ext cx="1483225" cy="3032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025" y="-722750"/>
            <a:ext cx="3639525" cy="38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 b="1680" l="-2270" r="2269" t="-1680"/>
          <a:stretch/>
        </p:blipFill>
        <p:spPr>
          <a:xfrm>
            <a:off x="4519575" y="-39325"/>
            <a:ext cx="462442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" y="2496525"/>
            <a:ext cx="3853700" cy="2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🔤 SentencePiece Tokenizer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Efficiently supports both </a:t>
            </a:r>
            <a:r>
              <a:rPr b="1" lang="en" sz="1100">
                <a:solidFill>
                  <a:schemeClr val="dk1"/>
                </a:solidFill>
              </a:rPr>
              <a:t>training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inference</a:t>
            </a:r>
            <a:r>
              <a:rPr lang="en" sz="1100">
                <a:solidFill>
                  <a:schemeClr val="dk1"/>
                </a:solidFill>
              </a:rPr>
              <a:t> for BPE tokenizers.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Used in popular models like </a:t>
            </a:r>
            <a:r>
              <a:rPr b="1" lang="en" sz="1100">
                <a:solidFill>
                  <a:schemeClr val="dk1"/>
                </a:solidFill>
              </a:rPr>
              <a:t>LLaMA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Mistral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Unlike TikToken, runs </a:t>
            </a:r>
            <a:r>
              <a:rPr b="1" lang="en" sz="1100">
                <a:solidFill>
                  <a:schemeClr val="dk1"/>
                </a:solidFill>
              </a:rPr>
              <a:t>BPE directly on Unicode code points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Offers a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character_coverage</a:t>
            </a:r>
            <a:r>
              <a:rPr lang="en" sz="1100">
                <a:solidFill>
                  <a:schemeClr val="dk1"/>
                </a:solidFill>
              </a:rPr>
              <a:t> setting to handle rare characters.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Rare characters can be: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Mapped to an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[UNK]</a:t>
            </a:r>
            <a:r>
              <a:rPr lang="en" sz="1100">
                <a:solidFill>
                  <a:schemeClr val="dk1"/>
                </a:solidFill>
              </a:rPr>
              <a:t> token, or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Encoded as </a:t>
            </a:r>
            <a:r>
              <a:rPr b="1" lang="en" sz="1100">
                <a:solidFill>
                  <a:schemeClr val="dk1"/>
                </a:solidFill>
              </a:rPr>
              <a:t>UTF-8 bytes</a:t>
            </a:r>
            <a:r>
              <a:rPr lang="en" sz="1100">
                <a:solidFill>
                  <a:schemeClr val="dk1"/>
                </a:solidFill>
              </a:rPr>
              <a:t>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byte_fallback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⚖️ TL;DR Comparison with TikToken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TikToken</a:t>
            </a:r>
            <a:r>
              <a:rPr lang="en" sz="1100">
                <a:solidFill>
                  <a:schemeClr val="dk1"/>
                </a:solidFill>
              </a:rPr>
              <a:t>: Converts text to UTF-8, then applies BPE on bytes.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SentencePiece</a:t>
            </a:r>
            <a:r>
              <a:rPr lang="en" sz="1100">
                <a:solidFill>
                  <a:schemeClr val="dk1"/>
                </a:solidFill>
              </a:rPr>
              <a:t>: Applies BPE on Unicode code points, with optional fallback to UTF-8 bytes for rare code points.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0" y="15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8F8F8"/>
                </a:highlight>
              </a:rPr>
              <a:t>weird LLM behaviors trace back to tokenization, not the model itself!</a:t>
            </a:r>
            <a:endParaRPr b="1" sz="1000">
              <a:solidFill>
                <a:srgbClr val="3B3B3B"/>
              </a:solidFill>
              <a:highlight>
                <a:srgbClr val="F8F8F8"/>
              </a:highlight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3488"/>
            <a:ext cx="9144000" cy="44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tokenizer is a completely independent module, separate from the LLM. It has its own training dataset, which may differ from that of the LLM.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Its role is to translate raw text to a sequence of tokens and vice versa.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LLM interacts only with tokens and never directly processes the raw text.</a:t>
            </a:r>
            <a:endParaRPr sz="10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38" y="1581150"/>
            <a:ext cx="49053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