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AC33-36B7-C471-91FE-C0E1F2BD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0EA18-6E50-840D-B430-3323E63CA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0559-CA16-1408-34FF-D3976BF6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D973-9F12-4272-979B-04B2E77724BA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35185-B37C-6486-AFB6-3743AF06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9E7F-CCE4-CE5F-43CC-1BA51FC7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BC78-BDEF-4809-9C69-EED7A052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38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2F23-2DCB-D750-E325-EBF5DE2A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EF4D7-C882-AD8C-996B-A3C39510F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71E8A-D8E3-B950-DBC3-55D5B415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D973-9F12-4272-979B-04B2E77724BA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11EC3-DBC9-7DF2-77C7-613CB5CB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6F24-0453-D014-9D10-ECC5DE99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BC78-BDEF-4809-9C69-EED7A052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1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8D209-170E-AE21-F58F-FBF7FE5DA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8B522-C2CB-C90D-14C8-F92827AF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CDB6-F63E-24D9-6286-428EA894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D973-9F12-4272-979B-04B2E77724BA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CF5A-AA8E-B4C6-D1AE-51F3A70A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12E7-BEE0-0331-CA03-109521F9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BC78-BDEF-4809-9C69-EED7A052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574-2835-AEC8-3C37-13AA3E99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43BF-AD65-67B6-AB7C-DDA498168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A288-6CF2-0CD8-DE96-486BB71D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D973-9F12-4272-979B-04B2E77724BA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4210-4CAF-D96D-8EF5-CC52FFE0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D68F-E05F-7B87-09D7-4D87EC5B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BC78-BDEF-4809-9C69-EED7A052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8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1C0C-1305-DAFB-0A19-4E59F56F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65C27-D314-929A-2172-B9EB5B3B6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1EAA-0CEB-2301-2D43-CD584904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D973-9F12-4272-979B-04B2E77724BA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63864-949C-4364-3D6A-0699109D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3BA2-A9A4-BB34-7189-FB665F02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BC78-BDEF-4809-9C69-EED7A052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75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59B9-3AB2-4DFD-1441-20E39211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7B83-D160-6896-1D42-FDC75741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BE214-7584-95AD-31F3-D1F12615F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192BD-5D08-DD27-0AC9-505A6B38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D973-9F12-4272-979B-04B2E77724BA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727E0-F7D2-BA87-FB42-578B43FB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3A1F3-2A7D-60F1-9F6D-16978346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BC78-BDEF-4809-9C69-EED7A052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8808-0CB9-860F-E19E-D4ADE094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CA8E-1BA4-AE2F-23C2-8A8E13B2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1A45B-ED30-6477-1AFB-5F4200E3B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C6A39-BA23-3D04-A42C-1B63C3239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D1ABD-0E8A-CC6D-F166-F2113CCD3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E4C70-3156-039A-EA58-6FC8CA12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D973-9F12-4272-979B-04B2E77724BA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768C4-8CA3-B975-82E6-31C9D1FC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9F036-5185-E7D4-6748-85A16A24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BC78-BDEF-4809-9C69-EED7A052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3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CA4A-6C24-4F3B-A56B-119A0163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9CD5A-B236-DCDC-589B-728947A4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D973-9F12-4272-979B-04B2E77724BA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C15A3-0B60-FE54-ACFB-DC2CF2C5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245F4-B269-7137-B769-46D51D3C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BC78-BDEF-4809-9C69-EED7A052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0165C-5127-3E43-77D4-4E21DE69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D973-9F12-4272-979B-04B2E77724BA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B23E2-5D2D-9687-6911-8FCE5129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8B1F-8C7A-E49E-AFAB-356085DD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BC78-BDEF-4809-9C69-EED7A052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53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7560-E464-8F1C-8A43-C16B23B2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56C3-98A9-B184-5F53-EC3B0DD79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2DF32-E26E-8717-B652-9743DE99D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6B3B6-0AF8-EC03-F655-A384447C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D973-9F12-4272-979B-04B2E77724BA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9889-5B88-0685-1E2E-E40E557E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2D465-D9EE-E347-92D6-78D68601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BC78-BDEF-4809-9C69-EED7A052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6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0FC1-1689-A96C-66AF-F8B5A2D8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3B827-1779-F057-E6B3-6FD88D3A5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93570-29FD-8E65-DD75-516EFDA23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BC2C0-19FF-7515-541A-EDBAE0C8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D973-9F12-4272-979B-04B2E77724BA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4440-BE8D-6BA0-2323-B23E70D9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C2D5C-15CC-8E9C-4234-571A1CF9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BC78-BDEF-4809-9C69-EED7A052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8EA0-D6E2-2A0A-A8B6-EF435FB8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08CB-80AD-3B79-9B12-8498E854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8F34-97C5-5075-F0F9-A98E8BBB8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9D973-9F12-4272-979B-04B2E77724BA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7460-342B-E2FE-A0C3-A7815864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A546-7C49-48FC-29EC-F41E9167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8BC78-BDEF-4809-9C69-EED7A052B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hotas-edges-using-difference-of-gaussian-for-binary-image/" TargetMode="External"/><Relationship Id="rId2" Type="http://schemas.openxmlformats.org/officeDocument/2006/relationships/hyperlink" Target="https://www.geeksforgeeks.org/laplacian-of-gaussian-filter-in-matla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ishPandey88/Blob-Detection?tab=readme-ov-file" TargetMode="External"/><Relationship Id="rId7" Type="http://schemas.openxmlformats.org/officeDocument/2006/relationships/hyperlink" Target="https://www.geeksforgeeks.org/blob-detection-using-opencv/" TargetMode="External"/><Relationship Id="rId2" Type="http://schemas.openxmlformats.org/officeDocument/2006/relationships/hyperlink" Target="https://towardsdatascience.com/image-processing-blob-detection-204dc6428d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find-circles-and-ellipses-in-an-image-using-opencv-python/" TargetMode="External"/><Relationship Id="rId5" Type="http://schemas.openxmlformats.org/officeDocument/2006/relationships/hyperlink" Target="https://mathematica.stackexchange.com/questions/310557/performant-blob-detection-in-images" TargetMode="External"/><Relationship Id="rId4" Type="http://schemas.openxmlformats.org/officeDocument/2006/relationships/hyperlink" Target="https://cyrillugod.medium.com/blob-detection-in-action-7425638f534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C0DE-DCF4-FE58-6402-C29939FD1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IN" dirty="0"/>
              <a:t>Lab-7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C7B9F-E38F-D1E9-5FD3-814D69690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44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E314-7FB3-B07E-0E4A-F3435379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quality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17E8-14C6-6A77-59B9-A9772296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Adjusting brightness and contrast</a:t>
            </a:r>
          </a:p>
          <a:p>
            <a:r>
              <a:rPr lang="en-US" dirty="0"/>
              <a:t>	Sharpening images</a:t>
            </a:r>
          </a:p>
          <a:p>
            <a:r>
              <a:rPr lang="en-US" dirty="0"/>
              <a:t>	Removing noise from images</a:t>
            </a:r>
          </a:p>
          <a:p>
            <a:r>
              <a:rPr lang="en-US" dirty="0"/>
              <a:t>	Enhancing color in images</a:t>
            </a:r>
          </a:p>
          <a:p>
            <a:r>
              <a:rPr lang="en-US" dirty="0"/>
              <a:t>	Image resizing and scaling</a:t>
            </a:r>
          </a:p>
          <a:p>
            <a:r>
              <a:rPr lang="en-US" dirty="0"/>
              <a:t>	Inverse Transform</a:t>
            </a:r>
          </a:p>
          <a:p>
            <a:r>
              <a:rPr lang="en-US" dirty="0"/>
              <a:t>	Equalizing histograms</a:t>
            </a:r>
          </a:p>
          <a:p>
            <a:r>
              <a:rPr lang="en-US" dirty="0"/>
              <a:t>	Super-resolution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04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02B4-02D6-ADEE-6B40-8EC22E33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brightness and contrast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39A1-3295-EA59-9160-02E906E37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image2 = cv2.</a:t>
            </a:r>
            <a:r>
              <a:rPr lang="en-US" b="1" dirty="0"/>
              <a:t>addWeighted</a:t>
            </a:r>
            <a:r>
              <a:rPr lang="en-US" dirty="0"/>
              <a:t>(image, contrast,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image.shape</a:t>
            </a:r>
            <a:r>
              <a:rPr lang="en-US" dirty="0"/>
              <a:t>, </a:t>
            </a:r>
            <a:r>
              <a:rPr lang="en-US" dirty="0" err="1"/>
              <a:t>image.dtype</a:t>
            </a:r>
            <a:r>
              <a:rPr lang="en-US" dirty="0"/>
              <a:t>), 0, brightness)</a:t>
            </a:r>
          </a:p>
          <a:p>
            <a:pPr marL="0" indent="0">
              <a:buNone/>
            </a:pPr>
            <a:r>
              <a:rPr lang="en-US" dirty="0"/>
              <a:t># Adjusts the brightness by adding x to each pixel value</a:t>
            </a:r>
          </a:p>
          <a:p>
            <a:pPr lvl="1"/>
            <a:r>
              <a:rPr lang="en-US" dirty="0"/>
              <a:t>brightness = x </a:t>
            </a:r>
          </a:p>
          <a:p>
            <a:pPr marL="0" indent="0">
              <a:buNone/>
            </a:pPr>
            <a:r>
              <a:rPr lang="en-US" dirty="0"/>
              <a:t># Adjusts the contrast by scaling the pixel values</a:t>
            </a:r>
          </a:p>
          <a:p>
            <a:pPr lvl="1"/>
            <a:r>
              <a:rPr lang="en-US" dirty="0"/>
              <a:t>contrast = y</a:t>
            </a:r>
          </a:p>
          <a:p>
            <a:endParaRPr lang="en-US" dirty="0"/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cv2.convertScaleAbs() </a:t>
            </a:r>
            <a:r>
              <a:rPr lang="en-IN" i="0" dirty="0">
                <a:solidFill>
                  <a:srgbClr val="273239"/>
                </a:solidFill>
                <a:effectLst/>
                <a:latin typeface="Nunito" pitchFamily="2" charset="0"/>
              </a:rPr>
              <a:t>function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adjust the brightness and contrast using a combination of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scaling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and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shifting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the pixel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22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4066-26F7-594C-8A73-5830EDC6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381000"/>
            <a:ext cx="10776857" cy="5795963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Sharpening images</a:t>
            </a:r>
          </a:p>
          <a:p>
            <a:pPr lvl="1"/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cv2.filter2D() function </a:t>
            </a: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or</a:t>
            </a:r>
          </a:p>
          <a:p>
            <a:pPr lvl="1"/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cv2.Laplacian()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calculates the Laplacian of an image.</a:t>
            </a:r>
          </a:p>
          <a:p>
            <a:pPr lvl="1"/>
            <a:r>
              <a:rPr lang="en-US" b="1" i="0" dirty="0">
                <a:effectLst/>
                <a:latin typeface="Google Sans"/>
              </a:rPr>
              <a:t>The Laplacian is a second-order derivative, meaning it measures the rate of change of the rate of change of pixel intensities. 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Removing noise from images</a:t>
            </a:r>
          </a:p>
          <a:p>
            <a:pPr lvl="1"/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cv2.medianBlur() function</a:t>
            </a:r>
            <a:endParaRPr lang="en-US" b="1" dirty="0">
              <a:solidFill>
                <a:srgbClr val="273239"/>
              </a:solidFill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cv2.GaussianBlur()</a:t>
            </a:r>
          </a:p>
          <a:p>
            <a:r>
              <a:rPr lang="en-IN" b="1" dirty="0"/>
              <a:t>Enhancing </a:t>
            </a:r>
            <a:r>
              <a:rPr lang="en-IN" b="1" dirty="0" err="1"/>
              <a:t>color</a:t>
            </a:r>
            <a:r>
              <a:rPr lang="en-IN" b="1" dirty="0"/>
              <a:t> in images</a:t>
            </a:r>
          </a:p>
          <a:p>
            <a:pPr lvl="1"/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cv2.cvtColor() function</a:t>
            </a: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IN" i="0" dirty="0">
                <a:solidFill>
                  <a:srgbClr val="273239"/>
                </a:solidFill>
                <a:effectLst/>
                <a:latin typeface="Nunito" pitchFamily="2" charset="0"/>
              </a:rPr>
              <a:t>after converting RGB to HSV and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adjusts the hue, saturation, and value (brightness).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Image resizing and scaling</a:t>
            </a:r>
          </a:p>
          <a:p>
            <a:pPr lvl="1"/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cv2.resize() function with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cv2.INTER_NEAREST, cv2.INTER_LINEAR, cv2.INTER_CUBIC, and others.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endParaRPr lang="en-IN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40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7A8D-D727-D7DD-3719-9C344F1BA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6" y="628196"/>
            <a:ext cx="10515600" cy="4351338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Inverse Transform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inverse the color by simply subtracting each value from 255.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Equalizing histograms</a:t>
            </a:r>
          </a:p>
          <a:p>
            <a:pPr lvl="1"/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cv2.equalizeHist() function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 and reproduce the image back.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Super-resolution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/>
            <a:r>
              <a:rPr lang="en-IN" dirty="0">
                <a:solidFill>
                  <a:srgbClr val="273239"/>
                </a:solidFill>
                <a:latin typeface="Nunito" pitchFamily="2" charset="0"/>
              </a:rPr>
              <a:t>Use the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pyrUp</a:t>
            </a: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() and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pyrDown</a:t>
            </a: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() functions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IN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Color</a:t>
            </a: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 correction</a:t>
            </a:r>
          </a:p>
          <a:p>
            <a:pPr lvl="1"/>
            <a:r>
              <a:rPr lang="en-IN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cvtColor</a:t>
            </a: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() and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inRange</a:t>
            </a: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()</a:t>
            </a:r>
            <a:r>
              <a:rPr lang="en-IN" b="1" dirty="0">
                <a:solidFill>
                  <a:srgbClr val="273239"/>
                </a:solidFill>
                <a:latin typeface="Nunito" pitchFamily="2" charset="0"/>
              </a:rPr>
              <a:t> </a:t>
            </a:r>
            <a:r>
              <a:rPr lang="en-IN" dirty="0">
                <a:solidFill>
                  <a:srgbClr val="273239"/>
                </a:solidFill>
                <a:latin typeface="Nunito" pitchFamily="2" charset="0"/>
              </a:rPr>
              <a:t>function.</a:t>
            </a:r>
            <a:r>
              <a:rPr lang="en-IN" b="1" dirty="0">
                <a:solidFill>
                  <a:srgbClr val="273239"/>
                </a:solidFill>
                <a:latin typeface="Nunito" pitchFamily="2" charset="0"/>
              </a:rPr>
              <a:t> To perform task like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color balance, color grading, and white balancing.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CBB3-8D15-85F0-40D3-0F986AEA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5" y="16918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BLOB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1BAC-8A58-01BB-C4E1-0F7FE225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371600"/>
            <a:ext cx="11375572" cy="548639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Blob detection is a basic method in computer vision used to locate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areas of interest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a picture.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Blob detection is the process of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finding related areas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an image that share features.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assembles linked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pixels into clusters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Applications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for blob detection include image segmentation, feature extraction, object tracking, 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etc.</a:t>
            </a:r>
          </a:p>
          <a:p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Note:-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you can apply various 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morphological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, 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smoothing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 operations in combination before apply blob detector function for better results.</a:t>
            </a:r>
          </a:p>
          <a:p>
            <a:pPr lvl="1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To improve blob detection performance, </a:t>
            </a:r>
            <a:r>
              <a:rPr lang="en-US" dirty="0"/>
              <a:t>image preprocessing, including </a:t>
            </a:r>
            <a:r>
              <a:rPr lang="en-US" b="1" dirty="0"/>
              <a:t>noise reduction</a:t>
            </a:r>
            <a:r>
              <a:rPr lang="en-US" dirty="0"/>
              <a:t>, </a:t>
            </a:r>
            <a:r>
              <a:rPr lang="en-US" b="1" dirty="0"/>
              <a:t>contrast enhancement</a:t>
            </a:r>
            <a:r>
              <a:rPr lang="en-US" dirty="0"/>
              <a:t>, and </a:t>
            </a:r>
            <a:r>
              <a:rPr lang="en-US" b="1" dirty="0"/>
              <a:t>color space conversions.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9405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8CDD-A9B8-6587-0B93-059BA680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ED7A-274E-AD28-2A0E-30B49D2B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58"/>
            <a:ext cx="10515600" cy="5138056"/>
          </a:xfrm>
        </p:spPr>
        <p:txBody>
          <a:bodyPr>
            <a:normAutofit/>
          </a:bodyPr>
          <a:lstStyle/>
          <a:p>
            <a:r>
              <a:rPr lang="en-IN" b="1" i="0" u="sng" dirty="0"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Laplacian of Gaussian (</a:t>
            </a:r>
            <a:r>
              <a:rPr lang="en-IN" b="1" i="0" u="sng" dirty="0" err="1"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</a:t>
            </a:r>
            <a:r>
              <a:rPr lang="en-IN" b="1" i="0" u="sng" dirty="0"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):</a:t>
            </a:r>
            <a:r>
              <a:rPr lang="en-IN" b="0" i="0" dirty="0">
                <a:effectLst/>
                <a:latin typeface="Nunito" pitchFamily="2" charset="0"/>
              </a:rPr>
              <a:t> </a:t>
            </a:r>
            <a:r>
              <a:rPr lang="en-US" b="0" i="0" dirty="0">
                <a:effectLst/>
                <a:latin typeface="Nunito" pitchFamily="2" charset="0"/>
              </a:rPr>
              <a:t>Gaussian-smoothed image's Laplacian is the method used here. </a:t>
            </a:r>
          </a:p>
          <a:p>
            <a:pPr lvl="1"/>
            <a:r>
              <a:rPr lang="en-IN" b="1" i="0" dirty="0">
                <a:effectLst/>
                <a:latin typeface="-apple-system"/>
              </a:rPr>
              <a:t>Most accurate </a:t>
            </a:r>
            <a:r>
              <a:rPr lang="en-IN" b="0" i="0" dirty="0">
                <a:effectLst/>
                <a:latin typeface="-apple-system"/>
              </a:rPr>
              <a:t>but slowest</a:t>
            </a:r>
            <a:endParaRPr lang="en-US" dirty="0">
              <a:latin typeface="Nunito" pitchFamily="2" charset="0"/>
            </a:endParaRPr>
          </a:p>
          <a:p>
            <a:r>
              <a:rPr lang="en-IN" b="1" i="0" u="sng" dirty="0">
                <a:effectLst/>
                <a:latin typeface="Nunit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Difference of Gaussian (</a:t>
            </a:r>
            <a:r>
              <a:rPr lang="en-IN" b="1" i="0" u="sng" dirty="0" err="1">
                <a:effectLst/>
                <a:latin typeface="Nunit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DoG</a:t>
            </a:r>
            <a:r>
              <a:rPr lang="en-IN" b="1" i="0" u="sng" dirty="0">
                <a:effectLst/>
                <a:latin typeface="Nunit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):</a:t>
            </a:r>
            <a:r>
              <a:rPr lang="en-US" b="0" i="0" dirty="0" err="1">
                <a:effectLst/>
                <a:latin typeface="Nunito" pitchFamily="2" charset="0"/>
              </a:rPr>
              <a:t>DoG</a:t>
            </a:r>
            <a:r>
              <a:rPr lang="en-US" b="0" i="0" dirty="0">
                <a:effectLst/>
                <a:latin typeface="Nunito" pitchFamily="2" charset="0"/>
              </a:rPr>
              <a:t> algorithm computes the difference between two Gaussian-smoothed pictures. </a:t>
            </a:r>
          </a:p>
          <a:p>
            <a:pPr lvl="1"/>
            <a:r>
              <a:rPr lang="en-IN" b="0" i="0" dirty="0">
                <a:effectLst/>
                <a:latin typeface="-apple-system"/>
              </a:rPr>
              <a:t>Faster approximation of </a:t>
            </a:r>
            <a:r>
              <a:rPr lang="en-IN" b="0" i="0" dirty="0" err="1">
                <a:effectLst/>
                <a:latin typeface="-apple-system"/>
              </a:rPr>
              <a:t>LoG</a:t>
            </a:r>
            <a:endParaRPr lang="en-US" dirty="0">
              <a:latin typeface="Nunito" pitchFamily="2" charset="0"/>
            </a:endParaRPr>
          </a:p>
          <a:p>
            <a:r>
              <a:rPr lang="en-IN" b="1" i="0" dirty="0">
                <a:effectLst/>
                <a:latin typeface="Nunito" pitchFamily="2" charset="0"/>
              </a:rPr>
              <a:t>Determinant of Hessian (</a:t>
            </a:r>
            <a:r>
              <a:rPr lang="en-IN" b="1" i="0" dirty="0" err="1">
                <a:effectLst/>
                <a:latin typeface="Nunito" pitchFamily="2" charset="0"/>
              </a:rPr>
              <a:t>DoH</a:t>
            </a:r>
            <a:r>
              <a:rPr lang="en-IN" b="1" i="0" dirty="0">
                <a:effectLst/>
                <a:latin typeface="Nunito" pitchFamily="2" charset="0"/>
              </a:rPr>
              <a:t>):</a:t>
            </a:r>
            <a:r>
              <a:rPr lang="en-US" b="0" i="0" dirty="0">
                <a:effectLst/>
                <a:latin typeface="Nunito" pitchFamily="2" charset="0"/>
              </a:rPr>
              <a:t>Uses the determinant of the Hessian matrix. </a:t>
            </a:r>
          </a:p>
          <a:p>
            <a:pPr lvl="1"/>
            <a:r>
              <a:rPr lang="en-US" b="0" i="0" dirty="0">
                <a:effectLst/>
                <a:latin typeface="Nunito" pitchFamily="2" charset="0"/>
              </a:rPr>
              <a:t>Here, local curvature of an image is represented by the Hessian matrix.</a:t>
            </a:r>
          </a:p>
          <a:p>
            <a:pPr lvl="1"/>
            <a:r>
              <a:rPr lang="en-IN" b="1" i="0" dirty="0">
                <a:effectLst/>
                <a:latin typeface="-apple-system"/>
              </a:rPr>
              <a:t>Fastest Method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7539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9E94-5CE6-98C1-52B9-35AA8C6C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and Functions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A006E-E69F-C634-7544-5512E912B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1513114"/>
            <a:ext cx="10755086" cy="4663849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badi" panose="020B0604020104020204" pitchFamily="34" charset="0"/>
              </a:rPr>
              <a:t>Load libraries and images.</a:t>
            </a:r>
          </a:p>
          <a:p>
            <a:r>
              <a:rPr lang="en-US" i="0" dirty="0">
                <a:effectLst/>
                <a:latin typeface="Abadi" panose="020B0604020104020204" pitchFamily="34" charset="0"/>
              </a:rPr>
              <a:t>Set Up the Simple Blob Detector</a:t>
            </a:r>
          </a:p>
          <a:p>
            <a:pPr lvl="1"/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cv2.SimpleBlobDetector() 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old version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)</a:t>
            </a:r>
            <a:endParaRPr lang="en-US" sz="2800" i="0" dirty="0">
              <a:effectLst/>
              <a:latin typeface="Abadi" panose="020B0604020104020204" pitchFamily="34" charset="0"/>
            </a:endParaRPr>
          </a:p>
          <a:p>
            <a:pPr lvl="1"/>
            <a:r>
              <a:rPr lang="en-US" sz="2800" i="0" dirty="0">
                <a:effectLst/>
                <a:latin typeface="Abadi" panose="020B0604020104020204" pitchFamily="34" charset="0"/>
              </a:rPr>
              <a:t>cv2.SimpleBlobDetector_Create () </a:t>
            </a:r>
          </a:p>
          <a:p>
            <a:pPr lvl="1"/>
            <a:r>
              <a:rPr lang="en-IN" sz="2800" dirty="0">
                <a:latin typeface="Abadi" panose="020B0604020104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cv2.SimpleBlobDetector_Params() </a:t>
            </a:r>
          </a:p>
          <a:p>
            <a:r>
              <a:rPr lang="en-IN" dirty="0">
                <a:latin typeface="Abadi" panose="020B0604020104020204" pitchFamily="34" charset="0"/>
              </a:rPr>
              <a:t>Create </a:t>
            </a:r>
            <a:r>
              <a:rPr lang="en-IN" dirty="0" err="1">
                <a:latin typeface="Abadi" panose="020B0604020104020204" pitchFamily="34" charset="0"/>
              </a:rPr>
              <a:t>keypoints</a:t>
            </a:r>
            <a:r>
              <a:rPr lang="en-IN" dirty="0">
                <a:latin typeface="Abadi" panose="020B0604020104020204" pitchFamily="34" charset="0"/>
              </a:rPr>
              <a:t> detector using 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detect(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img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) function</a:t>
            </a:r>
          </a:p>
          <a:p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Obtain Key Points on the Image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cv2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badi" panose="020B0604020104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drawKeypoints( )</a:t>
            </a:r>
          </a:p>
          <a:p>
            <a:r>
              <a:rPr lang="en-IN" b="0" i="0" dirty="0">
                <a:solidFill>
                  <a:srgbClr val="273239"/>
                </a:solidFill>
                <a:effectLst/>
                <a:latin typeface="Abadi" panose="020B0604020104020204" pitchFamily="34" charset="0"/>
              </a:rPr>
              <a:t>Display using cv2.imshow() function </a:t>
            </a:r>
          </a:p>
          <a:p>
            <a:r>
              <a:rPr lang="en-US" altLang="en-US" b="1" dirty="0" err="1">
                <a:latin typeface="Abadi" panose="020B0604020104020204" pitchFamily="34" charset="0"/>
              </a:rPr>
              <a:t>DoG</a:t>
            </a:r>
            <a:r>
              <a:rPr lang="en-US" altLang="en-US" b="1" dirty="0">
                <a:latin typeface="Abadi" panose="020B0604020104020204" pitchFamily="34" charset="0"/>
              </a:rPr>
              <a:t>, </a:t>
            </a:r>
            <a:r>
              <a:rPr lang="en-US" altLang="en-US" b="1" dirty="0" err="1">
                <a:latin typeface="Abadi" panose="020B0604020104020204" pitchFamily="34" charset="0"/>
              </a:rPr>
              <a:t>LoG</a:t>
            </a:r>
            <a:r>
              <a:rPr lang="en-US" altLang="en-US" b="1" dirty="0">
                <a:latin typeface="Abadi" panose="020B0604020104020204" pitchFamily="34" charset="0"/>
              </a:rPr>
              <a:t> and </a:t>
            </a:r>
            <a:r>
              <a:rPr lang="en-US" altLang="en-US" b="1" dirty="0" err="1">
                <a:latin typeface="Abadi" panose="020B0604020104020204" pitchFamily="34" charset="0"/>
              </a:rPr>
              <a:t>DoH</a:t>
            </a:r>
            <a:endParaRPr lang="en-US" altLang="en-US" b="1" dirty="0">
              <a:latin typeface="Abadi" panose="020B0604020104020204" pitchFamily="34" charset="0"/>
            </a:endParaRP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Arial Unicode MS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Arial Unicode MS"/>
              </a:rPr>
              <a:t>skimage.feature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Arial Unicode MS"/>
              </a:rPr>
              <a:t> import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Arial Unicode MS"/>
              </a:rPr>
              <a:t>blob_dog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Arial Unicode MS"/>
              </a:rPr>
              <a:t>blob_log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Arial Unicode MS"/>
              </a:rPr>
              <a:t>blob_doh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7879D1-C176-0CD5-6328-E4F689F5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178AB2E-408C-D67A-F137-4E0C3F69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DF1BEC1-F846-3E91-6A5F-151E72C3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9" y="136267"/>
            <a:ext cx="65" cy="18466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106E5C6-B021-EB9E-2404-69C49063D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2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ADD8-49F5-2CC1-1B70-90A2490B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3" y="225424"/>
            <a:ext cx="11560629" cy="6480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# Simple blob detector</a:t>
            </a:r>
          </a:p>
          <a:p>
            <a:pPr marL="0" indent="0">
              <a:buNone/>
            </a:pPr>
            <a:r>
              <a:rPr lang="en-IN" sz="2000" dirty="0"/>
              <a:t>import cv2</a:t>
            </a:r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numpy</a:t>
            </a:r>
            <a:r>
              <a:rPr lang="en-IN" sz="2000" dirty="0"/>
              <a:t> as np;</a:t>
            </a:r>
          </a:p>
          <a:p>
            <a:pPr marL="0" indent="0">
              <a:buNone/>
            </a:pPr>
            <a:r>
              <a:rPr lang="en-IN" sz="2000" dirty="0"/>
              <a:t># Read image</a:t>
            </a:r>
          </a:p>
          <a:p>
            <a:pPr marL="0" indent="0">
              <a:buNone/>
            </a:pPr>
            <a:r>
              <a:rPr lang="en-IN" sz="2000" dirty="0" err="1"/>
              <a:t>im</a:t>
            </a:r>
            <a:r>
              <a:rPr lang="en-IN" sz="2000" dirty="0"/>
              <a:t> = cv2.imread("blob.jpg", cv2.IMREAD_GRAYSCALE)</a:t>
            </a:r>
          </a:p>
          <a:p>
            <a:pPr marL="0" indent="0">
              <a:buNone/>
            </a:pPr>
            <a:r>
              <a:rPr lang="en-IN" sz="2000" dirty="0"/>
              <a:t># Set up the detector with default parameters.</a:t>
            </a:r>
          </a:p>
          <a:p>
            <a:pPr marL="0" indent="0">
              <a:buNone/>
            </a:pPr>
            <a:r>
              <a:rPr lang="en-IN" sz="2000" dirty="0"/>
              <a:t>detector = </a:t>
            </a:r>
            <a:r>
              <a:rPr lang="en-IN" sz="2000" b="1" dirty="0"/>
              <a:t>cv2.SimpleBlobDetector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# Detect blobs.</a:t>
            </a:r>
          </a:p>
          <a:p>
            <a:pPr marL="0" indent="0">
              <a:buNone/>
            </a:pPr>
            <a:r>
              <a:rPr lang="en-IN" sz="2000" dirty="0" err="1"/>
              <a:t>keypoints</a:t>
            </a:r>
            <a:r>
              <a:rPr lang="en-IN" sz="2000" dirty="0"/>
              <a:t> = </a:t>
            </a:r>
            <a:r>
              <a:rPr lang="en-IN" sz="2000" dirty="0" err="1"/>
              <a:t>detector.</a:t>
            </a:r>
            <a:r>
              <a:rPr lang="en-IN" sz="2000" b="1" dirty="0" err="1"/>
              <a:t>detect</a:t>
            </a:r>
            <a:r>
              <a:rPr lang="en-IN" sz="2000" b="1" dirty="0"/>
              <a:t>(</a:t>
            </a:r>
            <a:r>
              <a:rPr lang="en-IN" sz="2000" b="1" dirty="0" err="1"/>
              <a:t>im</a:t>
            </a:r>
            <a:r>
              <a:rPr lang="en-IN" sz="2000" b="1" dirty="0"/>
              <a:t>)</a:t>
            </a:r>
          </a:p>
          <a:p>
            <a:pPr marL="0" indent="0">
              <a:buNone/>
            </a:pPr>
            <a:r>
              <a:rPr lang="en-IN" sz="2000" dirty="0"/>
              <a:t># Draw detected blobs as red circles.</a:t>
            </a:r>
          </a:p>
          <a:p>
            <a:pPr marL="0" indent="0">
              <a:buNone/>
            </a:pPr>
            <a:r>
              <a:rPr lang="en-IN" sz="2000" dirty="0"/>
              <a:t># cv2.DRAW_MATCHES_FLAGS_DRAW_RICH_KEYPOINTS ensures the size of the circle corresponds to the size of blob</a:t>
            </a:r>
          </a:p>
          <a:p>
            <a:pPr marL="0" indent="0">
              <a:buNone/>
            </a:pPr>
            <a:r>
              <a:rPr lang="en-IN" sz="2000" dirty="0" err="1"/>
              <a:t>im_with_keypoints</a:t>
            </a:r>
            <a:r>
              <a:rPr lang="en-IN" sz="2000" dirty="0"/>
              <a:t> = </a:t>
            </a:r>
            <a:r>
              <a:rPr lang="en-IN" sz="2000" b="1" dirty="0"/>
              <a:t>cv2.drawKeypoints</a:t>
            </a:r>
            <a:r>
              <a:rPr lang="en-IN" sz="2000" dirty="0"/>
              <a:t>(</a:t>
            </a:r>
            <a:r>
              <a:rPr lang="en-IN" sz="2000" dirty="0" err="1"/>
              <a:t>im</a:t>
            </a:r>
            <a:r>
              <a:rPr lang="en-IN" sz="2000" dirty="0"/>
              <a:t>, </a:t>
            </a:r>
            <a:r>
              <a:rPr lang="en-IN" sz="2000" dirty="0" err="1"/>
              <a:t>keypoints</a:t>
            </a:r>
            <a:r>
              <a:rPr lang="en-IN" sz="2000" dirty="0"/>
              <a:t>, </a:t>
            </a:r>
            <a:r>
              <a:rPr lang="en-IN" sz="2000" dirty="0" err="1"/>
              <a:t>np.array</a:t>
            </a:r>
            <a:r>
              <a:rPr lang="en-IN" sz="2000" dirty="0"/>
              <a:t>([]), (0,0,255), cv2.DRAW_MATCHES_FLAGS_DRAW_RICH_KEYPOINTS)</a:t>
            </a:r>
          </a:p>
          <a:p>
            <a:pPr marL="0" indent="0">
              <a:buNone/>
            </a:pPr>
            <a:r>
              <a:rPr lang="en-IN" sz="2000" dirty="0"/>
              <a:t># Show </a:t>
            </a:r>
            <a:r>
              <a:rPr lang="en-IN" sz="2000" dirty="0" err="1"/>
              <a:t>keypoints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cv2.</a:t>
            </a:r>
            <a:r>
              <a:rPr lang="en-IN" sz="2000" b="1" dirty="0"/>
              <a:t>imshow</a:t>
            </a:r>
            <a:r>
              <a:rPr lang="en-IN" sz="2000" dirty="0"/>
              <a:t>("</a:t>
            </a:r>
            <a:r>
              <a:rPr lang="en-IN" sz="2000" dirty="0" err="1"/>
              <a:t>Keypoints</a:t>
            </a:r>
            <a:r>
              <a:rPr lang="en-IN" sz="2000" dirty="0"/>
              <a:t>", </a:t>
            </a:r>
            <a:r>
              <a:rPr lang="en-IN" sz="2000" dirty="0" err="1"/>
              <a:t>im_with_keypoints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cv2.waitKey(0)</a:t>
            </a:r>
          </a:p>
        </p:txBody>
      </p:sp>
    </p:spTree>
    <p:extLst>
      <p:ext uri="{BB962C8B-B14F-4D97-AF65-F5344CB8AC3E}">
        <p14:creationId xmlns:p14="http://schemas.microsoft.com/office/powerpoint/2010/main" val="342960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C86C-29F1-4DED-02C8-BB644173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CEFAC-0A0D-C9B9-1B83-9DCB2A4E3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039" y="1690687"/>
            <a:ext cx="7139037" cy="4802187"/>
          </a:xfrm>
        </p:spPr>
      </p:pic>
    </p:spTree>
    <p:extLst>
      <p:ext uri="{BB962C8B-B14F-4D97-AF65-F5344CB8AC3E}">
        <p14:creationId xmlns:p14="http://schemas.microsoft.com/office/powerpoint/2010/main" val="120020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1E72-3B53-277A-1665-CD49E252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4" y="76200"/>
            <a:ext cx="5976256" cy="5725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# Setup </a:t>
            </a:r>
            <a:r>
              <a:rPr lang="en-IN" sz="2400" b="1" dirty="0" err="1"/>
              <a:t>SimpleBlobDetector</a:t>
            </a:r>
            <a:r>
              <a:rPr lang="en-IN" sz="2400" b="1" dirty="0"/>
              <a:t> parameters.</a:t>
            </a:r>
          </a:p>
          <a:p>
            <a:pPr marL="0" indent="0">
              <a:buNone/>
            </a:pPr>
            <a:r>
              <a:rPr lang="en-IN" sz="2400" dirty="0"/>
              <a:t>params = cv2.SimpleBlobDetector_Params()</a:t>
            </a:r>
          </a:p>
          <a:p>
            <a:pPr marL="0" indent="0">
              <a:buNone/>
            </a:pPr>
            <a:r>
              <a:rPr lang="en-IN" sz="2400" dirty="0"/>
              <a:t># Change thresholds</a:t>
            </a:r>
          </a:p>
          <a:p>
            <a:pPr marL="0" indent="0">
              <a:buNone/>
            </a:pPr>
            <a:r>
              <a:rPr lang="en-IN" sz="2400" dirty="0" err="1"/>
              <a:t>params.minThreshold</a:t>
            </a:r>
            <a:r>
              <a:rPr lang="en-IN" sz="2400" dirty="0"/>
              <a:t> = 10;</a:t>
            </a:r>
          </a:p>
          <a:p>
            <a:pPr marL="0" indent="0">
              <a:buNone/>
            </a:pPr>
            <a:r>
              <a:rPr lang="en-IN" sz="2400" dirty="0" err="1"/>
              <a:t>params.maxThreshold</a:t>
            </a:r>
            <a:r>
              <a:rPr lang="en-IN" sz="2400" dirty="0"/>
              <a:t> = 200;</a:t>
            </a:r>
          </a:p>
          <a:p>
            <a:pPr marL="0" indent="0">
              <a:buNone/>
            </a:pPr>
            <a:r>
              <a:rPr lang="en-IN" sz="2400" dirty="0"/>
              <a:t># Filter by Area.    </a:t>
            </a:r>
          </a:p>
          <a:p>
            <a:pPr marL="0" indent="0">
              <a:buNone/>
            </a:pPr>
            <a:r>
              <a:rPr lang="en-IN" sz="2400" dirty="0" err="1"/>
              <a:t>params.filterByArea</a:t>
            </a:r>
            <a:r>
              <a:rPr lang="en-IN" sz="2400" dirty="0"/>
              <a:t> = True</a:t>
            </a:r>
          </a:p>
          <a:p>
            <a:pPr marL="0" indent="0">
              <a:buNone/>
            </a:pPr>
            <a:r>
              <a:rPr lang="en-IN" sz="2400" dirty="0" err="1"/>
              <a:t>params.minArea</a:t>
            </a:r>
            <a:r>
              <a:rPr lang="en-IN" sz="2400" dirty="0"/>
              <a:t> = 1500</a:t>
            </a:r>
          </a:p>
          <a:p>
            <a:pPr marL="0" indent="0">
              <a:buNone/>
            </a:pPr>
            <a:r>
              <a:rPr lang="en-IN" sz="2400" dirty="0"/>
              <a:t># Filter by Convexity</a:t>
            </a:r>
          </a:p>
          <a:p>
            <a:pPr marL="0" indent="0">
              <a:buNone/>
            </a:pPr>
            <a:r>
              <a:rPr lang="en-IN" sz="2400" dirty="0" err="1"/>
              <a:t>params.filterByConvexity</a:t>
            </a:r>
            <a:r>
              <a:rPr lang="en-IN" sz="2400" dirty="0"/>
              <a:t> = True</a:t>
            </a:r>
          </a:p>
          <a:p>
            <a:pPr marL="0" indent="0">
              <a:buNone/>
            </a:pPr>
            <a:r>
              <a:rPr lang="en-IN" sz="2400" dirty="0" err="1"/>
              <a:t>params.minConvexity</a:t>
            </a:r>
            <a:r>
              <a:rPr lang="en-IN" sz="2400" dirty="0"/>
              <a:t> = 0.87</a:t>
            </a:r>
          </a:p>
          <a:p>
            <a:pPr marL="0" indent="0">
              <a:buNone/>
            </a:pPr>
            <a:r>
              <a:rPr lang="en-IN" sz="2400" dirty="0"/>
              <a:t># Filter by Inertia</a:t>
            </a:r>
          </a:p>
          <a:p>
            <a:pPr marL="0" indent="0">
              <a:buNone/>
            </a:pPr>
            <a:r>
              <a:rPr lang="en-IN" sz="2400" dirty="0" err="1"/>
              <a:t>params.filterByInertia</a:t>
            </a:r>
            <a:r>
              <a:rPr lang="en-IN" sz="2400" dirty="0"/>
              <a:t> = True</a:t>
            </a:r>
          </a:p>
          <a:p>
            <a:pPr marL="0" indent="0">
              <a:buNone/>
            </a:pPr>
            <a:r>
              <a:rPr lang="en-IN" sz="2400" dirty="0" err="1"/>
              <a:t>params.minInertiaRatio</a:t>
            </a:r>
            <a:r>
              <a:rPr lang="en-IN" sz="2400" dirty="0"/>
              <a:t> = 0.01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CB7AD-7AB7-630A-10F6-0BE7C369288B}"/>
              </a:ext>
            </a:extLst>
          </p:cNvPr>
          <p:cNvSpPr txBox="1"/>
          <p:nvPr/>
        </p:nvSpPr>
        <p:spPr>
          <a:xfrm>
            <a:off x="5290458" y="751344"/>
            <a:ext cx="67817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# Create a detector with the parameters</a:t>
            </a:r>
          </a:p>
          <a:p>
            <a:r>
              <a:rPr lang="en-IN" sz="2400" dirty="0" err="1"/>
              <a:t>ver</a:t>
            </a:r>
            <a:r>
              <a:rPr lang="en-IN" sz="2400" dirty="0"/>
              <a:t> = (cv2.__version__).split('.')</a:t>
            </a:r>
          </a:p>
          <a:p>
            <a:r>
              <a:rPr lang="en-IN" sz="2400" dirty="0"/>
              <a:t>if int(</a:t>
            </a:r>
            <a:r>
              <a:rPr lang="en-IN" sz="2400" dirty="0" err="1"/>
              <a:t>ver</a:t>
            </a:r>
            <a:r>
              <a:rPr lang="en-IN" sz="2400" dirty="0"/>
              <a:t>[0]) &lt; 3 :</a:t>
            </a:r>
          </a:p>
          <a:p>
            <a:r>
              <a:rPr lang="en-IN" sz="2400" dirty="0"/>
              <a:t> detector = cv2.SimpleBlobDetector(params)</a:t>
            </a:r>
          </a:p>
          <a:p>
            <a:r>
              <a:rPr lang="en-IN" sz="2400" dirty="0"/>
              <a:t>else : </a:t>
            </a:r>
          </a:p>
          <a:p>
            <a:r>
              <a:rPr lang="en-IN" sz="2400" dirty="0"/>
              <a:t> detector = cv2.SimpleBlobDetector_create(params)</a:t>
            </a:r>
          </a:p>
        </p:txBody>
      </p:sp>
    </p:spTree>
    <p:extLst>
      <p:ext uri="{BB962C8B-B14F-4D97-AF65-F5344CB8AC3E}">
        <p14:creationId xmlns:p14="http://schemas.microsoft.com/office/powerpoint/2010/main" val="82735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0F3-9082-BDF7-34C5-9A7A0A67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664A3-9BCB-07DD-D373-D746BD7F8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28" y="2148427"/>
            <a:ext cx="10381347" cy="3751630"/>
          </a:xfrm>
        </p:spPr>
      </p:pic>
    </p:spTree>
    <p:extLst>
      <p:ext uri="{BB962C8B-B14F-4D97-AF65-F5344CB8AC3E}">
        <p14:creationId xmlns:p14="http://schemas.microsoft.com/office/powerpoint/2010/main" val="201425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7D81-4048-0354-9D59-713BB879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C4B9A5-B269-845E-4E4D-8F6066BAF4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0228" y="1520825"/>
            <a:ext cx="10515600" cy="4351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https://towardsdatascience.com/image-processing-blob-detection-204dc6428dd/</a:t>
            </a:r>
            <a:endParaRPr lang="en-IN" dirty="0"/>
          </a:p>
          <a:p>
            <a:r>
              <a:rPr lang="en-IN" dirty="0">
                <a:hlinkClick r:id="rId3"/>
              </a:rPr>
              <a:t>https://github.com/AshishPandey88/Blob-Detection?tab=readme-ov-file</a:t>
            </a:r>
            <a:r>
              <a:rPr lang="en-IN" dirty="0"/>
              <a:t> </a:t>
            </a:r>
          </a:p>
          <a:p>
            <a:r>
              <a:rPr lang="en-IN" dirty="0">
                <a:hlinkClick r:id="rId4"/>
              </a:rPr>
              <a:t>https://cyrillugod.medium.com/blob-detection-in-action-7425638f5347</a:t>
            </a:r>
            <a:r>
              <a:rPr lang="en-IN" dirty="0"/>
              <a:t> </a:t>
            </a:r>
          </a:p>
          <a:p>
            <a:r>
              <a:rPr lang="en-IN" dirty="0">
                <a:hlinkClick r:id="rId5"/>
              </a:rPr>
              <a:t>https://mathematica.stackexchange.com/questions/310557/performant-blob-detection-in-images</a:t>
            </a:r>
            <a:endParaRPr lang="en-IN" dirty="0"/>
          </a:p>
          <a:p>
            <a:r>
              <a:rPr lang="en-IN" dirty="0">
                <a:hlinkClick r:id="rId6"/>
              </a:rPr>
              <a:t>https://www.geeksforgeeks.org/find-circles-and-ellipses-in-an-image-using-opencv-python/</a:t>
            </a:r>
            <a:r>
              <a:rPr lang="en-IN" dirty="0"/>
              <a:t> </a:t>
            </a:r>
          </a:p>
          <a:p>
            <a:r>
              <a:rPr lang="en-IN" dirty="0">
                <a:hlinkClick r:id="rId7"/>
              </a:rPr>
              <a:t>https://www.geeksforgeeks.org/blob-detection-using-opencv/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9206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871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Abadi</vt:lpstr>
      <vt:lpstr>-apple-system</vt:lpstr>
      <vt:lpstr>Aptos</vt:lpstr>
      <vt:lpstr>Aptos Display</vt:lpstr>
      <vt:lpstr>Arial</vt:lpstr>
      <vt:lpstr>Arial Unicode MS</vt:lpstr>
      <vt:lpstr>Google Sans</vt:lpstr>
      <vt:lpstr>Nunito</vt:lpstr>
      <vt:lpstr>Office Theme</vt:lpstr>
      <vt:lpstr>Lab-7</vt:lpstr>
      <vt:lpstr>BLOB Detection</vt:lpstr>
      <vt:lpstr>Techniques</vt:lpstr>
      <vt:lpstr>Steps and Functions Used</vt:lpstr>
      <vt:lpstr>PowerPoint Presentation</vt:lpstr>
      <vt:lpstr>Parameters</vt:lpstr>
      <vt:lpstr>PowerPoint Presentation</vt:lpstr>
      <vt:lpstr>Comparison</vt:lpstr>
      <vt:lpstr>Refs</vt:lpstr>
      <vt:lpstr>Image quality enhancement</vt:lpstr>
      <vt:lpstr>Adjusting brightness and contrast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Choubey</dc:creator>
  <cp:lastModifiedBy>Anurag Choubey</cp:lastModifiedBy>
  <cp:revision>86</cp:revision>
  <dcterms:created xsi:type="dcterms:W3CDTF">2025-03-19T05:01:52Z</dcterms:created>
  <dcterms:modified xsi:type="dcterms:W3CDTF">2025-03-20T11:59:49Z</dcterms:modified>
</cp:coreProperties>
</file>