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0" r:id="rId10"/>
    <p:sldId id="271" r:id="rId11"/>
    <p:sldId id="272" r:id="rId12"/>
    <p:sldId id="273" r:id="rId13"/>
    <p:sldId id="274" r:id="rId14"/>
    <p:sldId id="280" r:id="rId15"/>
    <p:sldId id="281" r:id="rId16"/>
    <p:sldId id="258" r:id="rId17"/>
    <p:sldId id="260" r:id="rId18"/>
    <p:sldId id="261" r:id="rId19"/>
    <p:sldId id="279" r:id="rId20"/>
    <p:sldId id="283" r:id="rId21"/>
    <p:sldId id="284" r:id="rId22"/>
    <p:sldId id="285" r:id="rId23"/>
    <p:sldId id="286" r:id="rId24"/>
    <p:sldId id="287" r:id="rId25"/>
    <p:sldId id="288" r:id="rId26"/>
    <p:sldId id="263" r:id="rId27"/>
    <p:sldId id="266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67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Jaiswal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Industrial Strength</a:t>
            </a:r>
          </a:p>
          <a:p>
            <a:r>
              <a:rPr lang="en-US" dirty="0"/>
              <a:t>Performance</a:t>
            </a:r>
          </a:p>
          <a:p>
            <a:r>
              <a:rPr lang="en-US" dirty="0" err="1"/>
              <a:t>Llibraries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1980s – Many functional languages</a:t>
            </a:r>
          </a:p>
          <a:p>
            <a:r>
              <a:rPr lang="en-US" dirty="0"/>
              <a:t>1987 – </a:t>
            </a:r>
            <a:r>
              <a:rPr lang="en-US" dirty="0" err="1"/>
              <a:t>Standarization</a:t>
            </a:r>
            <a:r>
              <a:rPr lang="en-US" dirty="0"/>
              <a:t> committee is formed.</a:t>
            </a:r>
          </a:p>
          <a:p>
            <a:r>
              <a:rPr lang="en-US" dirty="0"/>
              <a:t>1990 – Haskell 1.0</a:t>
            </a:r>
          </a:p>
          <a:p>
            <a:r>
              <a:rPr lang="en-US" dirty="0"/>
              <a:t>1997 – Haskell  98</a:t>
            </a:r>
          </a:p>
          <a:p>
            <a:r>
              <a:rPr lang="en-US" dirty="0"/>
              <a:t>2009 – Haskell 2010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Many Compilers</a:t>
            </a:r>
          </a:p>
          <a:p>
            <a:r>
              <a:rPr lang="en-US" dirty="0"/>
              <a:t>Glorious Glasgow Haskell Compiler (GHC)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Many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Haskell platform.</a:t>
            </a:r>
          </a:p>
          <a:p>
            <a:r>
              <a:rPr lang="en-US" dirty="0" err="1"/>
              <a:t>GHCi</a:t>
            </a:r>
            <a:endParaRPr lang="en-US" dirty="0"/>
          </a:p>
          <a:p>
            <a:pPr lvl="1"/>
            <a:r>
              <a:rPr lang="en-US" dirty="0"/>
              <a:t>Haskell Read, Evaluate Print Loop (REPL)</a:t>
            </a:r>
          </a:p>
          <a:p>
            <a:r>
              <a:rPr lang="en-US" dirty="0"/>
              <a:t>Text Editors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 err="1"/>
              <a:t>EclipseFP</a:t>
            </a:r>
            <a:endParaRPr lang="en-US" dirty="0"/>
          </a:p>
          <a:p>
            <a:pPr lvl="1"/>
            <a:r>
              <a:rPr lang="en-US" dirty="0" err="1"/>
              <a:t>Leksah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3723618" cy="2939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Composited: List  &amp; Tuples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86136"/>
            <a:ext cx="6315075" cy="3190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5889" y="5085184"/>
            <a:ext cx="5400600" cy="2369765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Polymorphic</a:t>
            </a:r>
          </a:p>
          <a:p>
            <a:pPr lvl="1"/>
            <a:r>
              <a:rPr lang="en-GB" i="1" dirty="0"/>
              <a:t>parametric</a:t>
            </a:r>
            <a:r>
              <a:rPr lang="en-GB" dirty="0"/>
              <a:t> polymorphism</a:t>
            </a:r>
          </a:p>
          <a:p>
            <a:pPr lvl="1"/>
            <a:r>
              <a:rPr lang="en-GB" i="1" strike="sngStrike" dirty="0"/>
              <a:t>subtype</a:t>
            </a:r>
            <a:r>
              <a:rPr lang="en-GB" strike="sngStrike" dirty="0"/>
              <a:t> polymorphism</a:t>
            </a:r>
          </a:p>
          <a:p>
            <a:pPr lvl="1"/>
            <a:r>
              <a:rPr lang="en-GB" i="1" strike="sngStrike" dirty="0"/>
              <a:t>coercion</a:t>
            </a:r>
            <a:r>
              <a:rPr lang="en-GB" strike="sngStrike" dirty="0"/>
              <a:t> polymorphism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30559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8031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Eq</a:t>
            </a:r>
            <a:endParaRPr lang="en-US" dirty="0"/>
          </a:p>
          <a:p>
            <a:r>
              <a:rPr lang="en-GB" dirty="0"/>
              <a:t>Ord </a:t>
            </a:r>
            <a:endParaRPr lang="en-US" dirty="0"/>
          </a:p>
          <a:p>
            <a:r>
              <a:rPr lang="en-GB" dirty="0"/>
              <a:t>Show </a:t>
            </a:r>
            <a:endParaRPr lang="en-US" dirty="0"/>
          </a:p>
          <a:p>
            <a:r>
              <a:rPr lang="en-GB" dirty="0" err="1"/>
              <a:t>Enum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Bounded </a:t>
            </a:r>
            <a:endParaRPr lang="en-US" dirty="0"/>
          </a:p>
          <a:p>
            <a:r>
              <a:rPr lang="en-GB" dirty="0" err="1"/>
              <a:t>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Integral </a:t>
            </a:r>
          </a:p>
          <a:p>
            <a:r>
              <a:rPr lang="en-GB" dirty="0"/>
              <a:t>Floating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876226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9876" y="5791200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commas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00808"/>
            <a:ext cx="63817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716254"/>
            <a:ext cx="6372225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68" y="1725779"/>
            <a:ext cx="634365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589" y="1731700"/>
            <a:ext cx="6372225" cy="3200400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4212" y="5812567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returns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5000"/>
            <a:ext cx="9468543" cy="43323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functions are pure</a:t>
            </a:r>
          </a:p>
          <a:p>
            <a:pPr lvl="1"/>
            <a:r>
              <a:rPr lang="en-US" dirty="0"/>
              <a:t>Cannot modify state.</a:t>
            </a:r>
          </a:p>
          <a:p>
            <a:pPr lvl="1"/>
            <a:r>
              <a:rPr lang="en-US" dirty="0"/>
              <a:t>Cannot depend on state only arguments.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Get current time</a:t>
            </a:r>
          </a:p>
          <a:p>
            <a:pPr lvl="1"/>
            <a:r>
              <a:rPr lang="en-US" dirty="0"/>
              <a:t>Print string to console</a:t>
            </a:r>
          </a:p>
          <a:p>
            <a:pPr lvl="1"/>
            <a:r>
              <a:rPr lang="en-US" dirty="0"/>
              <a:t>Read a file</a:t>
            </a:r>
          </a:p>
          <a:p>
            <a:pPr lvl="1"/>
            <a:r>
              <a:rPr lang="en-US" dirty="0"/>
              <a:t>Length of a string</a:t>
            </a:r>
          </a:p>
          <a:p>
            <a:pPr lvl="1"/>
            <a:r>
              <a:rPr lang="en-US" dirty="0"/>
              <a:t>Get random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Mathematics: </a:t>
            </a:r>
            <a:r>
              <a:rPr lang="en-GB" i="1" dirty="0"/>
              <a:t>set comprehensions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810270"/>
            <a:ext cx="2952328" cy="40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506216"/>
            <a:ext cx="635317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515741"/>
            <a:ext cx="6353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Tools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756" y="1748716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(Integral a)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(n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)  </a:t>
            </a:r>
            <a:endParaRPr lang="pt-BR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56" y="2822109"/>
            <a:ext cx="6092825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 (x, _,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 (_, y,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y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756" y="4205984"/>
            <a:ext cx="5616624" cy="73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[]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error </a:t>
            </a:r>
            <a:r>
              <a:rPr lang="en-IN" sz="1400" dirty="0">
                <a:solidFill>
                  <a:srgbClr val="FFFF99"/>
                </a:solidFill>
                <a:latin typeface="Consolas" panose="020B0609020204030204" pitchFamily="49" charset="0"/>
              </a:rPr>
              <a:t>"Can't call head on an empty list!"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(x:_)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8468" y="2005750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 a b 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otherwise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6384" y="1616898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Guards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3131" y="3670207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bmiTell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weight height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"underweight!"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"normal."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fat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"fat!" 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otherwise 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"whale!!"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/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height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^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18.5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25.0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fat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30.0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76384" y="3139072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Where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1930" y="5655365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cylinder r h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h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topArea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 ^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topArea  </a:t>
            </a:r>
            <a:endParaRPr lang="pt-BR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306" y="5235982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6875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Loops</a:t>
            </a:r>
          </a:p>
          <a:p>
            <a:r>
              <a:rPr lang="en-US" i="1" dirty="0"/>
              <a:t>Tail recursion</a:t>
            </a:r>
          </a:p>
          <a:p>
            <a:endParaRPr lang="en-GB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4132" y="1700808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(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x:xs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[x]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Algebric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4803738" cy="7061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2414" y="1988840"/>
            <a:ext cx="433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Can mix product and sum types together.</a:t>
            </a:r>
            <a:endParaRPr lang="en-GB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6033" y="3038320"/>
            <a:ext cx="3888432" cy="9258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book_id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1904" y="2492327"/>
            <a:ext cx="9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Product</a:t>
            </a:r>
            <a:endParaRPr lang="en-GB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56033" y="4653136"/>
            <a:ext cx="3968453" cy="2795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Days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thu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Fri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1904" y="4145770"/>
            <a:ext cx="115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Open Sans"/>
              </a:rPr>
              <a:t>Sum</a:t>
            </a:r>
            <a:endParaRPr lang="en-GB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04239" y="2196569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Paid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CardExpired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AuthError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06144" y="3583408"/>
            <a:ext cx="490083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Tree 	= Leaf Char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| Node Tree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Tree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8"/>
              </a:rPr>
              <a:t>deriving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8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tree :: Tree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tree = Node (Leaf 'x') 1 (Node (Leaf 'y') 2 (Leaf 'z'))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data</a:t>
            </a:r>
            <a:r>
              <a:rPr lang="en-IN" altLang="en-US" sz="1400" dirty="0">
                <a:latin typeface="Arial" panose="020B0604020202020204" pitchFamily="34" charset="0"/>
              </a:rPr>
              <a:t> Maybe a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Nothing</a:t>
            </a:r>
            <a:r>
              <a:rPr lang="en-IN" altLang="en-US" sz="1400" dirty="0">
                <a:latin typeface="Arial" panose="020B0604020202020204" pitchFamily="34" charset="0"/>
              </a:rPr>
              <a:t> |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Just</a:t>
            </a:r>
            <a:r>
              <a:rPr lang="en-IN" altLang="en-US" sz="1400" dirty="0">
                <a:latin typeface="Arial" panose="020B0604020202020204" pitchFamily="34" charset="0"/>
              </a:rPr>
              <a:t> 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:: [a] -&gt;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Maybe</a:t>
            </a:r>
            <a:r>
              <a:rPr lang="en-IN" altLang="en-US" sz="1400" dirty="0">
                <a:latin typeface="Arial" panose="020B0604020202020204" pitchFamily="34" charset="0"/>
              </a:rPr>
              <a:t> 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[]   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Nothing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(x:_)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Just</a:t>
            </a:r>
            <a:r>
              <a:rPr lang="en-IN" altLang="en-US" sz="1400" dirty="0">
                <a:latin typeface="Arial" panose="020B0604020202020204" pitchFamily="34" charset="0"/>
              </a:rPr>
              <a:t> 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3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4" name="Rectangle 3"/>
          <p:cNvSpPr/>
          <p:nvPr/>
        </p:nvSpPr>
        <p:spPr>
          <a:xfrm rot="20506631">
            <a:off x="7930472" y="667169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Curried functions &amp; Partial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25860" y="2426514"/>
            <a:ext cx="4666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Every function in Haskell officially only takes one parameter. 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125861" y="2950262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:: (</a:t>
            </a:r>
            <a:r>
              <a:rPr lang="en-GB" sz="1400" dirty="0" err="1"/>
              <a:t>Num</a:t>
            </a:r>
            <a:r>
              <a:rPr lang="en-GB" sz="1400" dirty="0"/>
              <a:t> a) =&gt; a -&gt; a -&gt; a -&gt; a  </a:t>
            </a:r>
          </a:p>
          <a:p>
            <a:r>
              <a:rPr lang="en-GB" sz="1400" dirty="0" err="1"/>
              <a:t>multThree</a:t>
            </a:r>
            <a:r>
              <a:rPr lang="en-GB" sz="1400" dirty="0"/>
              <a:t> x y z = x * y * z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1125860" y="3713005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3 5 9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125860" y="4260305"/>
            <a:ext cx="1551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((</a:t>
            </a:r>
            <a:r>
              <a:rPr lang="en-GB" sz="1400" dirty="0" err="1"/>
              <a:t>multThree</a:t>
            </a:r>
            <a:r>
              <a:rPr lang="en-GB" sz="1400" dirty="0"/>
              <a:t> 3) 5) 9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7606580" y="2057182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:: (a -&gt; b) -&gt; [a] -&gt; [b]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606581" y="2627096"/>
            <a:ext cx="3212232" cy="65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(+3) [1,5,3,1,6]  </a:t>
            </a:r>
          </a:p>
          <a:p>
            <a:r>
              <a:rPr lang="en-GB" dirty="0"/>
              <a:t>[4,8,6,4,9]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606580" y="3546976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List Comprehension equivalent:</a:t>
            </a:r>
            <a:endParaRPr lang="en-GB" i="1" dirty="0"/>
          </a:p>
          <a:p>
            <a:r>
              <a:rPr lang="en-GB" dirty="0"/>
              <a:t>[x+3 | x &lt;- [1,5,3,1,6]]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589894" y="4455299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:: (a -&gt; Bool) -&gt; [a] -&gt; [a]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610855" y="4941168"/>
            <a:ext cx="4172189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(&gt;3) [1,5,3,2,1,6,4,3,2,1]  </a:t>
            </a:r>
          </a:p>
          <a:p>
            <a:r>
              <a:rPr lang="en-GB" dirty="0"/>
              <a:t>[5,6,4]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5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3852" y="213285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(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[1..])))  </a:t>
            </a:r>
          </a:p>
          <a:p>
            <a:r>
              <a:rPr lang="en-GB" dirty="0"/>
              <a:t>166650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53852" y="162870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sum of all odd squares that are smaller than 10,000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53852" y="292158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.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$ [1..]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81844" y="3933056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  </a:t>
            </a:r>
          </a:p>
          <a:p>
            <a:r>
              <a:rPr lang="en-GB" dirty="0"/>
              <a:t>    let </a:t>
            </a:r>
            <a:r>
              <a:rPr lang="en-GB" dirty="0" err="1"/>
              <a:t>oddSquares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odd $ map (^2) [1..]  </a:t>
            </a:r>
          </a:p>
          <a:p>
            <a:r>
              <a:rPr lang="en-GB" dirty="0"/>
              <a:t>        </a:t>
            </a:r>
            <a:r>
              <a:rPr lang="en-GB" dirty="0" err="1"/>
              <a:t>belowLimit</a:t>
            </a:r>
            <a:r>
              <a:rPr lang="en-GB" dirty="0"/>
              <a:t> =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</a:t>
            </a:r>
            <a:r>
              <a:rPr lang="en-GB" dirty="0" err="1"/>
              <a:t>oddSquares</a:t>
            </a:r>
            <a:r>
              <a:rPr lang="en-GB" dirty="0"/>
              <a:t>  </a:t>
            </a:r>
          </a:p>
          <a:p>
            <a:r>
              <a:rPr lang="en-GB" dirty="0"/>
              <a:t>    in 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</a:t>
            </a:r>
            <a:r>
              <a:rPr lang="en-GB" dirty="0" err="1"/>
              <a:t>belowLimit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20353716">
            <a:off x="8143604" y="690174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Function composition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61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5" name="Rectangle 4"/>
          <p:cNvSpPr/>
          <p:nvPr/>
        </p:nvSpPr>
        <p:spPr>
          <a:xfrm rot="20509960">
            <a:off x="8722370" y="408632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Lazy, Strict; Folds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1557908" y="1888987"/>
            <a:ext cx="2335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 x y = x + 2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555466" y="2420888"/>
            <a:ext cx="201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 5 (29^35792)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555466" y="3140968"/>
            <a:ext cx="424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 (</a:t>
            </a:r>
            <a:r>
              <a:rPr lang="en-IN" dirty="0" err="1"/>
              <a:t>release_monkeys</a:t>
            </a:r>
            <a:r>
              <a:rPr lang="en-IN" dirty="0"/>
              <a:t>(), </a:t>
            </a:r>
            <a:r>
              <a:rPr lang="en-IN" dirty="0" err="1"/>
              <a:t>increment_counter</a:t>
            </a:r>
            <a:r>
              <a:rPr lang="en-IN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0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16615" cy="3540224"/>
          </a:xfrm>
        </p:spPr>
        <p:txBody>
          <a:bodyPr/>
          <a:lstStyle/>
          <a:p>
            <a:r>
              <a:rPr lang="en-US" dirty="0"/>
              <a:t>Haskell is a purely functional, lazy, statically-typed programming language.</a:t>
            </a:r>
          </a:p>
          <a:p>
            <a:r>
              <a:rPr lang="en-US" dirty="0"/>
              <a:t>Purely Functional.</a:t>
            </a:r>
          </a:p>
          <a:p>
            <a:pPr lvl="1"/>
            <a:r>
              <a:rPr lang="en-US" dirty="0"/>
              <a:t>Functions are value</a:t>
            </a:r>
          </a:p>
          <a:p>
            <a:pPr lvl="1"/>
            <a:r>
              <a:rPr lang="en-US" dirty="0"/>
              <a:t>Values never change</a:t>
            </a:r>
          </a:p>
          <a:p>
            <a:r>
              <a:rPr lang="en-US" dirty="0"/>
              <a:t>Lazy.</a:t>
            </a:r>
          </a:p>
          <a:p>
            <a:r>
              <a:rPr lang="en-US" dirty="0"/>
              <a:t>Statically Typed.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GB" dirty="0"/>
              <a:t>Functions are </a:t>
            </a:r>
            <a:r>
              <a:rPr lang="en-GB" i="1" dirty="0"/>
              <a:t>first-class.</a:t>
            </a:r>
          </a:p>
          <a:p>
            <a:r>
              <a:rPr lang="en-US" dirty="0"/>
              <a:t>Haskell programs is centered around </a:t>
            </a:r>
            <a:r>
              <a:rPr lang="en-US" i="1" dirty="0"/>
              <a:t>evaluating expressions</a:t>
            </a:r>
            <a:r>
              <a:rPr lang="en-US" dirty="0"/>
              <a:t> rather than </a:t>
            </a:r>
            <a:r>
              <a:rPr lang="en-US" i="1" dirty="0"/>
              <a:t>executing instructions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573016"/>
            <a:ext cx="2924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/>
          </a:bodyPr>
          <a:lstStyle/>
          <a:p>
            <a:r>
              <a:rPr lang="en-US" dirty="0"/>
              <a:t>Haskell expressions are always </a:t>
            </a:r>
            <a:r>
              <a:rPr lang="en-US" i="1" dirty="0"/>
              <a:t>referentially transparent</a:t>
            </a:r>
            <a:r>
              <a:rPr lang="en-US" dirty="0"/>
              <a:t>, that is:</a:t>
            </a:r>
          </a:p>
          <a:p>
            <a:pPr lvl="1"/>
            <a:r>
              <a:rPr lang="en-US" dirty="0"/>
              <a:t>No mutation! Everything (variables, data structures…) is </a:t>
            </a:r>
            <a:r>
              <a:rPr lang="en-US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Expressions never have “side effects” (like updating global variables or printing to the screen).</a:t>
            </a:r>
          </a:p>
          <a:p>
            <a:pPr lvl="1"/>
            <a:r>
              <a:rPr lang="en-US" dirty="0"/>
              <a:t>Calling the same function with the same arguments results in the same output every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13892" y="4484458"/>
            <a:ext cx="8262663" cy="1556556"/>
          </a:xfrm>
        </p:spPr>
        <p:txBody>
          <a:bodyPr>
            <a:normAutofit/>
          </a:bodyPr>
          <a:lstStyle/>
          <a:p>
            <a:r>
              <a:rPr lang="en-US" dirty="0" err="1"/>
              <a:t>Benfits</a:t>
            </a:r>
            <a:r>
              <a:rPr lang="en-US" dirty="0"/>
              <a:t>:</a:t>
            </a:r>
          </a:p>
          <a:p>
            <a:pPr lvl="1"/>
            <a:r>
              <a:rPr lang="en-GB" i="1" dirty="0"/>
              <a:t>Equational reasoning and refactoring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Parallelism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Fewer headaches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Expressions are </a:t>
            </a:r>
            <a:r>
              <a:rPr lang="en-US" i="1" dirty="0"/>
              <a:t>not evaluated until their results are actually needed</a:t>
            </a:r>
          </a:p>
          <a:p>
            <a:pPr lvl="1"/>
            <a:r>
              <a:rPr lang="en-US" dirty="0"/>
              <a:t>possible to define and work with </a:t>
            </a:r>
            <a:r>
              <a:rPr lang="en-US" i="1" dirty="0"/>
              <a:t>infinite data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reasoning about time and space usage becomes much more complicated!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Strong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Polymorphic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Not Difficult, just different.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C – Engineering.</a:t>
            </a:r>
          </a:p>
          <a:p>
            <a:r>
              <a:rPr lang="en-US" dirty="0"/>
              <a:t>Java, C# - Business.</a:t>
            </a:r>
          </a:p>
          <a:p>
            <a:r>
              <a:rPr lang="en-US" dirty="0"/>
              <a:t>Haskell – Mathematics.</a:t>
            </a:r>
          </a:p>
          <a:p>
            <a:pPr lvl="1"/>
            <a:r>
              <a:rPr lang="en-US" dirty="0"/>
              <a:t>Patient development</a:t>
            </a:r>
          </a:p>
          <a:p>
            <a:pPr lvl="1"/>
            <a:r>
              <a:rPr lang="en-US" dirty="0"/>
              <a:t>Strong theoretical roots</a:t>
            </a:r>
          </a:p>
          <a:p>
            <a:pPr lvl="1"/>
            <a:r>
              <a:rPr lang="en-US" dirty="0"/>
              <a:t>Fosters innovation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259</TotalTime>
  <Words>529</Words>
  <Application>Microsoft Office PowerPoint</Application>
  <PresentationFormat>Custom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Consolas</vt:lpstr>
      <vt:lpstr>Corbel</vt:lpstr>
      <vt:lpstr>Menlo</vt:lpstr>
      <vt:lpstr>Open Sans</vt:lpstr>
      <vt:lpstr>Chalkboard 16x9</vt:lpstr>
      <vt:lpstr>Haskell</vt:lpstr>
      <vt:lpstr>Overview</vt:lpstr>
      <vt:lpstr>What</vt:lpstr>
      <vt:lpstr>Functional</vt:lpstr>
      <vt:lpstr>Pure</vt:lpstr>
      <vt:lpstr>Lazy</vt:lpstr>
      <vt:lpstr>Types</vt:lpstr>
      <vt:lpstr>Why</vt:lpstr>
      <vt:lpstr>Why</vt:lpstr>
      <vt:lpstr>Why</vt:lpstr>
      <vt:lpstr>History</vt:lpstr>
      <vt:lpstr>History</vt:lpstr>
      <vt:lpstr>Tools</vt:lpstr>
      <vt:lpstr>Types &amp; TypeClass</vt:lpstr>
      <vt:lpstr>Types &amp; TypeClass</vt:lpstr>
      <vt:lpstr>Functions</vt:lpstr>
      <vt:lpstr>Calling a function</vt:lpstr>
      <vt:lpstr>Pure functions</vt:lpstr>
      <vt:lpstr>List Comprehension</vt:lpstr>
      <vt:lpstr>Pattern Matching</vt:lpstr>
      <vt:lpstr>PowerPoint Presentation</vt:lpstr>
      <vt:lpstr>Algebric Data type</vt:lpstr>
      <vt:lpstr>PowerPoint Presentation</vt:lpstr>
      <vt:lpstr>PowerPoint Presentation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Anurag Jaiswal</dc:creator>
  <cp:lastModifiedBy>Anurag Jaiswal</cp:lastModifiedBy>
  <cp:revision>27</cp:revision>
  <dcterms:created xsi:type="dcterms:W3CDTF">2017-02-19T01:52:34Z</dcterms:created>
  <dcterms:modified xsi:type="dcterms:W3CDTF">2017-02-20T13:15:39Z</dcterms:modified>
</cp:coreProperties>
</file>