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7" r:id="rId3"/>
    <p:sldId id="303" r:id="rId4"/>
    <p:sldId id="270" r:id="rId5"/>
    <p:sldId id="272" r:id="rId6"/>
    <p:sldId id="268" r:id="rId7"/>
    <p:sldId id="269" r:id="rId8"/>
    <p:sldId id="275" r:id="rId9"/>
    <p:sldId id="317" r:id="rId10"/>
    <p:sldId id="276" r:id="rId11"/>
    <p:sldId id="316" r:id="rId12"/>
    <p:sldId id="304" r:id="rId13"/>
    <p:sldId id="321" r:id="rId14"/>
    <p:sldId id="305" r:id="rId15"/>
    <p:sldId id="307" r:id="rId16"/>
    <p:sldId id="308" r:id="rId17"/>
    <p:sldId id="310" r:id="rId18"/>
    <p:sldId id="311" r:id="rId19"/>
    <p:sldId id="313" r:id="rId20"/>
    <p:sldId id="312" r:id="rId21"/>
    <p:sldId id="314" r:id="rId22"/>
    <p:sldId id="291" r:id="rId23"/>
    <p:sldId id="277" r:id="rId24"/>
    <p:sldId id="296" r:id="rId25"/>
    <p:sldId id="280" r:id="rId26"/>
    <p:sldId id="281" r:id="rId27"/>
    <p:sldId id="297" r:id="rId28"/>
    <p:sldId id="292" r:id="rId29"/>
    <p:sldId id="315" r:id="rId30"/>
    <p:sldId id="298" r:id="rId31"/>
    <p:sldId id="299" r:id="rId32"/>
    <p:sldId id="300" r:id="rId33"/>
    <p:sldId id="318" r:id="rId34"/>
    <p:sldId id="301" r:id="rId35"/>
    <p:sldId id="319" r:id="rId36"/>
    <p:sldId id="320" r:id="rId37"/>
    <p:sldId id="290" r:id="rId38"/>
    <p:sldId id="263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99" autoAdjust="0"/>
  </p:normalViewPr>
  <p:slideViewPr>
    <p:cSldViewPr>
      <p:cViewPr varScale="1">
        <p:scale>
          <a:sx n="52" d="100"/>
          <a:sy n="52" d="100"/>
        </p:scale>
        <p:origin x="90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http://stackoverflow.com/questions/310974/what-is-tail-call-optimization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http://stackoverflow.com/questions/13042353/does-haskell-have-tail-recursive-optimization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9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Haskell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Anurag Jaiswal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Expressions are </a:t>
            </a:r>
            <a:r>
              <a:rPr lang="en-US" i="1" dirty="0"/>
              <a:t>not evaluated until their results are actually needed</a:t>
            </a:r>
          </a:p>
          <a:p>
            <a:pPr lvl="1"/>
            <a:r>
              <a:rPr lang="en-US" dirty="0"/>
              <a:t>possible to define and work with </a:t>
            </a:r>
            <a:r>
              <a:rPr lang="en-US" i="1" dirty="0"/>
              <a:t>infinite data structures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reasoning about time and space usage becomes much more complicated!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Not Difficult, just different.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6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209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2413" y="1905000"/>
            <a:ext cx="9468543" cy="43323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functions are pure</a:t>
            </a:r>
          </a:p>
          <a:p>
            <a:pPr lvl="1"/>
            <a:r>
              <a:rPr lang="en-US" dirty="0"/>
              <a:t>Cannot modify state.</a:t>
            </a:r>
          </a:p>
          <a:p>
            <a:pPr lvl="1"/>
            <a:r>
              <a:rPr lang="en-US" dirty="0"/>
              <a:t>Cannot depend on state only arguments.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Get current time</a:t>
            </a:r>
          </a:p>
          <a:p>
            <a:pPr lvl="1"/>
            <a:r>
              <a:rPr lang="en-US" dirty="0"/>
              <a:t>Print string to console</a:t>
            </a:r>
          </a:p>
          <a:p>
            <a:pPr lvl="1"/>
            <a:r>
              <a:rPr lang="en-US" dirty="0"/>
              <a:t>Read a file</a:t>
            </a:r>
          </a:p>
          <a:p>
            <a:pPr lvl="1"/>
            <a:r>
              <a:rPr lang="en-US" dirty="0"/>
              <a:t>Length of a string</a:t>
            </a:r>
          </a:p>
          <a:p>
            <a:pPr lvl="1"/>
            <a:r>
              <a:rPr lang="en-US" dirty="0"/>
              <a:t>Get random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69876" y="5341112"/>
            <a:ext cx="4416552" cy="12120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parentheses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commas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returns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700808"/>
            <a:ext cx="6381750" cy="3209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39" y="1725779"/>
            <a:ext cx="6372225" cy="320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464" y="1705570"/>
            <a:ext cx="6343650" cy="320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989" y="1745988"/>
            <a:ext cx="63722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7" y="1786136"/>
            <a:ext cx="6120680" cy="72008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Mathematics: </a:t>
            </a:r>
            <a:r>
              <a:rPr lang="en-GB" i="1" dirty="0"/>
              <a:t>set comprehensions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1810270"/>
            <a:ext cx="2952328" cy="404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506216"/>
            <a:ext cx="6353175" cy="3209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188" y="2515741"/>
            <a:ext cx="63531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4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756" y="1748716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factorial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(Integral a)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=&gt; 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a  </a:t>
            </a:r>
            <a:endParaRPr lang="pt-BR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factorial </a:t>
            </a:r>
            <a:r>
              <a:rPr lang="pt-BR" sz="1400" dirty="0">
                <a:solidFill>
                  <a:srgbClr val="E5786D"/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pt-BR" sz="1400" dirty="0">
                <a:solidFill>
                  <a:srgbClr val="E5786D"/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pt-BR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factorial n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factorial (n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- </a:t>
            </a:r>
            <a:r>
              <a:rPr lang="pt-BR" sz="1400" dirty="0">
                <a:solidFill>
                  <a:srgbClr val="E5786D"/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)  </a:t>
            </a:r>
            <a:endParaRPr lang="pt-BR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756" y="2822109"/>
            <a:ext cx="6092825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first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(a, b, c)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first (x, _, _)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x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second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(a, b, c)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b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second (_, y, _)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y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756" y="4205984"/>
            <a:ext cx="5616624" cy="735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head'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[a]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head' []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error </a:t>
            </a:r>
            <a:r>
              <a:rPr lang="en-IN" sz="1400" dirty="0">
                <a:solidFill>
                  <a:srgbClr val="FFFF99"/>
                </a:solidFill>
                <a:latin typeface="Consolas" panose="020B0609020204030204" pitchFamily="49" charset="0"/>
              </a:rPr>
              <a:t>"Can't call head on an empty list!"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head' (x:_)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x </a:t>
            </a:r>
            <a:endParaRPr lang="en-I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8468" y="2005750"/>
            <a:ext cx="4248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max'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(Ord a)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max' a b 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   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b    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   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otherwise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b</a:t>
            </a:r>
            <a:endParaRPr lang="en-I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76384" y="1616898"/>
            <a:ext cx="1944215" cy="41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solidFill>
                  <a:schemeClr val="accent5"/>
                </a:solidFill>
              </a:rPr>
              <a:t>Guards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43131" y="3670207"/>
            <a:ext cx="5256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bmiTell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weight height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bmi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&lt;=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skinny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FFFF99"/>
                </a:solidFill>
                <a:latin typeface="Consolas" panose="020B0609020204030204" pitchFamily="49" charset="0"/>
              </a:rPr>
              <a:t>"underweight!"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bmi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&lt;=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normal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FFFF99"/>
                </a:solidFill>
                <a:latin typeface="Consolas" panose="020B0609020204030204" pitchFamily="49" charset="0"/>
              </a:rPr>
              <a:t>"normal."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| 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bmi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&lt;=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fat  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FFFF99"/>
                </a:solidFill>
                <a:latin typeface="Consolas" panose="020B0609020204030204" pitchFamily="49" charset="0"/>
              </a:rPr>
              <a:t>"fat!" 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|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otherwise   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FFFF99"/>
                </a:solidFill>
                <a:latin typeface="Consolas" panose="020B0609020204030204" pitchFamily="49" charset="0"/>
              </a:rPr>
              <a:t>"whale!!"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where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bmi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weight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/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height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^ </a:t>
            </a:r>
            <a:r>
              <a:rPr lang="en-GB" dirty="0">
                <a:solidFill>
                  <a:srgbClr val="E5786D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skinny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E5786D"/>
                </a:solidFill>
                <a:latin typeface="Consolas" panose="020B0609020204030204" pitchFamily="49" charset="0"/>
              </a:rPr>
              <a:t>18.5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normal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E5786D"/>
                </a:solidFill>
                <a:latin typeface="Consolas" panose="020B0609020204030204" pitchFamily="49" charset="0"/>
              </a:rPr>
              <a:t>25.0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fat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E5786D"/>
                </a:solidFill>
                <a:latin typeface="Consolas" panose="020B0609020204030204" pitchFamily="49" charset="0"/>
              </a:rPr>
              <a:t>30.0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776384" y="3139072"/>
            <a:ext cx="1944215" cy="41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solidFill>
                  <a:schemeClr val="accent5"/>
                </a:solidFill>
              </a:rPr>
              <a:t>Where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1141" y="5517232"/>
            <a:ext cx="61064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cylinder r h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=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endParaRPr lang="pt-B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pt-BR" b="1" dirty="0">
                <a:solidFill>
                  <a:srgbClr val="8AC6F2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sideArea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E5786D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pi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r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h  </a:t>
            </a:r>
            <a:endParaRPr lang="pt-B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topArea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pi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r ^</a:t>
            </a:r>
            <a:r>
              <a:rPr lang="pt-BR" dirty="0">
                <a:solidFill>
                  <a:srgbClr val="E5786D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pt-B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pt-BR" b="1" dirty="0">
                <a:solidFill>
                  <a:srgbClr val="8AC6F2"/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 sideArea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E5786D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topArea  </a:t>
            </a:r>
            <a:endParaRPr lang="pt-BR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50306" y="5097958"/>
            <a:ext cx="1944215" cy="41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solidFill>
                  <a:schemeClr val="accent5"/>
                </a:solidFill>
              </a:rPr>
              <a:t>Let</a:t>
            </a:r>
          </a:p>
        </p:txBody>
      </p:sp>
      <p:sp>
        <p:nvSpPr>
          <p:cNvPr id="3" name="TextBox 2"/>
          <p:cNvSpPr txBox="1"/>
          <p:nvPr/>
        </p:nvSpPr>
        <p:spPr>
          <a:xfrm rot="20606591">
            <a:off x="7616386" y="744025"/>
            <a:ext cx="22084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No Conditionals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2795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77788" y="1772816"/>
            <a:ext cx="4587713" cy="437916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Loops</a:t>
            </a:r>
          </a:p>
          <a:p>
            <a:pPr lvl="1"/>
            <a:r>
              <a:rPr lang="en-US" dirty="0"/>
              <a:t>Purity</a:t>
            </a:r>
          </a:p>
          <a:p>
            <a:r>
              <a:rPr lang="en-US" dirty="0"/>
              <a:t>Simple code</a:t>
            </a:r>
          </a:p>
          <a:p>
            <a:pPr lvl="1"/>
            <a:r>
              <a:rPr lang="en-US" dirty="0"/>
              <a:t>Better Compiler </a:t>
            </a:r>
            <a:r>
              <a:rPr lang="en-US" dirty="0" err="1"/>
              <a:t>optimisations</a:t>
            </a:r>
            <a:endParaRPr lang="en-US" dirty="0"/>
          </a:p>
          <a:p>
            <a:r>
              <a:rPr lang="en-US" i="1" dirty="0"/>
              <a:t>Tail call optimization</a:t>
            </a:r>
          </a:p>
          <a:p>
            <a:r>
              <a:rPr lang="en-US" i="1" dirty="0"/>
              <a:t>Guarded Recursion</a:t>
            </a:r>
          </a:p>
          <a:p>
            <a:endParaRPr lang="en-GB" i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Recursion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654252" y="1772816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quicksort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(Ord a)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=&gt;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[a]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[a] 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quicksort []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[] 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quicksort (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x:xs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8AC6F2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smallerSorted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quicksort [a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&lt;-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xs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 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&lt;=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x] 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biggerSorted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quicksort [a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&lt;-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xs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 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&gt;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x] 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8AC6F2"/>
                </a:solidFill>
                <a:latin typeface="Consolas" panose="020B0609020204030204" pitchFamily="49" charset="0"/>
              </a:rPr>
              <a:t>in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smallerSorted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++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[x]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++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biggerSorted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Lazy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3932" y="1714708"/>
            <a:ext cx="2335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f x y = x + 2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808922" y="2178850"/>
            <a:ext cx="2018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 5 (29^35792)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78040" y="1946779"/>
            <a:ext cx="4309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 (</a:t>
            </a:r>
            <a:r>
              <a:rPr lang="en-IN" dirty="0" err="1"/>
              <a:t>release_monkeys</a:t>
            </a:r>
            <a:r>
              <a:rPr lang="en-IN" dirty="0"/>
              <a:t>(), </a:t>
            </a:r>
            <a:r>
              <a:rPr lang="en-IN" dirty="0" err="1"/>
              <a:t>increment_counter</a:t>
            </a:r>
            <a:r>
              <a:rPr lang="en-IN" dirty="0"/>
              <a:t>())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626540" y="4941168"/>
            <a:ext cx="3270447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Lazy language led to a Pure language.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Infinite data structures.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Dynamic Programming is Easy.</a:t>
            </a:r>
            <a:endParaRPr lang="en-GB" sz="1400" dirty="0"/>
          </a:p>
        </p:txBody>
      </p:sp>
      <p:sp>
        <p:nvSpPr>
          <p:cNvPr id="3" name="Rectangle 2"/>
          <p:cNvSpPr/>
          <p:nvPr/>
        </p:nvSpPr>
        <p:spPr>
          <a:xfrm>
            <a:off x="1562035" y="281509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GHCi</a:t>
            </a:r>
            <a:r>
              <a:rPr lang="en-IN" dirty="0"/>
              <a:t>&gt; define g(a, b, c) = if a then b else c</a:t>
            </a:r>
          </a:p>
          <a:p>
            <a:r>
              <a:rPr lang="en-IN" dirty="0" err="1"/>
              <a:t>GHCi</a:t>
            </a:r>
            <a:r>
              <a:rPr lang="en-IN" dirty="0"/>
              <a:t>&gt; l = g(h, </a:t>
            </a:r>
            <a:r>
              <a:rPr lang="en-IN" dirty="0" err="1"/>
              <a:t>i</a:t>
            </a:r>
            <a:r>
              <a:rPr lang="en-IN" dirty="0"/>
              <a:t>, j)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59500" y="394887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l' = if h then </a:t>
            </a:r>
            <a:r>
              <a:rPr lang="en-IN" dirty="0" err="1"/>
              <a:t>i</a:t>
            </a:r>
            <a:r>
              <a:rPr lang="en-IN" dirty="0"/>
              <a:t> else j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905352" y="3113793"/>
            <a:ext cx="5515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and (j) would both be evaluated in an eager language.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795733" y="3948879"/>
            <a:ext cx="434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or (j) would be evaluated, but never both.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rot="19910494">
            <a:off x="144394" y="1486020"/>
            <a:ext cx="192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Strict evaluation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52907" y="4941168"/>
            <a:ext cx="182453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95E454"/>
                </a:solidFill>
                <a:latin typeface="Consolas" panose="020B0609020204030204" pitchFamily="49" charset="0"/>
              </a:rPr>
              <a:t>take</a:t>
            </a:r>
            <a:r>
              <a:rPr lang="en-US" sz="1400" dirty="0"/>
              <a:t> 3 (</a:t>
            </a:r>
            <a:r>
              <a:rPr lang="en-US" b="1" dirty="0">
                <a:solidFill>
                  <a:srgbClr val="95E454"/>
                </a:solidFill>
                <a:latin typeface="Consolas" panose="020B0609020204030204" pitchFamily="49" charset="0"/>
              </a:rPr>
              <a:t>repeat</a:t>
            </a:r>
            <a:r>
              <a:rPr lang="en-US" sz="1400" dirty="0"/>
              <a:t> 7)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6052907" y="5407498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fibs = 0 : 1 : </a:t>
            </a:r>
            <a:r>
              <a:rPr lang="en-IN" b="1" dirty="0" err="1">
                <a:solidFill>
                  <a:srgbClr val="95E454"/>
                </a:solidFill>
                <a:latin typeface="Consolas" panose="020B0609020204030204" pitchFamily="49" charset="0"/>
              </a:rPr>
              <a:t>zipWith</a:t>
            </a:r>
            <a:r>
              <a:rPr lang="en-IN" dirty="0"/>
              <a:t> (+) fibs (</a:t>
            </a:r>
            <a:r>
              <a:rPr lang="en-IN" b="1" dirty="0">
                <a:solidFill>
                  <a:srgbClr val="95E454"/>
                </a:solidFill>
                <a:latin typeface="Consolas" panose="020B0609020204030204" pitchFamily="49" charset="0"/>
              </a:rPr>
              <a:t>tail</a:t>
            </a:r>
            <a:r>
              <a:rPr lang="en-IN" dirty="0"/>
              <a:t> fibs)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42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2" grpId="0"/>
      <p:bldP spid="3" grpId="0"/>
      <p:bldP spid="4" grpId="0"/>
      <p:bldP spid="7" grpId="0"/>
      <p:bldP spid="9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Higher Order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3852" y="2132857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ghci</a:t>
            </a:r>
            <a:r>
              <a:rPr lang="en-GB" dirty="0"/>
              <a:t>&gt;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sum</a:t>
            </a:r>
            <a:r>
              <a:rPr lang="en-GB" dirty="0"/>
              <a:t> (</a:t>
            </a:r>
            <a:r>
              <a:rPr lang="en-GB" b="1" dirty="0" err="1">
                <a:solidFill>
                  <a:srgbClr val="95E454"/>
                </a:solidFill>
                <a:latin typeface="Consolas" panose="020B0609020204030204" pitchFamily="49" charset="0"/>
              </a:rPr>
              <a:t>takeWhile</a:t>
            </a:r>
            <a:r>
              <a:rPr lang="en-GB" dirty="0"/>
              <a:t> (&lt;10000) (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filter</a:t>
            </a:r>
            <a:r>
              <a:rPr lang="en-GB" dirty="0"/>
              <a:t>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odd</a:t>
            </a:r>
            <a:r>
              <a:rPr lang="en-GB" dirty="0"/>
              <a:t> (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map</a:t>
            </a:r>
            <a:r>
              <a:rPr lang="en-GB" dirty="0"/>
              <a:t> (^2) [1..])))  </a:t>
            </a:r>
          </a:p>
          <a:p>
            <a:r>
              <a:rPr lang="en-GB" dirty="0"/>
              <a:t>166650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3852" y="1628700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sum of all odd squares that are smaller than 10,000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53852" y="2921580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oddSquareSum</a:t>
            </a:r>
            <a:r>
              <a:rPr lang="en-GB" dirty="0"/>
              <a:t> :: Integer  </a:t>
            </a:r>
          </a:p>
          <a:p>
            <a:r>
              <a:rPr lang="en-GB" dirty="0" err="1"/>
              <a:t>oddSquareSum</a:t>
            </a:r>
            <a:r>
              <a:rPr lang="en-GB" dirty="0"/>
              <a:t> =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sum</a:t>
            </a:r>
            <a:r>
              <a:rPr lang="en-GB" dirty="0"/>
              <a:t> . </a:t>
            </a:r>
            <a:r>
              <a:rPr lang="en-GB" b="1" dirty="0" err="1">
                <a:solidFill>
                  <a:srgbClr val="95E454"/>
                </a:solidFill>
                <a:latin typeface="Consolas" panose="020B0609020204030204" pitchFamily="49" charset="0"/>
              </a:rPr>
              <a:t>takeWhile</a:t>
            </a:r>
            <a:r>
              <a:rPr lang="en-GB" dirty="0"/>
              <a:t> (&lt;10000) .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filter</a:t>
            </a:r>
            <a:r>
              <a:rPr lang="en-GB" dirty="0"/>
              <a:t>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odd</a:t>
            </a:r>
            <a:r>
              <a:rPr lang="en-GB" dirty="0"/>
              <a:t> .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map</a:t>
            </a:r>
            <a:r>
              <a:rPr lang="en-GB" dirty="0"/>
              <a:t> (^2) $ [1..] </a:t>
            </a:r>
          </a:p>
        </p:txBody>
      </p:sp>
      <p:sp>
        <p:nvSpPr>
          <p:cNvPr id="9" name="Rectangle 8"/>
          <p:cNvSpPr/>
          <p:nvPr/>
        </p:nvSpPr>
        <p:spPr>
          <a:xfrm>
            <a:off x="981844" y="3933056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oddSquareSum</a:t>
            </a:r>
            <a:r>
              <a:rPr lang="en-GB" dirty="0"/>
              <a:t> :: Integer  </a:t>
            </a:r>
          </a:p>
          <a:p>
            <a:r>
              <a:rPr lang="en-GB" dirty="0" err="1"/>
              <a:t>oddSquareSum</a:t>
            </a:r>
            <a:r>
              <a:rPr lang="en-GB" dirty="0"/>
              <a:t> =   </a:t>
            </a:r>
          </a:p>
          <a:p>
            <a:r>
              <a:rPr lang="en-GB" dirty="0"/>
              <a:t>    let </a:t>
            </a:r>
            <a:r>
              <a:rPr lang="en-GB" dirty="0" err="1"/>
              <a:t>oddSquares</a:t>
            </a:r>
            <a:r>
              <a:rPr lang="en-GB" dirty="0"/>
              <a:t> =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filter</a:t>
            </a:r>
            <a:r>
              <a:rPr lang="en-GB" dirty="0"/>
              <a:t> odd $ map (^2) [1..]  </a:t>
            </a:r>
          </a:p>
          <a:p>
            <a:r>
              <a:rPr lang="en-GB" dirty="0"/>
              <a:t>        </a:t>
            </a:r>
            <a:r>
              <a:rPr lang="en-GB" dirty="0" err="1"/>
              <a:t>belowLimit</a:t>
            </a:r>
            <a:r>
              <a:rPr lang="en-GB" dirty="0"/>
              <a:t> = </a:t>
            </a:r>
            <a:r>
              <a:rPr lang="en-GB" b="1" dirty="0" err="1">
                <a:solidFill>
                  <a:srgbClr val="95E454"/>
                </a:solidFill>
                <a:latin typeface="Consolas" panose="020B0609020204030204" pitchFamily="49" charset="0"/>
              </a:rPr>
              <a:t>takeWhile</a:t>
            </a:r>
            <a:r>
              <a:rPr lang="en-GB" dirty="0"/>
              <a:t> (&lt;10000) </a:t>
            </a:r>
            <a:r>
              <a:rPr lang="en-GB" dirty="0" err="1"/>
              <a:t>oddSquares</a:t>
            </a:r>
            <a:r>
              <a:rPr lang="en-GB" dirty="0"/>
              <a:t>  </a:t>
            </a:r>
          </a:p>
          <a:p>
            <a:r>
              <a:rPr lang="en-GB" dirty="0"/>
              <a:t>    in 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sum</a:t>
            </a:r>
            <a:r>
              <a:rPr lang="en-GB" dirty="0"/>
              <a:t> </a:t>
            </a:r>
            <a:r>
              <a:rPr lang="en-GB" dirty="0" err="1"/>
              <a:t>belowLimit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rot="20353716">
            <a:off x="7063484" y="591143"/>
            <a:ext cx="3384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Function composition</a:t>
            </a:r>
          </a:p>
        </p:txBody>
      </p:sp>
    </p:spTree>
    <p:extLst>
      <p:ext uri="{BB962C8B-B14F-4D97-AF65-F5344CB8AC3E}">
        <p14:creationId xmlns:p14="http://schemas.microsoft.com/office/powerpoint/2010/main" val="9981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Patterns</a:t>
            </a:r>
          </a:p>
          <a:p>
            <a:r>
              <a:rPr lang="en-US" dirty="0"/>
              <a:t>Advanced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Higher Order Functions</a:t>
            </a:r>
          </a:p>
        </p:txBody>
      </p:sp>
      <p:sp>
        <p:nvSpPr>
          <p:cNvPr id="4" name="Rectangle 3"/>
          <p:cNvSpPr/>
          <p:nvPr/>
        </p:nvSpPr>
        <p:spPr>
          <a:xfrm rot="20506631">
            <a:off x="6778344" y="667169"/>
            <a:ext cx="3744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Curried functions &amp; Partial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5860" y="1926846"/>
            <a:ext cx="46660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Every function in Haskell officially only takes one parameter. 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125861" y="2950262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/>
              <a:t>multThree</a:t>
            </a:r>
            <a:r>
              <a:rPr lang="en-GB" sz="1400" dirty="0"/>
              <a:t> :: (</a:t>
            </a:r>
            <a:r>
              <a:rPr lang="en-GB" sz="1400" dirty="0" err="1"/>
              <a:t>Num</a:t>
            </a:r>
            <a:r>
              <a:rPr lang="en-GB" sz="1400" dirty="0"/>
              <a:t> a) =&gt; a -&gt; a -&gt; a -&gt; a  </a:t>
            </a:r>
          </a:p>
          <a:p>
            <a:r>
              <a:rPr lang="en-GB" sz="1400" dirty="0" err="1"/>
              <a:t>multThree</a:t>
            </a:r>
            <a:r>
              <a:rPr lang="en-GB" sz="1400" dirty="0"/>
              <a:t> x y z = x * y * z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25860" y="3713005"/>
            <a:ext cx="1335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multThree</a:t>
            </a:r>
            <a:r>
              <a:rPr lang="en-GB" sz="1400" dirty="0"/>
              <a:t> 3 5 9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25860" y="4260305"/>
            <a:ext cx="1551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((</a:t>
            </a:r>
            <a:r>
              <a:rPr lang="en-GB" sz="1400" dirty="0" err="1"/>
              <a:t>multThree</a:t>
            </a:r>
            <a:r>
              <a:rPr lang="en-GB" sz="1400" dirty="0"/>
              <a:t> 3) 5) 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06580" y="2057182"/>
            <a:ext cx="2629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map</a:t>
            </a:r>
            <a:r>
              <a:rPr lang="en-GB" dirty="0"/>
              <a:t> :: (a -&gt; b) -&gt; [a] -&gt; [b]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06581" y="2627096"/>
            <a:ext cx="3212232" cy="657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ghci</a:t>
            </a:r>
            <a:r>
              <a:rPr lang="en-GB" dirty="0"/>
              <a:t>&gt;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map</a:t>
            </a:r>
            <a:r>
              <a:rPr lang="en-GB" dirty="0"/>
              <a:t> (+3) [1,5,3,1,6]  </a:t>
            </a:r>
          </a:p>
          <a:p>
            <a:r>
              <a:rPr lang="en-GB" dirty="0"/>
              <a:t>[4,8,6,4,9]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06580" y="3546976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List Comprehension equivalent:</a:t>
            </a:r>
            <a:endParaRPr lang="en-GB" i="1" dirty="0"/>
          </a:p>
          <a:p>
            <a:r>
              <a:rPr lang="en-GB" dirty="0"/>
              <a:t>[x+3 | x &lt;- [1,5,3,1,6]]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89894" y="4455299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filter</a:t>
            </a:r>
            <a:r>
              <a:rPr lang="en-GB" dirty="0"/>
              <a:t> :: (a -&gt; Bool) -&gt; [a] -&gt; [a]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10855" y="4941168"/>
            <a:ext cx="4172189" cy="64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ghci</a:t>
            </a:r>
            <a:r>
              <a:rPr lang="en-GB" dirty="0"/>
              <a:t>&gt;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filter</a:t>
            </a:r>
            <a:r>
              <a:rPr lang="en-GB" dirty="0"/>
              <a:t> (&gt;3) [1,5,3,2,1,6,4,3,2,1]  </a:t>
            </a:r>
          </a:p>
          <a:p>
            <a:r>
              <a:rPr lang="en-GB" dirty="0"/>
              <a:t>[5,6,4] </a:t>
            </a:r>
          </a:p>
        </p:txBody>
      </p:sp>
    </p:spTree>
    <p:extLst>
      <p:ext uri="{BB962C8B-B14F-4D97-AF65-F5344CB8AC3E}">
        <p14:creationId xmlns:p14="http://schemas.microsoft.com/office/powerpoint/2010/main" val="36978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Higher Order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3852" y="2132857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ghci</a:t>
            </a:r>
            <a:r>
              <a:rPr lang="en-GB" dirty="0"/>
              <a:t>&gt; </a:t>
            </a:r>
            <a:r>
              <a:rPr lang="en-GB" b="1" dirty="0" err="1">
                <a:solidFill>
                  <a:srgbClr val="95E454"/>
                </a:solidFill>
                <a:latin typeface="Consolas" panose="020B0609020204030204" pitchFamily="49" charset="0"/>
              </a:rPr>
              <a:t>foldr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 (+) </a:t>
            </a:r>
            <a:r>
              <a:rPr lang="en-GB" dirty="0"/>
              <a:t>0  [1..13]</a:t>
            </a:r>
          </a:p>
          <a:p>
            <a:r>
              <a:rPr lang="en-GB" dirty="0"/>
              <a:t>"(1+(2+(3+(4+(5+(6+(7+(8+(9+(10+(11+(12+(13+0)))))))))))))“</a:t>
            </a:r>
          </a:p>
          <a:p>
            <a:endParaRPr lang="en-GB" dirty="0"/>
          </a:p>
          <a:p>
            <a:r>
              <a:rPr lang="en-GB" dirty="0" err="1"/>
              <a:t>ghci</a:t>
            </a:r>
            <a:r>
              <a:rPr lang="en-GB" dirty="0"/>
              <a:t>&gt; </a:t>
            </a:r>
            <a:r>
              <a:rPr lang="en-GB" b="1" dirty="0" err="1">
                <a:solidFill>
                  <a:srgbClr val="95E454"/>
                </a:solidFill>
                <a:latin typeface="Consolas" panose="020B0609020204030204" pitchFamily="49" charset="0"/>
              </a:rPr>
              <a:t>foldl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 (+) </a:t>
            </a:r>
            <a:r>
              <a:rPr lang="en-GB" dirty="0"/>
              <a:t>0  [1..13]</a:t>
            </a:r>
          </a:p>
          <a:p>
            <a:r>
              <a:rPr lang="en-GB" dirty="0"/>
              <a:t>"(((((((((((((0+1)+2)+3)+4)+5)+6)+7)+8)+9)+10)+11)+12)+13)"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3852" y="1628700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GB" i="1" dirty="0" err="1"/>
              <a:t>foldr</a:t>
            </a:r>
            <a:r>
              <a:rPr lang="en-GB" i="1" dirty="0"/>
              <a:t>; </a:t>
            </a:r>
            <a:r>
              <a:rPr lang="en-GB" i="1" dirty="0" err="1"/>
              <a:t>foldl</a:t>
            </a:r>
            <a:r>
              <a:rPr lang="en-GB" dirty="0"/>
              <a:t>; </a:t>
            </a:r>
            <a:r>
              <a:rPr lang="en-GB" i="1" dirty="0" err="1"/>
              <a:t>foldl</a:t>
            </a:r>
            <a:r>
              <a:rPr lang="en-GB" i="1" dirty="0"/>
              <a:t>'</a:t>
            </a:r>
            <a:r>
              <a:rPr lang="en-GB" dirty="0"/>
              <a:t> </a:t>
            </a:r>
          </a:p>
        </p:txBody>
      </p:sp>
      <p:sp>
        <p:nvSpPr>
          <p:cNvPr id="11" name="Rectangle 10"/>
          <p:cNvSpPr/>
          <p:nvPr/>
        </p:nvSpPr>
        <p:spPr>
          <a:xfrm rot="20353716">
            <a:off x="8318401" y="647625"/>
            <a:ext cx="7365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Fold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0883" y="4082876"/>
            <a:ext cx="25442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Careful with Lazy!!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31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41988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Types (What)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Strong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Polymorphic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2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</a:t>
            </a:r>
            <a:r>
              <a:rPr lang="en-GB" b="1" dirty="0"/>
              <a:t>(Why)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9916" y="2132856"/>
            <a:ext cx="564308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static check safety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Domain modelling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it compiles, it will be correct (mostly) !!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Static type for unit testing.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961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&amp; </a:t>
            </a:r>
            <a:r>
              <a:rPr lang="en-US" dirty="0" err="1"/>
              <a:t>TypeClass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6" y="1786136"/>
            <a:ext cx="3723618" cy="293900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Integer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Bool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Composited: List  &amp; Tuples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1786136"/>
            <a:ext cx="6315075" cy="31908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15889" y="5085185"/>
            <a:ext cx="5382579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Polymorphic</a:t>
            </a:r>
          </a:p>
          <a:p>
            <a:pPr lvl="1"/>
            <a:r>
              <a:rPr lang="en-GB" i="1" dirty="0"/>
              <a:t>parametric</a:t>
            </a:r>
            <a:r>
              <a:rPr lang="en-GB" dirty="0"/>
              <a:t> polymorphism</a:t>
            </a:r>
          </a:p>
          <a:p>
            <a:pPr lvl="1"/>
            <a:r>
              <a:rPr lang="en-GB" i="1" strike="sngStrike" dirty="0"/>
              <a:t>subtype</a:t>
            </a:r>
            <a:r>
              <a:rPr lang="en-GB" strike="sngStrike" dirty="0"/>
              <a:t> polymorphism</a:t>
            </a:r>
          </a:p>
          <a:p>
            <a:pPr lvl="1"/>
            <a:r>
              <a:rPr lang="en-GB" i="1" strike="sngStrike" dirty="0"/>
              <a:t>coercion</a:t>
            </a:r>
            <a:r>
              <a:rPr lang="en-GB" strike="sngStrike" dirty="0"/>
              <a:t> polymorphism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86500" y="5589240"/>
            <a:ext cx="20550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Type inference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559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&amp; </a:t>
            </a:r>
            <a:r>
              <a:rPr lang="en-US" dirty="0" err="1"/>
              <a:t>TypeClass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6" y="1786136"/>
            <a:ext cx="6531930" cy="380310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Eq</a:t>
            </a:r>
            <a:endParaRPr lang="en-US" dirty="0"/>
          </a:p>
          <a:p>
            <a:r>
              <a:rPr lang="en-GB" dirty="0"/>
              <a:t>Ord </a:t>
            </a:r>
            <a:endParaRPr lang="en-US" dirty="0"/>
          </a:p>
          <a:p>
            <a:r>
              <a:rPr lang="en-GB" dirty="0"/>
              <a:t>Show </a:t>
            </a:r>
            <a:endParaRPr lang="en-US" dirty="0"/>
          </a:p>
          <a:p>
            <a:r>
              <a:rPr lang="en-GB" dirty="0" err="1"/>
              <a:t>Enum</a:t>
            </a:r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Bounded </a:t>
            </a:r>
            <a:endParaRPr lang="en-US" dirty="0"/>
          </a:p>
          <a:p>
            <a:r>
              <a:rPr lang="en-GB" dirty="0" err="1"/>
              <a:t>Num</a:t>
            </a:r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Integral </a:t>
            </a:r>
          </a:p>
          <a:p>
            <a:r>
              <a:rPr lang="en-GB" dirty="0"/>
              <a:t>Floating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6" y="1876226"/>
            <a:ext cx="63722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&amp; Domain Driven design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6" y="1786136"/>
            <a:ext cx="4830733" cy="193533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218666" y="1607453"/>
            <a:ext cx="4830733" cy="222174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struct Customer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FirstName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MiddleName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Email;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bool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isEmailVerified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PhoneNumber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0058" y="2344748"/>
            <a:ext cx="17281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Optional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82244" y="4141247"/>
            <a:ext cx="17281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Verified ? 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82548" y="1748655"/>
            <a:ext cx="32594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Max Size (Constraints)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19323" y="3509106"/>
            <a:ext cx="17281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Valid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18666" y="4141246"/>
            <a:ext cx="336357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Which fields are linked ?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7828" y="4985752"/>
            <a:ext cx="29523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Domain Logic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092" y="4985752"/>
            <a:ext cx="897473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Rule 1 : If Email is changed, </a:t>
            </a:r>
            <a:r>
              <a:rPr lang="en-US" sz="2400" dirty="0" err="1"/>
              <a:t>IsEmailVerified</a:t>
            </a:r>
            <a:r>
              <a:rPr lang="en-US" sz="2400" dirty="0"/>
              <a:t> should be set to False.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Rule 2: </a:t>
            </a:r>
            <a:r>
              <a:rPr lang="en-US" sz="2400" dirty="0" err="1"/>
              <a:t>IsEmailVerified</a:t>
            </a:r>
            <a:r>
              <a:rPr lang="en-US" sz="2400" dirty="0"/>
              <a:t> can be set only be a trusted Service.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7157" y="5917634"/>
            <a:ext cx="685769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Either Email or </a:t>
            </a:r>
            <a:r>
              <a:rPr lang="en-US" sz="2400" dirty="0" err="1"/>
              <a:t>PhoneNumber</a:t>
            </a:r>
            <a:r>
              <a:rPr lang="en-US" sz="2400" dirty="0"/>
              <a:t> is Mandatory.</a:t>
            </a:r>
          </a:p>
        </p:txBody>
      </p:sp>
    </p:spTree>
    <p:extLst>
      <p:ext uri="{BB962C8B-B14F-4D97-AF65-F5344CB8AC3E}">
        <p14:creationId xmlns:p14="http://schemas.microsoft.com/office/powerpoint/2010/main" val="17046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Algebric</a:t>
            </a:r>
            <a:r>
              <a:rPr lang="en-US" dirty="0"/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6" y="1786136"/>
            <a:ext cx="4803738" cy="70619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52281" y="1675904"/>
            <a:ext cx="4336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Open Sans"/>
              </a:rPr>
              <a:t>Can mix product and sum types together.</a:t>
            </a:r>
            <a:endParaRPr lang="en-GB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96043" y="2459627"/>
            <a:ext cx="3888432" cy="92587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struct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book_id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8901" y="2084115"/>
            <a:ext cx="97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Open Sans"/>
              </a:rPr>
              <a:t>Product</a:t>
            </a:r>
            <a:endParaRPr lang="en-GB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60765" y="3919220"/>
            <a:ext cx="3968453" cy="2795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Days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Mon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Wed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thu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Fri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2414" y="3456209"/>
            <a:ext cx="115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Open Sans"/>
              </a:rPr>
              <a:t>Sum</a:t>
            </a:r>
            <a:endParaRPr lang="en-GB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376247" y="3724057"/>
            <a:ext cx="4830733" cy="92907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95E454"/>
                </a:solidFill>
                <a:latin typeface="Consolas" panose="020B0609020204030204" pitchFamily="49" charset="0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PaymentResponse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Paid String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CardExpired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HttpError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String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AuthError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425642" y="2212453"/>
            <a:ext cx="4830733" cy="92907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95E454"/>
                </a:solidFill>
                <a:latin typeface="Consolas" panose="020B0609020204030204" pitchFamily="49" charset="0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PaymentMethod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Cash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Cheque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Card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CardType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CardNumber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0765" y="4813901"/>
            <a:ext cx="3968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96043" y="5075511"/>
            <a:ext cx="3968453" cy="114131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000088"/>
                </a:solidFill>
                <a:latin typeface="Menlo"/>
              </a:rPr>
              <a:t>OO version: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interface </a:t>
            </a:r>
            <a:r>
              <a:rPr lang="en-US" altLang="en-US" sz="1400" dirty="0" err="1">
                <a:solidFill>
                  <a:srgbClr val="7F0055"/>
                </a:solidFill>
                <a:latin typeface="Menlo"/>
              </a:rPr>
              <a:t>IPaymentMethod</a:t>
            </a: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 {..}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class </a:t>
            </a:r>
            <a:r>
              <a:rPr lang="en-US" altLang="en-US" sz="1400" dirty="0">
                <a:solidFill>
                  <a:srgbClr val="7F0055"/>
                </a:solidFill>
                <a:latin typeface="Menlo"/>
              </a:rPr>
              <a:t>Cash</a:t>
            </a: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: </a:t>
            </a:r>
            <a:r>
              <a:rPr lang="en-US" altLang="en-US" sz="1400" dirty="0" err="1">
                <a:solidFill>
                  <a:srgbClr val="7F0055"/>
                </a:solidFill>
                <a:latin typeface="Menlo"/>
              </a:rPr>
              <a:t>IPaymentMethod</a:t>
            </a: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 {..}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class </a:t>
            </a:r>
            <a:r>
              <a:rPr lang="en-US" altLang="en-US" sz="1400" dirty="0" err="1">
                <a:solidFill>
                  <a:srgbClr val="7F0055"/>
                </a:solidFill>
                <a:latin typeface="Menlo"/>
              </a:rPr>
              <a:t>Cheque</a:t>
            </a: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: </a:t>
            </a:r>
            <a:r>
              <a:rPr lang="en-US" altLang="en-US" sz="1400" dirty="0" err="1">
                <a:solidFill>
                  <a:srgbClr val="7F0055"/>
                </a:solidFill>
                <a:latin typeface="Menlo"/>
              </a:rPr>
              <a:t>IPaymentMethod</a:t>
            </a: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 {..}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class </a:t>
            </a:r>
            <a:r>
              <a:rPr lang="en-US" altLang="en-US" sz="1400" dirty="0">
                <a:solidFill>
                  <a:srgbClr val="7F0055"/>
                </a:solidFill>
                <a:latin typeface="Menlo"/>
              </a:rPr>
              <a:t>Card</a:t>
            </a: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: </a:t>
            </a:r>
            <a:r>
              <a:rPr lang="en-US" altLang="en-US" sz="1400" dirty="0" err="1">
                <a:solidFill>
                  <a:srgbClr val="7F0055"/>
                </a:solidFill>
                <a:latin typeface="Menlo"/>
              </a:rPr>
              <a:t>IPaymentMethod</a:t>
            </a: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 {..}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52890" y="4579530"/>
            <a:ext cx="22453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What goes here ? What is common ?</a:t>
            </a:r>
            <a:endParaRPr lang="en-GB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843081" y="4724673"/>
            <a:ext cx="1945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Data and behavior scattered</a:t>
            </a:r>
            <a:endParaRPr lang="en-GB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52890" y="4579530"/>
            <a:ext cx="1237266" cy="23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What goes here ?</a:t>
            </a:r>
            <a:endParaRPr lang="en-GB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9226161" y="1774088"/>
            <a:ext cx="768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Closed</a:t>
            </a:r>
            <a:endParaRPr lang="en-GB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393801" y="4627448"/>
            <a:ext cx="768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Open</a:t>
            </a:r>
            <a:endParaRPr lang="en-GB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9994297" y="1922266"/>
            <a:ext cx="1262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PayPal Support ??</a:t>
            </a:r>
            <a:endParaRPr lang="en-GB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04188" y="6359314"/>
            <a:ext cx="1855175" cy="238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PayPal Support ?? Surprises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4130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2" grpId="0"/>
      <p:bldP spid="13" grpId="0" animBg="1"/>
      <p:bldP spid="11" grpId="0" animBg="1"/>
      <p:bldP spid="14" grpId="0" animBg="1"/>
      <p:bldP spid="21" grpId="0"/>
      <p:bldP spid="22" grpId="0"/>
      <p:bldP spid="23" grpId="0"/>
      <p:bldP spid="24" grpId="0"/>
      <p:bldP spid="25" grpId="0"/>
      <p:bldP spid="30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&amp; Domain Driven design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425642" y="2212453"/>
            <a:ext cx="4830733" cy="92907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95E454"/>
                </a:solidFill>
                <a:latin typeface="Consolas" panose="020B0609020204030204" pitchFamily="49" charset="0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PaymentMethod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Cash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Cheque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Card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CardType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CardNumber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26161" y="1774088"/>
            <a:ext cx="768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Closed</a:t>
            </a: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994297" y="1922266"/>
            <a:ext cx="1262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PayPal Support ??</a:t>
            </a:r>
            <a:endParaRPr lang="en-GB" sz="1000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05780" y="3864560"/>
            <a:ext cx="10585176" cy="92907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handlePaymentMethod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:: </a:t>
            </a: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PaymentMethod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-&gt; </a:t>
            </a:r>
            <a:r>
              <a:rPr lang="en-IN" altLang="en-US" sz="1400" b="1" dirty="0">
                <a:solidFill>
                  <a:srgbClr val="95E454"/>
                </a:solidFill>
                <a:latin typeface="Consolas" panose="020B0609020204030204" pitchFamily="49" charset="0"/>
              </a:rPr>
              <a:t>string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handlePaymentMethod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p@(Cash) = "Paid By Cash! Should Go Cashless!!"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handlePaymentMethod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p@(Cheque n) = "Paid By Cheque, Cheque number " </a:t>
            </a:r>
            <a:r>
              <a:rPr lang="en-IN" altLang="en-US" sz="1400" b="1" dirty="0">
                <a:solidFill>
                  <a:srgbClr val="95E454"/>
                </a:solidFill>
                <a:latin typeface="Consolas" panose="020B0609020204030204" pitchFamily="49" charset="0"/>
              </a:rPr>
              <a:t>++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handlePaymentMethod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p@(Card </a:t>
            </a: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cardType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cardNumber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) = "Paid By Card. Card Type: " </a:t>
            </a:r>
            <a:r>
              <a:rPr lang="en-IN" altLang="en-US" sz="1400" b="1" dirty="0">
                <a:solidFill>
                  <a:srgbClr val="95E454"/>
                </a:solidFill>
                <a:latin typeface="Consolas" panose="020B0609020204030204" pitchFamily="49" charset="0"/>
              </a:rPr>
              <a:t>++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cardType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IN" altLang="en-US" sz="1400" b="1" dirty="0">
                <a:solidFill>
                  <a:srgbClr val="95E454"/>
                </a:solidFill>
                <a:latin typeface="Consolas" panose="020B0609020204030204" pitchFamily="49" charset="0"/>
              </a:rPr>
              <a:t>++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"Card Number: " </a:t>
            </a:r>
            <a:r>
              <a:rPr lang="en-IN" altLang="en-US" sz="1400" b="1" dirty="0">
                <a:solidFill>
                  <a:srgbClr val="95E454"/>
                </a:solidFill>
                <a:latin typeface="Consolas" panose="020B0609020204030204" pitchFamily="49" charset="0"/>
              </a:rPr>
              <a:t>++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cardNumber</a:t>
            </a:r>
            <a:endParaRPr lang="en-US" altLang="en-US" sz="1400" dirty="0">
              <a:solidFill>
                <a:srgbClr val="333333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0619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71958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&amp; Domain Driven design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7749" y="1598051"/>
            <a:ext cx="2664296" cy="222174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struct Customer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FirstName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MiddleName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Email;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bool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isEmailVerified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PhoneNumber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926060" y="1598051"/>
            <a:ext cx="3456384" cy="286807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data Customer 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Person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FirstName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MiddleName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Maybe </a:t>
            </a:r>
            <a:r>
              <a:rPr lang="en-IN" altLang="en-US" sz="1400" dirty="0" err="1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  Email :: </a:t>
            </a:r>
            <a:r>
              <a:rPr lang="en-IN" altLang="en-US" sz="1400" strike="sngStrike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EmailInfo</a:t>
            </a:r>
            <a:r>
              <a:rPr lang="en-IN" altLang="en-US" sz="1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strike="sngStrike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  </a:t>
            </a:r>
            <a:r>
              <a:rPr lang="en-IN" altLang="en-US" sz="1400" strike="sngStrike" dirty="0" err="1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IsEmailVerified</a:t>
            </a:r>
            <a:r>
              <a:rPr lang="en-IN" altLang="en-US" sz="1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bool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 </a:t>
            </a:r>
            <a:r>
              <a:rPr lang="en-IN" altLang="en-US" sz="1400" dirty="0" err="1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PhoneNumber</a:t>
            </a:r>
            <a:r>
              <a:rPr lang="en-IN" altLang="en-US" sz="1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Int</a:t>
            </a:r>
            <a:r>
              <a:rPr lang="en-IN" altLang="en-US" sz="1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Maybe </a:t>
            </a:r>
            <a:r>
              <a:rPr lang="en-IN" altLang="en-US" sz="1400" dirty="0" err="1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PhoneInfo</a:t>
            </a:r>
            <a:endParaRPr lang="en-IN" altLang="en-US" sz="1400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deriving (Show) 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533373" y="1598051"/>
            <a:ext cx="4968552" cy="200629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module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String255, -- we export the data type but not the constructors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 -- only safe way to build a String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) where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data String255 = String255 String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String -&gt; Just String255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s |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s.Length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&lt;= 255 = Just String255 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    | otherwise            = Nothing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548635" y="3819792"/>
            <a:ext cx="4968552" cy="157541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module Emails 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) where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data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EmailInfo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| Unverified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SafeEmailAddr</a:t>
            </a: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| Verified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VerifiedEmailAddr</a:t>
            </a: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7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&amp; Domain Driven design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7749" y="1598051"/>
            <a:ext cx="2664296" cy="222174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struct Customer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FirstName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MiddleName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Email;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bool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isEmailVerified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PhoneNumber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606580" y="3313011"/>
            <a:ext cx="3456384" cy="222174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data Customer 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Person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FirstName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MiddleName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Maybe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ContactInfo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ContactInfo</a:t>
            </a: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deriving (Show)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1081" y="5770837"/>
            <a:ext cx="474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contact must have Email or phone number. =&gt;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 rot="20389206">
            <a:off x="79022" y="4432783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about this rule??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614340" y="5419199"/>
            <a:ext cx="3567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Illegal states should not be allowed.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14340" y="4941454"/>
            <a:ext cx="685769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Either Email or </a:t>
            </a:r>
            <a:r>
              <a:rPr lang="en-US" sz="2400" dirty="0" err="1"/>
              <a:t>PhoneNumber</a:t>
            </a:r>
            <a:r>
              <a:rPr lang="en-US" sz="2400" dirty="0"/>
              <a:t> is Mandatory.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344" y="5770837"/>
            <a:ext cx="3866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Email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have a phone number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both Email and phone number</a:t>
            </a:r>
            <a:endParaRPr lang="en-GB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934142" y="1661280"/>
            <a:ext cx="4128822" cy="94230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data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ContactInfo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|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EmailOnly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EmailInfo</a:t>
            </a: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|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PhoneOnly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PhoneInfo</a:t>
            </a: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|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EmailAndPhone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EmailInfo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PhoneInfo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072356" y="1624921"/>
            <a:ext cx="3456384" cy="286807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data Customer 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Person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FirstName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MiddleName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Maybe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Email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EmailInfo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strike="sngStrike" dirty="0" err="1">
                <a:solidFill>
                  <a:schemeClr val="bg1"/>
                </a:solidFill>
                <a:latin typeface="Arial" panose="020B0604020202020204" pitchFamily="34" charset="0"/>
              </a:rPr>
              <a:t>IsEmailVerified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bool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PhoneNumber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Maybe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PhoneInfo</a:t>
            </a: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deriving (Show) 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6618332" y="3971304"/>
            <a:ext cx="937191" cy="452577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6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6" grpId="0"/>
      <p:bldP spid="17" grpId="0"/>
      <p:bldP spid="18" grpId="0"/>
      <p:bldP spid="10" grpId="0"/>
      <p:bldP spid="11" grpId="0"/>
      <p:bldP spid="19" grpId="0" animBg="1"/>
      <p:bldP spid="20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&amp; Domain Driven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9916" y="1988840"/>
            <a:ext cx="29717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States and Transitions</a:t>
            </a:r>
            <a:endParaRPr lang="en-GB" sz="2400" dirty="0"/>
          </a:p>
        </p:txBody>
      </p:sp>
      <p:pic>
        <p:nvPicPr>
          <p:cNvPr id="14" name="Picture Placeholder 4" descr="Domain Driven Design | F# for fun and profi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0" y="2492896"/>
            <a:ext cx="4824536" cy="21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5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117189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844824"/>
            <a:ext cx="4491463" cy="2078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49" y="1842255"/>
            <a:ext cx="5544616" cy="2098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03" y="4077072"/>
            <a:ext cx="422612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127946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629916" y="764704"/>
            <a:ext cx="8884094" cy="697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8187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629916" y="764704"/>
            <a:ext cx="8884094" cy="697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Functor</a:t>
            </a:r>
            <a:r>
              <a:rPr lang="en-US" dirty="0"/>
              <a:t>, Applicative, Monads, Monoid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9996" y="2564904"/>
            <a:ext cx="29883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Mathematics ahead !!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8488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44" y="1988840"/>
            <a:ext cx="4032448" cy="2736304"/>
          </a:xfrm>
        </p:spPr>
        <p:txBody>
          <a:bodyPr/>
          <a:lstStyle/>
          <a:p>
            <a:r>
              <a:rPr lang="en-US" dirty="0"/>
              <a:t>Not Difficult..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Just different.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C – Engineering.</a:t>
            </a:r>
          </a:p>
          <a:p>
            <a:r>
              <a:rPr lang="en-US" dirty="0"/>
              <a:t>Java, C# - Business.</a:t>
            </a:r>
          </a:p>
          <a:p>
            <a:r>
              <a:rPr lang="en-US" dirty="0"/>
              <a:t>Haskell – Mathematics.</a:t>
            </a:r>
          </a:p>
          <a:p>
            <a:pPr lvl="1"/>
            <a:r>
              <a:rPr lang="en-US" dirty="0"/>
              <a:t>Patient development</a:t>
            </a:r>
          </a:p>
          <a:p>
            <a:pPr lvl="1"/>
            <a:r>
              <a:rPr lang="en-US" dirty="0"/>
              <a:t>Strong theoretical roots</a:t>
            </a:r>
          </a:p>
          <a:p>
            <a:pPr lvl="1"/>
            <a:r>
              <a:rPr lang="en-US" dirty="0"/>
              <a:t>Fosters innovation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4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1980s – Many functional languages</a:t>
            </a:r>
          </a:p>
          <a:p>
            <a:r>
              <a:rPr lang="en-US" dirty="0"/>
              <a:t>1987 – Standardization committee is formed.</a:t>
            </a:r>
          </a:p>
          <a:p>
            <a:r>
              <a:rPr lang="en-US" dirty="0"/>
              <a:t>1990 – Haskell 1.0</a:t>
            </a:r>
          </a:p>
          <a:p>
            <a:r>
              <a:rPr lang="en-US" dirty="0"/>
              <a:t>1997 – Haskell  98</a:t>
            </a:r>
          </a:p>
          <a:p>
            <a:r>
              <a:rPr lang="en-US" dirty="0"/>
              <a:t>2009 – Haskell 2010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116615" cy="3540224"/>
          </a:xfrm>
        </p:spPr>
        <p:txBody>
          <a:bodyPr/>
          <a:lstStyle/>
          <a:p>
            <a:r>
              <a:rPr lang="en-US" dirty="0"/>
              <a:t>Haskell is a purely functional, lazy, statically-typed programming language.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GB" dirty="0"/>
              <a:t>Functions are </a:t>
            </a:r>
            <a:r>
              <a:rPr lang="en-GB" i="1" dirty="0"/>
              <a:t>first-class.</a:t>
            </a:r>
          </a:p>
          <a:p>
            <a:r>
              <a:rPr lang="en-US" dirty="0"/>
              <a:t>Haskell programs is centered around </a:t>
            </a:r>
            <a:r>
              <a:rPr lang="en-US" i="1" dirty="0"/>
              <a:t>evaluating expressions</a:t>
            </a:r>
            <a:r>
              <a:rPr lang="en-US" dirty="0"/>
              <a:t> rather than </a:t>
            </a:r>
            <a:r>
              <a:rPr lang="en-US" i="1" dirty="0"/>
              <a:t>executing instructions</a:t>
            </a:r>
            <a:r>
              <a:rPr lang="en-US" dirty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>
            <a:normAutofit/>
          </a:bodyPr>
          <a:lstStyle/>
          <a:p>
            <a:r>
              <a:rPr lang="en-US" dirty="0"/>
              <a:t>Haskell expressions are always </a:t>
            </a:r>
            <a:r>
              <a:rPr lang="en-US" i="1" dirty="0"/>
              <a:t>referentially transparent</a:t>
            </a:r>
            <a:r>
              <a:rPr lang="en-US" dirty="0"/>
              <a:t>, that is:</a:t>
            </a:r>
          </a:p>
          <a:p>
            <a:pPr lvl="1"/>
            <a:r>
              <a:rPr lang="en-US" dirty="0"/>
              <a:t>No mutation! Everything (variables, data structures…) is </a:t>
            </a:r>
            <a:r>
              <a:rPr lang="en-US" i="1" dirty="0"/>
              <a:t>immutable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Expressions never have “side effects” (like updating global variables or printing to the screen).</a:t>
            </a:r>
          </a:p>
          <a:p>
            <a:pPr lvl="1"/>
            <a:r>
              <a:rPr lang="en-US" dirty="0"/>
              <a:t>Calling the same function with the same arguments results in the same output every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413892" y="4484458"/>
            <a:ext cx="8262663" cy="1556556"/>
          </a:xfrm>
        </p:spPr>
        <p:txBody>
          <a:bodyPr>
            <a:normAutofit/>
          </a:bodyPr>
          <a:lstStyle/>
          <a:p>
            <a:r>
              <a:rPr lang="en-US" dirty="0" err="1"/>
              <a:t>Benfits</a:t>
            </a:r>
            <a:r>
              <a:rPr lang="en-US" dirty="0"/>
              <a:t>:</a:t>
            </a:r>
          </a:p>
          <a:p>
            <a:pPr lvl="1"/>
            <a:r>
              <a:rPr lang="en-GB" i="1" dirty="0"/>
              <a:t>Equational reasoning and refactoring</a:t>
            </a:r>
            <a:r>
              <a:rPr lang="en-US" dirty="0"/>
              <a:t>.</a:t>
            </a:r>
          </a:p>
          <a:p>
            <a:pPr lvl="1"/>
            <a:r>
              <a:rPr lang="en-GB" i="1" dirty="0"/>
              <a:t>Parallelism</a:t>
            </a:r>
            <a:r>
              <a:rPr lang="en-US" dirty="0"/>
              <a:t>.</a:t>
            </a:r>
          </a:p>
          <a:p>
            <a:pPr lvl="1"/>
            <a:r>
              <a:rPr lang="en-GB" i="1" dirty="0"/>
              <a:t>Fewer headaches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45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2414" y="1700808"/>
            <a:ext cx="7740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/>
              <a:t>Any side effects a program may have (such as performing I/O) are moved to a non-pure runtime, keeping the language itself pure.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7031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1926</TotalTime>
  <Words>1182</Words>
  <Application>Microsoft Office PowerPoint</Application>
  <PresentationFormat>Custom</PresentationFormat>
  <Paragraphs>349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Consolas</vt:lpstr>
      <vt:lpstr>Corbel</vt:lpstr>
      <vt:lpstr>Menlo</vt:lpstr>
      <vt:lpstr>Open Sans</vt:lpstr>
      <vt:lpstr>Chalkboard 16x9</vt:lpstr>
      <vt:lpstr>Haskell</vt:lpstr>
      <vt:lpstr>Agenda</vt:lpstr>
      <vt:lpstr>Overview</vt:lpstr>
      <vt:lpstr>Background</vt:lpstr>
      <vt:lpstr>History</vt:lpstr>
      <vt:lpstr>What</vt:lpstr>
      <vt:lpstr>Functional</vt:lpstr>
      <vt:lpstr>Pure</vt:lpstr>
      <vt:lpstr>Pure</vt:lpstr>
      <vt:lpstr>Lazy</vt:lpstr>
      <vt:lpstr>Why</vt:lpstr>
      <vt:lpstr>Functions</vt:lpstr>
      <vt:lpstr>Pure functions</vt:lpstr>
      <vt:lpstr>Calling a function</vt:lpstr>
      <vt:lpstr>List Comprehension</vt:lpstr>
      <vt:lpstr>Pattern Matching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</vt:lpstr>
      <vt:lpstr>Types (What)</vt:lpstr>
      <vt:lpstr>Types (Why)</vt:lpstr>
      <vt:lpstr>Types &amp; TypeClass</vt:lpstr>
      <vt:lpstr>Types &amp; TypeClass</vt:lpstr>
      <vt:lpstr>Types &amp; Domain Driven design</vt:lpstr>
      <vt:lpstr>Algebric Data type</vt:lpstr>
      <vt:lpstr>Types &amp; Domain Driven design</vt:lpstr>
      <vt:lpstr>Types &amp; Domain Driven design</vt:lpstr>
      <vt:lpstr>Types &amp; Domain Driven design</vt:lpstr>
      <vt:lpstr>Types &amp; Domain Driven design</vt:lpstr>
      <vt:lpstr>Patterns</vt:lpstr>
      <vt:lpstr>Patterns</vt:lpstr>
      <vt:lpstr>Advanced</vt:lpstr>
      <vt:lpstr>PowerPoint Presentation</vt:lpstr>
      <vt:lpstr>PowerPoint Presentation</vt:lpstr>
      <vt:lpstr>Not Difficult..   Just different.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</dc:title>
  <dc:creator>Anurag Jaiswal</dc:creator>
  <cp:lastModifiedBy>Anurag Jaiswal</cp:lastModifiedBy>
  <cp:revision>80</cp:revision>
  <dcterms:created xsi:type="dcterms:W3CDTF">2017-02-19T01:52:34Z</dcterms:created>
  <dcterms:modified xsi:type="dcterms:W3CDTF">2017-03-02T09:58:35Z</dcterms:modified>
</cp:coreProperties>
</file>