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7" r:id="rId3"/>
    <p:sldId id="268" r:id="rId4"/>
    <p:sldId id="269" r:id="rId5"/>
    <p:sldId id="275" r:id="rId6"/>
    <p:sldId id="276" r:id="rId7"/>
    <p:sldId id="277" r:id="rId8"/>
    <p:sldId id="278" r:id="rId9"/>
    <p:sldId id="270" r:id="rId10"/>
    <p:sldId id="271" r:id="rId11"/>
    <p:sldId id="272" r:id="rId12"/>
    <p:sldId id="273" r:id="rId13"/>
    <p:sldId id="274" r:id="rId14"/>
    <p:sldId id="291" r:id="rId15"/>
    <p:sldId id="296" r:id="rId16"/>
    <p:sldId id="280" r:id="rId17"/>
    <p:sldId id="281" r:id="rId18"/>
    <p:sldId id="297" r:id="rId19"/>
    <p:sldId id="292" r:id="rId20"/>
    <p:sldId id="298" r:id="rId21"/>
    <p:sldId id="299" r:id="rId22"/>
    <p:sldId id="300" r:id="rId23"/>
    <p:sldId id="258" r:id="rId24"/>
    <p:sldId id="260" r:id="rId25"/>
    <p:sldId id="261" r:id="rId26"/>
    <p:sldId id="279" r:id="rId27"/>
    <p:sldId id="283" r:id="rId28"/>
    <p:sldId id="295" r:id="rId29"/>
    <p:sldId id="284" r:id="rId30"/>
    <p:sldId id="293" r:id="rId31"/>
    <p:sldId id="286" r:id="rId32"/>
    <p:sldId id="287" r:id="rId33"/>
    <p:sldId id="289" r:id="rId34"/>
    <p:sldId id="301" r:id="rId35"/>
    <p:sldId id="290" r:id="rId36"/>
    <p:sldId id="263" r:id="rId3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66" d="100"/>
          <a:sy n="66" d="100"/>
        </p:scale>
        <p:origin x="672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Haskell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Anurag Jaiswal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2748136"/>
          </a:xfrm>
        </p:spPr>
        <p:txBody>
          <a:bodyPr/>
          <a:lstStyle/>
          <a:p>
            <a:r>
              <a:rPr lang="en-US" dirty="0"/>
              <a:t>Industrial Strength</a:t>
            </a:r>
          </a:p>
          <a:p>
            <a:r>
              <a:rPr lang="en-US" dirty="0"/>
              <a:t>Performance</a:t>
            </a:r>
          </a:p>
          <a:p>
            <a:r>
              <a:rPr lang="en-US" dirty="0" err="1"/>
              <a:t>Llibraries</a:t>
            </a:r>
            <a:endParaRPr lang="en-US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0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2748136"/>
          </a:xfrm>
        </p:spPr>
        <p:txBody>
          <a:bodyPr/>
          <a:lstStyle/>
          <a:p>
            <a:r>
              <a:rPr lang="en-US" dirty="0"/>
              <a:t>1980s – Many functional languages</a:t>
            </a:r>
          </a:p>
          <a:p>
            <a:r>
              <a:rPr lang="en-US" dirty="0"/>
              <a:t>1987 – </a:t>
            </a:r>
            <a:r>
              <a:rPr lang="en-US" dirty="0" err="1"/>
              <a:t>Standarization</a:t>
            </a:r>
            <a:r>
              <a:rPr lang="en-US" dirty="0"/>
              <a:t> committee is formed.</a:t>
            </a:r>
          </a:p>
          <a:p>
            <a:r>
              <a:rPr lang="en-US" dirty="0"/>
              <a:t>1990 – Haskell 1.0</a:t>
            </a:r>
          </a:p>
          <a:p>
            <a:r>
              <a:rPr lang="en-US" dirty="0"/>
              <a:t>1997 – Haskell  98</a:t>
            </a:r>
          </a:p>
          <a:p>
            <a:r>
              <a:rPr lang="en-US" dirty="0"/>
              <a:t>2009 – Haskell 2010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6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2748136"/>
          </a:xfrm>
        </p:spPr>
        <p:txBody>
          <a:bodyPr/>
          <a:lstStyle/>
          <a:p>
            <a:r>
              <a:rPr lang="en-US" dirty="0"/>
              <a:t>Many Compilers</a:t>
            </a:r>
          </a:p>
          <a:p>
            <a:r>
              <a:rPr lang="en-US" dirty="0"/>
              <a:t>Glorious Glasgow Haskell Compiler (GHC)</a:t>
            </a:r>
          </a:p>
          <a:p>
            <a:pPr lvl="1"/>
            <a:r>
              <a:rPr lang="en-US" dirty="0"/>
              <a:t>Most popular</a:t>
            </a:r>
          </a:p>
          <a:p>
            <a:pPr lvl="1"/>
            <a:r>
              <a:rPr lang="en-US" dirty="0"/>
              <a:t>Many 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9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27481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Haskell platform.</a:t>
            </a:r>
          </a:p>
          <a:p>
            <a:r>
              <a:rPr lang="en-US" dirty="0" err="1"/>
              <a:t>GHCi</a:t>
            </a:r>
            <a:endParaRPr lang="en-US" dirty="0"/>
          </a:p>
          <a:p>
            <a:pPr lvl="1"/>
            <a:r>
              <a:rPr lang="en-US" dirty="0"/>
              <a:t>Haskell Read, Evaluate Print Loop (REPL)</a:t>
            </a:r>
          </a:p>
          <a:p>
            <a:r>
              <a:rPr lang="en-US" dirty="0"/>
              <a:t>Text Editors</a:t>
            </a:r>
          </a:p>
          <a:p>
            <a:r>
              <a:rPr lang="en-US" dirty="0"/>
              <a:t>IDE</a:t>
            </a:r>
          </a:p>
          <a:p>
            <a:pPr lvl="1"/>
            <a:r>
              <a:rPr lang="en-US" dirty="0" err="1"/>
              <a:t>EclipseFP</a:t>
            </a:r>
            <a:endParaRPr lang="en-US" dirty="0"/>
          </a:p>
          <a:p>
            <a:pPr lvl="1"/>
            <a:r>
              <a:rPr lang="en-US" dirty="0" err="1"/>
              <a:t>Leksah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5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419885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9916" y="2132856"/>
            <a:ext cx="5643083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 static check safety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 Domain modelling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If it compiles, it will be correct (mostly) !!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Static type for unit testing.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961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&amp; </a:t>
            </a:r>
            <a:r>
              <a:rPr lang="en-US" dirty="0" err="1"/>
              <a:t>TypeClass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18666" y="1786136"/>
            <a:ext cx="3723618" cy="293900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Integer</a:t>
            </a:r>
          </a:p>
          <a:p>
            <a:r>
              <a:rPr lang="en-US" dirty="0"/>
              <a:t>Float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Bool</a:t>
            </a:r>
          </a:p>
          <a:p>
            <a:r>
              <a:rPr lang="en-US" dirty="0"/>
              <a:t>Char</a:t>
            </a:r>
          </a:p>
          <a:p>
            <a:r>
              <a:rPr lang="en-US" dirty="0"/>
              <a:t>Composited: List  &amp; Tuples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308" y="1786136"/>
            <a:ext cx="6315075" cy="319087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215889" y="5085185"/>
            <a:ext cx="5382579" cy="151216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Polymorphic</a:t>
            </a:r>
          </a:p>
          <a:p>
            <a:pPr lvl="1"/>
            <a:r>
              <a:rPr lang="en-GB" i="1" dirty="0"/>
              <a:t>parametric</a:t>
            </a:r>
            <a:r>
              <a:rPr lang="en-GB" dirty="0"/>
              <a:t> polymorphism</a:t>
            </a:r>
          </a:p>
          <a:p>
            <a:pPr lvl="1"/>
            <a:r>
              <a:rPr lang="en-GB" i="1" strike="sngStrike" dirty="0"/>
              <a:t>subtype</a:t>
            </a:r>
            <a:r>
              <a:rPr lang="en-GB" strike="sngStrike" dirty="0"/>
              <a:t> polymorphism</a:t>
            </a:r>
          </a:p>
          <a:p>
            <a:pPr lvl="1"/>
            <a:r>
              <a:rPr lang="en-GB" i="1" strike="sngStrike" dirty="0"/>
              <a:t>coercion</a:t>
            </a:r>
            <a:r>
              <a:rPr lang="en-GB" strike="sngStrike" dirty="0"/>
              <a:t> polymorphism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86500" y="5589240"/>
            <a:ext cx="205505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Type inference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559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&amp; </a:t>
            </a:r>
            <a:r>
              <a:rPr lang="en-US" dirty="0" err="1"/>
              <a:t>TypeClass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18666" y="1786136"/>
            <a:ext cx="6531930" cy="380310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Eq</a:t>
            </a:r>
            <a:endParaRPr lang="en-US" dirty="0"/>
          </a:p>
          <a:p>
            <a:r>
              <a:rPr lang="en-GB" dirty="0"/>
              <a:t>Ord </a:t>
            </a:r>
            <a:endParaRPr lang="en-US" dirty="0"/>
          </a:p>
          <a:p>
            <a:r>
              <a:rPr lang="en-GB" dirty="0"/>
              <a:t>Show </a:t>
            </a:r>
            <a:endParaRPr lang="en-US" dirty="0"/>
          </a:p>
          <a:p>
            <a:r>
              <a:rPr lang="en-GB" dirty="0" err="1"/>
              <a:t>Enum</a:t>
            </a:r>
            <a:r>
              <a:rPr lang="en-GB" dirty="0"/>
              <a:t> </a:t>
            </a:r>
            <a:endParaRPr lang="en-US" dirty="0"/>
          </a:p>
          <a:p>
            <a:r>
              <a:rPr lang="en-GB" dirty="0"/>
              <a:t>Bounded </a:t>
            </a:r>
            <a:endParaRPr lang="en-US" dirty="0"/>
          </a:p>
          <a:p>
            <a:r>
              <a:rPr lang="en-GB" dirty="0" err="1"/>
              <a:t>Num</a:t>
            </a:r>
            <a:r>
              <a:rPr lang="en-GB" dirty="0"/>
              <a:t> </a:t>
            </a:r>
            <a:endParaRPr lang="en-US" dirty="0"/>
          </a:p>
          <a:p>
            <a:r>
              <a:rPr lang="en-GB" dirty="0"/>
              <a:t>Integral </a:t>
            </a:r>
          </a:p>
          <a:p>
            <a:r>
              <a:rPr lang="en-GB" dirty="0"/>
              <a:t>Floating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316" y="1876226"/>
            <a:ext cx="63722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&amp; Domain Driven design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18666" y="1786136"/>
            <a:ext cx="4830733" cy="193533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218666" y="1607453"/>
            <a:ext cx="4830733" cy="222174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struct Customer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string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FirstName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string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MiddleName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string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LastName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string Email;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bool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isEmailVerified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int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PhoneNumber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00058" y="2344748"/>
            <a:ext cx="172819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Optional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82244" y="4141247"/>
            <a:ext cx="172819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Verified ? 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082548" y="1748655"/>
            <a:ext cx="32594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Max Size (Constraints)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319323" y="3509106"/>
            <a:ext cx="172819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Valid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18666" y="4141246"/>
            <a:ext cx="336357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Which fields are linked ?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37828" y="4985752"/>
            <a:ext cx="295232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Domain Logic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214092" y="4985752"/>
            <a:ext cx="897473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Rule 1 : If Email is changed, </a:t>
            </a:r>
            <a:r>
              <a:rPr lang="en-US" sz="2400" dirty="0" err="1"/>
              <a:t>IsEmailVerified</a:t>
            </a:r>
            <a:r>
              <a:rPr lang="en-US" sz="2400" dirty="0"/>
              <a:t> should be set to False.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Rule 2: </a:t>
            </a:r>
            <a:r>
              <a:rPr lang="en-US" sz="2400" dirty="0" err="1"/>
              <a:t>IsEmailVerified</a:t>
            </a:r>
            <a:r>
              <a:rPr lang="en-US" sz="2400" dirty="0"/>
              <a:t> can be set only be a trusted Service.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197157" y="5917634"/>
            <a:ext cx="685769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Either Email or </a:t>
            </a:r>
            <a:r>
              <a:rPr lang="en-US" sz="2400" dirty="0" err="1"/>
              <a:t>PhoneNumber</a:t>
            </a:r>
            <a:r>
              <a:rPr lang="en-US" sz="2400" dirty="0"/>
              <a:t> is Mandatory.</a:t>
            </a:r>
          </a:p>
        </p:txBody>
      </p:sp>
    </p:spTree>
    <p:extLst>
      <p:ext uri="{BB962C8B-B14F-4D97-AF65-F5344CB8AC3E}">
        <p14:creationId xmlns:p14="http://schemas.microsoft.com/office/powerpoint/2010/main" val="170464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Algebric</a:t>
            </a:r>
            <a:r>
              <a:rPr lang="en-US" dirty="0"/>
              <a:t> Data type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18666" y="1786136"/>
            <a:ext cx="4803738" cy="706191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452281" y="1675904"/>
            <a:ext cx="4336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Open Sans"/>
              </a:rPr>
              <a:t>Can mix product and sum types together.</a:t>
            </a:r>
            <a:endParaRPr lang="en-GB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96043" y="2459627"/>
            <a:ext cx="3888432" cy="92587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struct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Book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title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book_id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18901" y="2084115"/>
            <a:ext cx="97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Open Sans"/>
              </a:rPr>
              <a:t>Product</a:t>
            </a:r>
            <a:endParaRPr lang="en-GB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60765" y="3919220"/>
            <a:ext cx="3968453" cy="2795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enum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Days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Sun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Mon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tue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Wed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thu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Fri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2414" y="3456209"/>
            <a:ext cx="1151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Open Sans"/>
              </a:rPr>
              <a:t>Sum</a:t>
            </a:r>
            <a:endParaRPr lang="en-GB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376247" y="3724057"/>
            <a:ext cx="4830733" cy="92907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95E454"/>
                </a:solidFill>
                <a:latin typeface="Consolas" panose="020B0609020204030204" pitchFamily="49" charset="0"/>
              </a:rPr>
              <a:t>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PaymentResponse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= Paid String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|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CardExpired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Date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|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HttpError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String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|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AuthError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6306144" y="4949832"/>
            <a:ext cx="490083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b="1" dirty="0">
                <a:solidFill>
                  <a:srgbClr val="007020"/>
                </a:solidFill>
                <a:latin typeface="Arial Unicode MS" panose="020B0604020202020204" pitchFamily="34" charset="-128"/>
              </a:rPr>
              <a:t>No Nulls !!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b="1" dirty="0">
                <a:solidFill>
                  <a:srgbClr val="007020"/>
                </a:solidFill>
                <a:latin typeface="Arial Unicode MS" panose="020B0604020202020204" pitchFamily="34" charset="-128"/>
              </a:rPr>
              <a:t>data</a:t>
            </a:r>
            <a:r>
              <a:rPr lang="en-IN" altLang="en-US" sz="1400" dirty="0">
                <a:latin typeface="Arial" panose="020B0604020202020204" pitchFamily="34" charset="0"/>
              </a:rPr>
              <a:t> Maybe a = </a:t>
            </a:r>
            <a:r>
              <a:rPr lang="en-IN" altLang="en-US" sz="1400" b="1" dirty="0">
                <a:solidFill>
                  <a:srgbClr val="007020"/>
                </a:solidFill>
                <a:latin typeface="Arial Unicode MS" panose="020B0604020202020204" pitchFamily="34" charset="-128"/>
              </a:rPr>
              <a:t>Nothing</a:t>
            </a:r>
            <a:r>
              <a:rPr lang="en-IN" altLang="en-US" sz="1400" dirty="0">
                <a:latin typeface="Arial" panose="020B0604020202020204" pitchFamily="34" charset="0"/>
              </a:rPr>
              <a:t> | </a:t>
            </a:r>
            <a:r>
              <a:rPr lang="en-IN" altLang="en-US" sz="1400" b="1" dirty="0">
                <a:solidFill>
                  <a:srgbClr val="007020"/>
                </a:solidFill>
                <a:latin typeface="Arial Unicode MS" panose="020B0604020202020204" pitchFamily="34" charset="-128"/>
              </a:rPr>
              <a:t>Just</a:t>
            </a:r>
            <a:r>
              <a:rPr lang="en-IN" altLang="en-US" sz="1400" dirty="0">
                <a:latin typeface="Arial" panose="020B0604020202020204" pitchFamily="34" charset="0"/>
              </a:rPr>
              <a:t> a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sz="1400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 err="1"/>
              <a:t>safeHead</a:t>
            </a:r>
            <a:r>
              <a:rPr lang="en-IN" altLang="en-US" sz="1400" dirty="0">
                <a:latin typeface="Arial" panose="020B0604020202020204" pitchFamily="34" charset="0"/>
              </a:rPr>
              <a:t> :: [a] -&gt; </a:t>
            </a:r>
            <a:r>
              <a:rPr lang="en-IN" altLang="en-US" sz="1400" b="1" dirty="0">
                <a:solidFill>
                  <a:srgbClr val="007020"/>
                </a:solidFill>
                <a:latin typeface="Arial Unicode MS" panose="020B0604020202020204" pitchFamily="34" charset="-128"/>
              </a:rPr>
              <a:t>Maybe</a:t>
            </a:r>
            <a:r>
              <a:rPr lang="en-IN" altLang="en-US" sz="1400" dirty="0">
                <a:latin typeface="Arial" panose="020B0604020202020204" pitchFamily="34" charset="0"/>
              </a:rPr>
              <a:t> a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 err="1"/>
              <a:t>safeHead</a:t>
            </a:r>
            <a:r>
              <a:rPr lang="en-IN" altLang="en-US" sz="1400" dirty="0">
                <a:latin typeface="Arial" panose="020B0604020202020204" pitchFamily="34" charset="0"/>
              </a:rPr>
              <a:t> []    = </a:t>
            </a:r>
            <a:r>
              <a:rPr lang="en-IN" altLang="en-US" sz="1400" b="1" dirty="0">
                <a:solidFill>
                  <a:srgbClr val="007020"/>
                </a:solidFill>
                <a:latin typeface="Arial Unicode MS" panose="020B0604020202020204" pitchFamily="34" charset="-128"/>
              </a:rPr>
              <a:t>Nothing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 err="1"/>
              <a:t>safeHead</a:t>
            </a:r>
            <a:r>
              <a:rPr lang="en-IN" altLang="en-US" sz="1400" dirty="0">
                <a:latin typeface="Arial" panose="020B0604020202020204" pitchFamily="34" charset="0"/>
              </a:rPr>
              <a:t> (x:_) = </a:t>
            </a:r>
            <a:r>
              <a:rPr lang="en-IN" altLang="en-US" sz="1400" b="1" dirty="0">
                <a:solidFill>
                  <a:srgbClr val="007020"/>
                </a:solidFill>
                <a:latin typeface="Arial Unicode MS" panose="020B0604020202020204" pitchFamily="34" charset="-128"/>
              </a:rPr>
              <a:t>Just</a:t>
            </a:r>
            <a:r>
              <a:rPr lang="en-IN" altLang="en-US" sz="1400" dirty="0">
                <a:latin typeface="Arial" panose="020B0604020202020204" pitchFamily="34" charset="0"/>
              </a:rPr>
              <a:t> x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425642" y="2212453"/>
            <a:ext cx="4830733" cy="92907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95E454"/>
                </a:solidFill>
                <a:latin typeface="Consolas" panose="020B0609020204030204" pitchFamily="49" charset="0"/>
              </a:rPr>
              <a:t>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PaymentMethod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| Cash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|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Cheque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Int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| Card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CardType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CardNumber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0765" y="4813901"/>
            <a:ext cx="3968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96043" y="5075511"/>
            <a:ext cx="3968453" cy="114131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 dirty="0">
                <a:solidFill>
                  <a:srgbClr val="000088"/>
                </a:solidFill>
                <a:latin typeface="Menlo"/>
              </a:rPr>
              <a:t>OO version: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8"/>
                </a:solidFill>
                <a:latin typeface="Menlo"/>
              </a:rPr>
              <a:t>interface </a:t>
            </a:r>
            <a:r>
              <a:rPr lang="en-US" altLang="en-US" sz="1400" dirty="0" err="1">
                <a:solidFill>
                  <a:srgbClr val="7F0055"/>
                </a:solidFill>
                <a:latin typeface="Menlo"/>
              </a:rPr>
              <a:t>IPaymentMethod</a:t>
            </a:r>
            <a:r>
              <a:rPr lang="en-US" altLang="en-US" sz="1400" dirty="0">
                <a:solidFill>
                  <a:srgbClr val="000088"/>
                </a:solidFill>
                <a:latin typeface="Menlo"/>
              </a:rPr>
              <a:t> {..}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8"/>
                </a:solidFill>
                <a:latin typeface="Menlo"/>
              </a:rPr>
              <a:t>class </a:t>
            </a:r>
            <a:r>
              <a:rPr lang="en-US" altLang="en-US" sz="1400" dirty="0">
                <a:solidFill>
                  <a:srgbClr val="7F0055"/>
                </a:solidFill>
                <a:latin typeface="Menlo"/>
              </a:rPr>
              <a:t>Cash</a:t>
            </a:r>
            <a:r>
              <a:rPr lang="en-US" altLang="en-US" sz="1400" dirty="0">
                <a:solidFill>
                  <a:srgbClr val="000088"/>
                </a:solidFill>
                <a:latin typeface="Menlo"/>
              </a:rPr>
              <a:t>: </a:t>
            </a:r>
            <a:r>
              <a:rPr lang="en-US" altLang="en-US" sz="1400" dirty="0" err="1">
                <a:solidFill>
                  <a:srgbClr val="7F0055"/>
                </a:solidFill>
                <a:latin typeface="Menlo"/>
              </a:rPr>
              <a:t>IPaymentMethod</a:t>
            </a:r>
            <a:r>
              <a:rPr lang="en-US" altLang="en-US" sz="1400" dirty="0">
                <a:solidFill>
                  <a:srgbClr val="000088"/>
                </a:solidFill>
                <a:latin typeface="Menlo"/>
              </a:rPr>
              <a:t> {..}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8"/>
                </a:solidFill>
                <a:latin typeface="Menlo"/>
              </a:rPr>
              <a:t>class </a:t>
            </a:r>
            <a:r>
              <a:rPr lang="en-US" altLang="en-US" sz="1400" dirty="0" err="1">
                <a:solidFill>
                  <a:srgbClr val="7F0055"/>
                </a:solidFill>
                <a:latin typeface="Menlo"/>
              </a:rPr>
              <a:t>Cheque</a:t>
            </a:r>
            <a:r>
              <a:rPr lang="en-US" altLang="en-US" sz="1400" dirty="0">
                <a:solidFill>
                  <a:srgbClr val="000088"/>
                </a:solidFill>
                <a:latin typeface="Menlo"/>
              </a:rPr>
              <a:t>: </a:t>
            </a:r>
            <a:r>
              <a:rPr lang="en-US" altLang="en-US" sz="1400" dirty="0" err="1">
                <a:solidFill>
                  <a:srgbClr val="7F0055"/>
                </a:solidFill>
                <a:latin typeface="Menlo"/>
              </a:rPr>
              <a:t>IPaymentMethod</a:t>
            </a:r>
            <a:r>
              <a:rPr lang="en-US" altLang="en-US" sz="1400" dirty="0">
                <a:solidFill>
                  <a:srgbClr val="000088"/>
                </a:solidFill>
                <a:latin typeface="Menlo"/>
              </a:rPr>
              <a:t> {..}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88"/>
                </a:solidFill>
                <a:latin typeface="Menlo"/>
              </a:rPr>
              <a:t>class </a:t>
            </a:r>
            <a:r>
              <a:rPr lang="en-US" altLang="en-US" sz="1400" dirty="0">
                <a:solidFill>
                  <a:srgbClr val="7F0055"/>
                </a:solidFill>
                <a:latin typeface="Menlo"/>
              </a:rPr>
              <a:t>Card</a:t>
            </a:r>
            <a:r>
              <a:rPr lang="en-US" altLang="en-US" sz="1400" dirty="0">
                <a:solidFill>
                  <a:srgbClr val="000088"/>
                </a:solidFill>
                <a:latin typeface="Menlo"/>
              </a:rPr>
              <a:t>: </a:t>
            </a:r>
            <a:r>
              <a:rPr lang="en-US" altLang="en-US" sz="1400" dirty="0" err="1">
                <a:solidFill>
                  <a:srgbClr val="7F0055"/>
                </a:solidFill>
                <a:latin typeface="Menlo"/>
              </a:rPr>
              <a:t>IPaymentMethod</a:t>
            </a:r>
            <a:r>
              <a:rPr lang="en-US" altLang="en-US" sz="1400" dirty="0">
                <a:solidFill>
                  <a:srgbClr val="000088"/>
                </a:solidFill>
                <a:latin typeface="Menlo"/>
              </a:rPr>
              <a:t> {..}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854052" y="4813901"/>
            <a:ext cx="360040" cy="487307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214092" y="4941168"/>
            <a:ext cx="1080120" cy="515209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8182644" y="1943472"/>
            <a:ext cx="1008112" cy="308652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52890" y="4579530"/>
            <a:ext cx="22453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What goes here ? What is common ?</a:t>
            </a:r>
            <a:endParaRPr lang="en-GB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3843081" y="4724673"/>
            <a:ext cx="19457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Data and behavior scattered</a:t>
            </a:r>
            <a:endParaRPr lang="en-GB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52890" y="4579530"/>
            <a:ext cx="1237266" cy="23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What goes here ?</a:t>
            </a:r>
            <a:endParaRPr lang="en-GB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9226161" y="1774088"/>
            <a:ext cx="768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Closed</a:t>
            </a:r>
            <a:endParaRPr lang="en-GB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393801" y="4627448"/>
            <a:ext cx="768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Open</a:t>
            </a:r>
            <a:endParaRPr lang="en-GB" sz="10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618901" y="4840089"/>
            <a:ext cx="0" cy="358683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94297" y="1922266"/>
            <a:ext cx="1262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PayPal Support ??</a:t>
            </a:r>
            <a:endParaRPr lang="en-GB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3704188" y="6359314"/>
            <a:ext cx="1855175" cy="238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PayPal Support ?? Surprises</a:t>
            </a:r>
            <a:endParaRPr lang="en-GB" sz="1000" dirty="0"/>
          </a:p>
        </p:txBody>
      </p:sp>
      <p:cxnSp>
        <p:nvCxnSpPr>
          <p:cNvPr id="32" name="Straight Arrow Connector 31"/>
          <p:cNvCxnSpPr>
            <a:stCxn id="31" idx="1"/>
          </p:cNvCxnSpPr>
          <p:nvPr/>
        </p:nvCxnSpPr>
        <p:spPr>
          <a:xfrm flipH="1" flipV="1">
            <a:off x="3171523" y="6115725"/>
            <a:ext cx="532665" cy="36271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627651" y="2139231"/>
            <a:ext cx="715233" cy="278019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01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US" dirty="0"/>
          </a:p>
          <a:p>
            <a:r>
              <a:rPr lang="en-US" dirty="0"/>
              <a:t>Types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Patterns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&amp; Domain Driven design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7749" y="1598051"/>
            <a:ext cx="2664296" cy="222174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struct Customer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string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FirstName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string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MiddleName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string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LastName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string Email;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bool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isEmailVerified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int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PhoneNumber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926060" y="1598051"/>
            <a:ext cx="3456384" cy="286807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data Customer =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Person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FirstName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:: </a:t>
            </a:r>
            <a:r>
              <a:rPr lang="en-IN" altLang="en-US" sz="1400" strike="sngStrike" dirty="0">
                <a:solidFill>
                  <a:schemeClr val="bg1"/>
                </a:solidFill>
                <a:latin typeface="Arial" panose="020B0604020202020204" pitchFamily="34" charset="0"/>
              </a:rPr>
              <a:t>String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SafeStrings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MiddleName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:: </a:t>
            </a:r>
            <a:r>
              <a:rPr lang="en-IN" altLang="en-US" sz="1400" strike="sngStrike" dirty="0">
                <a:solidFill>
                  <a:schemeClr val="bg1"/>
                </a:solidFill>
                <a:latin typeface="Arial" panose="020B0604020202020204" pitchFamily="34" charset="0"/>
              </a:rPr>
              <a:t>String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Maybe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SafeStrings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LastName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:: </a:t>
            </a:r>
            <a:r>
              <a:rPr lang="en-IN" altLang="en-US" sz="1400" strike="sngStrike" dirty="0">
                <a:solidFill>
                  <a:schemeClr val="bg1"/>
                </a:solidFill>
                <a:latin typeface="Arial" panose="020B0604020202020204" pitchFamily="34" charset="0"/>
              </a:rPr>
              <a:t>String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SafeStrings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  Email :: </a:t>
            </a:r>
            <a:r>
              <a:rPr lang="en-IN" altLang="en-US" sz="1400" strike="sngStrike" dirty="0">
                <a:solidFill>
                  <a:schemeClr val="bg1"/>
                </a:solidFill>
                <a:latin typeface="Arial" panose="020B0604020202020204" pitchFamily="34" charset="0"/>
              </a:rPr>
              <a:t>String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EmailInfo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strike="sngStrike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en-IN" altLang="en-US" sz="1400" strike="sngStrike" dirty="0" err="1">
                <a:solidFill>
                  <a:schemeClr val="bg1"/>
                </a:solidFill>
                <a:latin typeface="Arial" panose="020B0604020202020204" pitchFamily="34" charset="0"/>
              </a:rPr>
              <a:t>IsEmailVerified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:: </a:t>
            </a:r>
            <a:r>
              <a:rPr lang="en-IN" altLang="en-US" sz="1400" strike="sngStrike" dirty="0">
                <a:solidFill>
                  <a:schemeClr val="bg1"/>
                </a:solidFill>
                <a:latin typeface="Arial" panose="020B0604020202020204" pitchFamily="34" charset="0"/>
              </a:rPr>
              <a:t>bool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PhoneNumber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:: </a:t>
            </a:r>
            <a:r>
              <a:rPr lang="en-IN" altLang="en-US" sz="1400" strike="sngStrike" dirty="0">
                <a:solidFill>
                  <a:schemeClr val="bg1"/>
                </a:solidFill>
                <a:latin typeface="Arial" panose="020B0604020202020204" pitchFamily="34" charset="0"/>
              </a:rPr>
              <a:t>Int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Maybe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PhoneInfo</a:t>
            </a:r>
            <a:endParaRPr lang="en-IN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deriving (Show) 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6533373" y="1598051"/>
            <a:ext cx="4968552" cy="200629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module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SafeStrings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String255, -- we export the data type but not the constructors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SafeStrings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  -- only safe way to build a String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) where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data String255 = String255 String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SafeStrings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:: String -&gt; Just String255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SafeStrings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s |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s.Length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&lt;= 255 = Just String255 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    | otherwise            = Nothing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548635" y="3819792"/>
            <a:ext cx="4968552" cy="157541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module Emails 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) where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data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EmailInfo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=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 | Unverified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SafeEmailAddr</a:t>
            </a:r>
            <a:endParaRPr lang="en-IN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 | Verified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VerifiedEmailAddr</a:t>
            </a:r>
            <a:endParaRPr lang="en-IN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37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&amp; Domain Driven design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7749" y="1598051"/>
            <a:ext cx="2664296" cy="222174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struct Customer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string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FirstName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string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MiddleName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string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LastName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string Email;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bool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isEmailVerified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int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PhoneNumber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7606580" y="3313011"/>
            <a:ext cx="3456384" cy="222174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data Customer =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Person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FirstName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:: </a:t>
            </a:r>
            <a:r>
              <a:rPr lang="en-IN" altLang="en-US" sz="1400" strike="sngStrike" dirty="0">
                <a:solidFill>
                  <a:schemeClr val="bg1"/>
                </a:solidFill>
                <a:latin typeface="Arial" panose="020B0604020202020204" pitchFamily="34" charset="0"/>
              </a:rPr>
              <a:t>String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SafeStrings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MiddleName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:: </a:t>
            </a:r>
            <a:r>
              <a:rPr lang="en-IN" altLang="en-US" sz="1400" strike="sngStrike" dirty="0">
                <a:solidFill>
                  <a:schemeClr val="bg1"/>
                </a:solidFill>
                <a:latin typeface="Arial" panose="020B0604020202020204" pitchFamily="34" charset="0"/>
              </a:rPr>
              <a:t>String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Maybe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SafeStrings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LastName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:: </a:t>
            </a:r>
            <a:r>
              <a:rPr lang="en-IN" altLang="en-US" sz="1400" strike="sngStrike" dirty="0">
                <a:solidFill>
                  <a:schemeClr val="bg1"/>
                </a:solidFill>
                <a:latin typeface="Arial" panose="020B0604020202020204" pitchFamily="34" charset="0"/>
              </a:rPr>
              <a:t>String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SafeStrings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ContactInfo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::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ContactInfo</a:t>
            </a:r>
            <a:endParaRPr lang="en-IN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deriving (Show)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1081" y="5770837"/>
            <a:ext cx="4745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contact must have Email or phone number. =&gt;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 rot="20389206">
            <a:off x="79022" y="4432783"/>
            <a:ext cx="2316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What about this rule??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614340" y="5419199"/>
            <a:ext cx="3567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Illegal states should not be allowed.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14340" y="4941454"/>
            <a:ext cx="685769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Either Email or </a:t>
            </a:r>
            <a:r>
              <a:rPr lang="en-US" sz="2400" dirty="0" err="1"/>
              <a:t>PhoneNumber</a:t>
            </a:r>
            <a:r>
              <a:rPr lang="en-US" sz="2400" dirty="0"/>
              <a:t> is Mandatory.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64344" y="5770837"/>
            <a:ext cx="38667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Email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have a phone number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both Email and phone number</a:t>
            </a:r>
            <a:endParaRPr lang="en-GB" dirty="0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6742484" y="1700051"/>
            <a:ext cx="4128822" cy="94230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data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ContactInfo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=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|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EmailOnly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EmailInfo</a:t>
            </a:r>
            <a:endParaRPr lang="en-IN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|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PhoneOnly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PhoneInfo</a:t>
            </a:r>
            <a:endParaRPr lang="en-IN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|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EmailAndPhone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EmailInfo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PhoneInfo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3078460" y="1750451"/>
            <a:ext cx="3456384" cy="286807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data Customer =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Person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FirstName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:: </a:t>
            </a:r>
            <a:r>
              <a:rPr lang="en-IN" altLang="en-US" sz="1400" strike="sngStrike" dirty="0">
                <a:solidFill>
                  <a:schemeClr val="bg1"/>
                </a:solidFill>
                <a:latin typeface="Arial" panose="020B0604020202020204" pitchFamily="34" charset="0"/>
              </a:rPr>
              <a:t>String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SafeStrings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MiddleName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:: </a:t>
            </a:r>
            <a:r>
              <a:rPr lang="en-IN" altLang="en-US" sz="1400" strike="sngStrike" dirty="0">
                <a:solidFill>
                  <a:schemeClr val="bg1"/>
                </a:solidFill>
                <a:latin typeface="Arial" panose="020B0604020202020204" pitchFamily="34" charset="0"/>
              </a:rPr>
              <a:t>String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Maybe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SafeStrings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LastName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:: </a:t>
            </a:r>
            <a:r>
              <a:rPr lang="en-IN" altLang="en-US" sz="1400" strike="sngStrike" dirty="0">
                <a:solidFill>
                  <a:schemeClr val="bg1"/>
                </a:solidFill>
                <a:latin typeface="Arial" panose="020B0604020202020204" pitchFamily="34" charset="0"/>
              </a:rPr>
              <a:t>String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SafeStrings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	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  Email :: </a:t>
            </a:r>
            <a:r>
              <a:rPr lang="en-IN" altLang="en-US" sz="1400" strike="sngStrike" dirty="0">
                <a:solidFill>
                  <a:schemeClr val="bg1"/>
                </a:solidFill>
                <a:latin typeface="Arial" panose="020B0604020202020204" pitchFamily="34" charset="0"/>
              </a:rPr>
              <a:t>String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EmailInfo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strike="sngStrike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en-IN" altLang="en-US" sz="1400" strike="sngStrike" dirty="0" err="1">
                <a:solidFill>
                  <a:schemeClr val="bg1"/>
                </a:solidFill>
                <a:latin typeface="Arial" panose="020B0604020202020204" pitchFamily="34" charset="0"/>
              </a:rPr>
              <a:t>IsEmailVerified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:: </a:t>
            </a:r>
            <a:r>
              <a:rPr lang="en-IN" altLang="en-US" sz="1400" strike="sngStrike" dirty="0">
                <a:solidFill>
                  <a:schemeClr val="bg1"/>
                </a:solidFill>
                <a:latin typeface="Arial" panose="020B0604020202020204" pitchFamily="34" charset="0"/>
              </a:rPr>
              <a:t>bool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PhoneNumber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:: </a:t>
            </a:r>
            <a:r>
              <a:rPr lang="en-IN" altLang="en-US" sz="1400" strike="sngStrike" dirty="0">
                <a:solidFill>
                  <a:schemeClr val="bg1"/>
                </a:solidFill>
                <a:latin typeface="Arial" panose="020B0604020202020204" pitchFamily="34" charset="0"/>
              </a:rPr>
              <a:t>Int</a:t>
            </a: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Maybe </a:t>
            </a:r>
            <a:r>
              <a:rPr lang="en-IN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PhoneInfo</a:t>
            </a:r>
            <a:endParaRPr lang="en-IN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deriving (Show) </a:t>
            </a:r>
          </a:p>
        </p:txBody>
      </p:sp>
      <p:sp>
        <p:nvSpPr>
          <p:cNvPr id="3" name="Arrow: Right 2"/>
          <p:cNvSpPr/>
          <p:nvPr/>
        </p:nvSpPr>
        <p:spPr>
          <a:xfrm>
            <a:off x="6618332" y="3971304"/>
            <a:ext cx="937191" cy="452577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65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&amp; Domain Driven design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29916" y="1988840"/>
            <a:ext cx="297177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States and Transitions</a:t>
            </a:r>
            <a:endParaRPr lang="en-GB" sz="2400" dirty="0"/>
          </a:p>
        </p:txBody>
      </p:sp>
      <p:pic>
        <p:nvPicPr>
          <p:cNvPr id="14" name="Picture Placeholder 4" descr="Domain Driven Design | F# for fun and profi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5900" y="2492896"/>
            <a:ext cx="4824536" cy="216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5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69876" y="5791200"/>
            <a:ext cx="4416552" cy="762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parentheses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commas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1700808"/>
            <a:ext cx="6381750" cy="3209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972" y="1716254"/>
            <a:ext cx="6372225" cy="3200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068" y="1725779"/>
            <a:ext cx="6343650" cy="3200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3589" y="1731700"/>
            <a:ext cx="6372225" cy="3200400"/>
          </a:xfrm>
          <a:prstGeom prst="rect">
            <a:avLst/>
          </a:prstGeom>
        </p:spPr>
      </p:pic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4212" y="5812567"/>
            <a:ext cx="4416552" cy="762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returns</a:t>
            </a: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2413" y="1905000"/>
            <a:ext cx="9468543" cy="433231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functions are pure</a:t>
            </a:r>
          </a:p>
          <a:p>
            <a:pPr lvl="1"/>
            <a:r>
              <a:rPr lang="en-US" dirty="0"/>
              <a:t>Cannot modify state.</a:t>
            </a:r>
          </a:p>
          <a:p>
            <a:pPr lvl="1"/>
            <a:r>
              <a:rPr lang="en-US" dirty="0"/>
              <a:t>Cannot depend on state only arguments.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Get current time</a:t>
            </a:r>
          </a:p>
          <a:p>
            <a:pPr lvl="1"/>
            <a:r>
              <a:rPr lang="en-US" dirty="0"/>
              <a:t>Print string to console</a:t>
            </a:r>
          </a:p>
          <a:p>
            <a:pPr lvl="1"/>
            <a:r>
              <a:rPr lang="en-US" dirty="0"/>
              <a:t>Read a file</a:t>
            </a:r>
          </a:p>
          <a:p>
            <a:pPr lvl="1"/>
            <a:r>
              <a:rPr lang="en-US" dirty="0"/>
              <a:t>Length of a string</a:t>
            </a:r>
          </a:p>
          <a:p>
            <a:pPr lvl="1"/>
            <a:r>
              <a:rPr lang="en-US" dirty="0"/>
              <a:t>Get random 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18667" y="1786136"/>
            <a:ext cx="6120680" cy="72008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Mathematics: </a:t>
            </a:r>
            <a:r>
              <a:rPr lang="en-GB" i="1" dirty="0"/>
              <a:t>set comprehensions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68" y="1810270"/>
            <a:ext cx="2952328" cy="4041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2506216"/>
            <a:ext cx="6353175" cy="3209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188" y="2515741"/>
            <a:ext cx="63531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89756" y="1748716"/>
            <a:ext cx="6092825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pt-BR" sz="1400" dirty="0">
                <a:solidFill>
                  <a:srgbClr val="FFFFFF"/>
                </a:solidFill>
                <a:latin typeface="Consolas" panose="020B0609020204030204" pitchFamily="49" charset="0"/>
              </a:rPr>
              <a:t>factorial</a:t>
            </a:r>
            <a:r>
              <a:rPr lang="pt-BR" sz="1400" dirty="0">
                <a:solidFill>
                  <a:srgbClr val="8AC6F2"/>
                </a:solidFill>
                <a:latin typeface="Consolas" panose="020B0609020204030204" pitchFamily="49" charset="0"/>
              </a:rPr>
              <a:t> :: </a:t>
            </a:r>
            <a:r>
              <a:rPr lang="pt-BR" sz="1400" dirty="0">
                <a:solidFill>
                  <a:srgbClr val="FFFFFF"/>
                </a:solidFill>
                <a:latin typeface="Consolas" panose="020B0609020204030204" pitchFamily="49" charset="0"/>
              </a:rPr>
              <a:t>(Integral a)</a:t>
            </a:r>
            <a:r>
              <a:rPr lang="pt-BR" sz="1400" dirty="0">
                <a:solidFill>
                  <a:srgbClr val="8AC6F2"/>
                </a:solidFill>
                <a:latin typeface="Consolas" panose="020B0609020204030204" pitchFamily="49" charset="0"/>
              </a:rPr>
              <a:t> =&gt; </a:t>
            </a:r>
            <a:r>
              <a:rPr lang="pt-BR" sz="1400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pt-BR" sz="1400" dirty="0">
                <a:solidFill>
                  <a:srgbClr val="8AC6F2"/>
                </a:solidFill>
                <a:latin typeface="Consolas" panose="020B0609020204030204" pitchFamily="49" charset="0"/>
              </a:rPr>
              <a:t> -&gt; </a:t>
            </a:r>
            <a:r>
              <a:rPr lang="pt-BR" sz="1400" dirty="0">
                <a:solidFill>
                  <a:srgbClr val="FFFFFF"/>
                </a:solidFill>
                <a:latin typeface="Consolas" panose="020B0609020204030204" pitchFamily="49" charset="0"/>
              </a:rPr>
              <a:t>a  </a:t>
            </a:r>
            <a:endParaRPr lang="pt-BR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pt-BR" sz="1400" dirty="0">
                <a:solidFill>
                  <a:srgbClr val="FFFFFF"/>
                </a:solidFill>
                <a:latin typeface="Consolas" panose="020B0609020204030204" pitchFamily="49" charset="0"/>
              </a:rPr>
              <a:t>factorial </a:t>
            </a:r>
            <a:r>
              <a:rPr lang="pt-BR" sz="1400" dirty="0">
                <a:solidFill>
                  <a:srgbClr val="E5786D"/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pt-BR" sz="1400" dirty="0">
                <a:solidFill>
                  <a:srgbClr val="E5786D"/>
                </a:solidFill>
                <a:latin typeface="Consolas" panose="020B0609020204030204" pitchFamily="49" charset="0"/>
              </a:rPr>
              <a:t>1</a:t>
            </a:r>
            <a:r>
              <a:rPr lang="pt-BR" sz="1400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endParaRPr lang="pt-BR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pt-BR" sz="1400" dirty="0">
                <a:solidFill>
                  <a:srgbClr val="FFFFFF"/>
                </a:solidFill>
                <a:latin typeface="Consolas" panose="020B0609020204030204" pitchFamily="49" charset="0"/>
              </a:rPr>
              <a:t>factorial n</a:t>
            </a:r>
            <a:r>
              <a:rPr lang="pt-BR" sz="1400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pt-BR" sz="1400" dirty="0">
                <a:solidFill>
                  <a:srgbClr val="FFFFFF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8AC6F2"/>
                </a:solidFill>
                <a:latin typeface="Consolas" panose="020B0609020204030204" pitchFamily="49" charset="0"/>
              </a:rPr>
              <a:t> * </a:t>
            </a:r>
            <a:r>
              <a:rPr lang="pt-BR" sz="1400" dirty="0">
                <a:solidFill>
                  <a:srgbClr val="FFFFFF"/>
                </a:solidFill>
                <a:latin typeface="Consolas" panose="020B0609020204030204" pitchFamily="49" charset="0"/>
              </a:rPr>
              <a:t>factorial (n</a:t>
            </a:r>
            <a:r>
              <a:rPr lang="pt-BR" sz="1400" dirty="0">
                <a:solidFill>
                  <a:srgbClr val="8AC6F2"/>
                </a:solidFill>
                <a:latin typeface="Consolas" panose="020B0609020204030204" pitchFamily="49" charset="0"/>
              </a:rPr>
              <a:t> - </a:t>
            </a:r>
            <a:r>
              <a:rPr lang="pt-BR" sz="1400" dirty="0">
                <a:solidFill>
                  <a:srgbClr val="E5786D"/>
                </a:solidFill>
                <a:latin typeface="Consolas" panose="020B0609020204030204" pitchFamily="49" charset="0"/>
              </a:rPr>
              <a:t>1</a:t>
            </a:r>
            <a:r>
              <a:rPr lang="pt-BR" sz="1400" dirty="0">
                <a:solidFill>
                  <a:srgbClr val="FFFFFF"/>
                </a:solidFill>
                <a:latin typeface="Consolas" panose="020B0609020204030204" pitchFamily="49" charset="0"/>
              </a:rPr>
              <a:t>)  </a:t>
            </a:r>
            <a:endParaRPr lang="pt-BR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756" y="2822109"/>
            <a:ext cx="6092825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first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::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(a, b, c)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-&gt;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a  </a:t>
            </a:r>
            <a:endParaRPr lang="en-I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first (x, _, _)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x  </a:t>
            </a:r>
            <a:endParaRPr lang="en-I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endParaRPr lang="en-I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second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::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(a, b, c)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-&gt;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b  </a:t>
            </a:r>
            <a:endParaRPr lang="en-I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second (_, y, _)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y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endParaRPr lang="en-I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9756" y="4205984"/>
            <a:ext cx="5616624" cy="735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head'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::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[a]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-&gt;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a  </a:t>
            </a:r>
            <a:endParaRPr lang="en-I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head' []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error </a:t>
            </a:r>
            <a:r>
              <a:rPr lang="en-IN" sz="1400" dirty="0">
                <a:solidFill>
                  <a:srgbClr val="FFFF99"/>
                </a:solidFill>
                <a:latin typeface="Consolas" panose="020B0609020204030204" pitchFamily="49" charset="0"/>
              </a:rPr>
              <a:t>"Can't call head on an empty list!"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endParaRPr lang="en-I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head' (x:_)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x </a:t>
            </a:r>
            <a:endParaRPr lang="en-I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98468" y="2005750"/>
            <a:ext cx="42484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max'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::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(Ord a)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=&gt;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-&gt;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-&gt;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a  </a:t>
            </a:r>
            <a:endParaRPr lang="en-I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max' a b   </a:t>
            </a:r>
            <a:endParaRPr lang="en-I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   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|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&gt;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b    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a  </a:t>
            </a:r>
            <a:endParaRPr lang="en-I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   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|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otherwise</a:t>
            </a:r>
            <a:r>
              <a:rPr lang="en-IN" sz="1400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IN" sz="1400" dirty="0">
                <a:solidFill>
                  <a:srgbClr val="FFFFFF"/>
                </a:solidFill>
                <a:latin typeface="Consolas" panose="020B0609020204030204" pitchFamily="49" charset="0"/>
              </a:rPr>
              <a:t>b</a:t>
            </a:r>
            <a:endParaRPr lang="en-IN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76384" y="1616898"/>
            <a:ext cx="1944215" cy="419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>
                <a:solidFill>
                  <a:schemeClr val="accent5"/>
                </a:solidFill>
              </a:rPr>
              <a:t>Guards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43131" y="3670207"/>
            <a:ext cx="52565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FFFFFF"/>
                </a:solidFill>
                <a:latin typeface="Consolas" panose="020B0609020204030204" pitchFamily="49" charset="0"/>
              </a:rPr>
              <a:t>bmiTell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weight height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| </a:t>
            </a:r>
            <a:r>
              <a:rPr lang="en-GB" dirty="0" err="1">
                <a:solidFill>
                  <a:srgbClr val="FFFFFF"/>
                </a:solidFill>
                <a:latin typeface="Consolas" panose="020B0609020204030204" pitchFamily="49" charset="0"/>
              </a:rPr>
              <a:t>bmi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&lt;= 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skinny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FFFF99"/>
                </a:solidFill>
                <a:latin typeface="Consolas" panose="020B0609020204030204" pitchFamily="49" charset="0"/>
              </a:rPr>
              <a:t>"underweight!"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  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| </a:t>
            </a:r>
            <a:r>
              <a:rPr lang="en-GB" dirty="0" err="1">
                <a:solidFill>
                  <a:srgbClr val="FFFFFF"/>
                </a:solidFill>
                <a:latin typeface="Consolas" panose="020B0609020204030204" pitchFamily="49" charset="0"/>
              </a:rPr>
              <a:t>bmi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&lt;= 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normal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FFFF99"/>
                </a:solidFill>
                <a:latin typeface="Consolas" panose="020B0609020204030204" pitchFamily="49" charset="0"/>
              </a:rPr>
              <a:t>"normal."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  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| </a:t>
            </a:r>
            <a:r>
              <a:rPr lang="en-GB" dirty="0" err="1">
                <a:solidFill>
                  <a:srgbClr val="FFFFFF"/>
                </a:solidFill>
                <a:latin typeface="Consolas" panose="020B0609020204030204" pitchFamily="49" charset="0"/>
              </a:rPr>
              <a:t>bmi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&lt;= 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fat   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FFFF99"/>
                </a:solidFill>
                <a:latin typeface="Consolas" panose="020B0609020204030204" pitchFamily="49" charset="0"/>
              </a:rPr>
              <a:t>"fat!" 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  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| 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otherwise    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FFFF99"/>
                </a:solidFill>
                <a:latin typeface="Consolas" panose="020B0609020204030204" pitchFamily="49" charset="0"/>
              </a:rPr>
              <a:t>"whale!!"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where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GB" dirty="0" err="1">
                <a:solidFill>
                  <a:srgbClr val="FFFFFF"/>
                </a:solidFill>
                <a:latin typeface="Consolas" panose="020B0609020204030204" pitchFamily="49" charset="0"/>
              </a:rPr>
              <a:t>bmi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weight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/ 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height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^ </a:t>
            </a:r>
            <a:r>
              <a:rPr lang="en-GB" dirty="0">
                <a:solidFill>
                  <a:srgbClr val="E5786D"/>
                </a:solidFill>
                <a:latin typeface="Consolas" panose="020B0609020204030204" pitchFamily="49" charset="0"/>
              </a:rPr>
              <a:t>2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skinny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E5786D"/>
                </a:solidFill>
                <a:latin typeface="Consolas" panose="020B0609020204030204" pitchFamily="49" charset="0"/>
              </a:rPr>
              <a:t>18.5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normal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E5786D"/>
                </a:solidFill>
                <a:latin typeface="Consolas" panose="020B0609020204030204" pitchFamily="49" charset="0"/>
              </a:rPr>
              <a:t>25.0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endParaRPr lang="en-GB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  fat</a:t>
            </a:r>
            <a:r>
              <a:rPr lang="en-GB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E5786D"/>
                </a:solidFill>
                <a:latin typeface="Consolas" panose="020B0609020204030204" pitchFamily="49" charset="0"/>
              </a:rPr>
              <a:t>30.0</a:t>
            </a:r>
            <a:r>
              <a:rPr lang="en-GB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endParaRPr lang="en-GB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776384" y="3139072"/>
            <a:ext cx="1944215" cy="419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>
                <a:solidFill>
                  <a:schemeClr val="accent5"/>
                </a:solidFill>
              </a:rPr>
              <a:t>Where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1141" y="5517232"/>
            <a:ext cx="61064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cylinder r h</a:t>
            </a:r>
            <a:r>
              <a:rPr lang="pt-BR" dirty="0">
                <a:solidFill>
                  <a:srgbClr val="8AC6F2"/>
                </a:solidFill>
                <a:latin typeface="Consolas" panose="020B0609020204030204" pitchFamily="49" charset="0"/>
              </a:rPr>
              <a:t> =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endParaRPr lang="pt-BR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pt-BR" b="1" dirty="0">
                <a:solidFill>
                  <a:srgbClr val="8AC6F2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 sideArea</a:t>
            </a:r>
            <a:r>
              <a:rPr lang="pt-BR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E5786D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8AC6F2"/>
                </a:solidFill>
                <a:latin typeface="Consolas" panose="020B0609020204030204" pitchFamily="49" charset="0"/>
              </a:rPr>
              <a:t> * 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pi</a:t>
            </a:r>
            <a:r>
              <a:rPr lang="pt-BR" dirty="0">
                <a:solidFill>
                  <a:srgbClr val="8AC6F2"/>
                </a:solidFill>
                <a:latin typeface="Consolas" panose="020B0609020204030204" pitchFamily="49" charset="0"/>
              </a:rPr>
              <a:t> * 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r</a:t>
            </a:r>
            <a:r>
              <a:rPr lang="pt-BR" dirty="0">
                <a:solidFill>
                  <a:srgbClr val="8AC6F2"/>
                </a:solidFill>
                <a:latin typeface="Consolas" panose="020B0609020204030204" pitchFamily="49" charset="0"/>
              </a:rPr>
              <a:t> * 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h  </a:t>
            </a:r>
            <a:endParaRPr lang="pt-BR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topArea</a:t>
            </a:r>
            <a:r>
              <a:rPr lang="pt-BR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pi</a:t>
            </a:r>
            <a:r>
              <a:rPr lang="pt-BR" dirty="0">
                <a:solidFill>
                  <a:srgbClr val="8AC6F2"/>
                </a:solidFill>
                <a:latin typeface="Consolas" panose="020B0609020204030204" pitchFamily="49" charset="0"/>
              </a:rPr>
              <a:t> * 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r ^</a:t>
            </a:r>
            <a:r>
              <a:rPr lang="pt-BR" dirty="0">
                <a:solidFill>
                  <a:srgbClr val="E5786D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endParaRPr lang="pt-BR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pt-BR" b="1" dirty="0">
                <a:solidFill>
                  <a:srgbClr val="8AC6F2"/>
                </a:solidFill>
                <a:latin typeface="Consolas" panose="020B0609020204030204" pitchFamily="49" charset="0"/>
              </a:rPr>
              <a:t>in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  sideArea</a:t>
            </a:r>
            <a:r>
              <a:rPr lang="pt-BR" dirty="0">
                <a:solidFill>
                  <a:srgbClr val="8AC6F2"/>
                </a:solidFill>
                <a:latin typeface="Consolas" panose="020B0609020204030204" pitchFamily="49" charset="0"/>
              </a:rPr>
              <a:t> + </a:t>
            </a:r>
            <a:r>
              <a:rPr lang="pt-BR" dirty="0">
                <a:solidFill>
                  <a:srgbClr val="E5786D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8AC6F2"/>
                </a:solidFill>
                <a:latin typeface="Consolas" panose="020B0609020204030204" pitchFamily="49" charset="0"/>
              </a:rPr>
              <a:t> * </a:t>
            </a:r>
            <a:r>
              <a:rPr lang="pt-BR" dirty="0">
                <a:solidFill>
                  <a:srgbClr val="FFFFFF"/>
                </a:solidFill>
                <a:latin typeface="Consolas" panose="020B0609020204030204" pitchFamily="49" charset="0"/>
              </a:rPr>
              <a:t>topArea  </a:t>
            </a:r>
            <a:endParaRPr lang="pt-BR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50306" y="5097958"/>
            <a:ext cx="1944215" cy="419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>
                <a:solidFill>
                  <a:schemeClr val="accent5"/>
                </a:solidFill>
              </a:rPr>
              <a:t>Let</a:t>
            </a:r>
          </a:p>
        </p:txBody>
      </p:sp>
    </p:spTree>
    <p:extLst>
      <p:ext uri="{BB962C8B-B14F-4D97-AF65-F5344CB8AC3E}">
        <p14:creationId xmlns:p14="http://schemas.microsoft.com/office/powerpoint/2010/main" val="268752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6425642" y="2212453"/>
            <a:ext cx="4830733" cy="92907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95E454"/>
                </a:solidFill>
                <a:latin typeface="Consolas" panose="020B0609020204030204" pitchFamily="49" charset="0"/>
              </a:rPr>
              <a:t>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PaymentMethod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| Cash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|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Cheque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Int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| Card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CardType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CardNumber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26161" y="1774088"/>
            <a:ext cx="768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Closed</a:t>
            </a:r>
            <a:endParaRPr lang="en-GB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9994297" y="1922266"/>
            <a:ext cx="1262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/>
              <a:t>PayPal Support ??</a:t>
            </a:r>
            <a:endParaRPr lang="en-GB" sz="1000" dirty="0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05780" y="3864560"/>
            <a:ext cx="10585176" cy="92907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 err="1">
                <a:solidFill>
                  <a:srgbClr val="333333"/>
                </a:solidFill>
                <a:latin typeface="Menlo"/>
              </a:rPr>
              <a:t>handlePaymentMethod</a:t>
            </a:r>
            <a:r>
              <a:rPr lang="en-IN" altLang="en-US" sz="1400" dirty="0">
                <a:solidFill>
                  <a:srgbClr val="333333"/>
                </a:solidFill>
                <a:latin typeface="Menlo"/>
              </a:rPr>
              <a:t> :: </a:t>
            </a:r>
            <a:r>
              <a:rPr lang="en-IN" altLang="en-US" sz="1400" dirty="0" err="1">
                <a:solidFill>
                  <a:srgbClr val="333333"/>
                </a:solidFill>
                <a:latin typeface="Menlo"/>
              </a:rPr>
              <a:t>PaymentMethod</a:t>
            </a:r>
            <a:r>
              <a:rPr lang="en-IN" altLang="en-US" sz="1400" dirty="0">
                <a:solidFill>
                  <a:srgbClr val="333333"/>
                </a:solidFill>
                <a:latin typeface="Menlo"/>
              </a:rPr>
              <a:t> -&gt; </a:t>
            </a:r>
            <a:r>
              <a:rPr lang="en-IN" altLang="en-US" sz="1400" b="1" dirty="0">
                <a:solidFill>
                  <a:srgbClr val="95E454"/>
                </a:solidFill>
                <a:latin typeface="Consolas" panose="020B0609020204030204" pitchFamily="49" charset="0"/>
              </a:rPr>
              <a:t>string</a:t>
            </a:r>
            <a:r>
              <a:rPr lang="en-IN" altLang="en-US" sz="1400" dirty="0">
                <a:solidFill>
                  <a:srgbClr val="333333"/>
                </a:solidFill>
                <a:latin typeface="Menlo"/>
              </a:rPr>
              <a:t>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 err="1">
                <a:solidFill>
                  <a:srgbClr val="333333"/>
                </a:solidFill>
                <a:latin typeface="Menlo"/>
              </a:rPr>
              <a:t>handlePaymentMethod</a:t>
            </a:r>
            <a:r>
              <a:rPr lang="en-IN" altLang="en-US" sz="1400" dirty="0">
                <a:solidFill>
                  <a:srgbClr val="333333"/>
                </a:solidFill>
                <a:latin typeface="Menlo"/>
              </a:rPr>
              <a:t> p@(Cash) = "Paid By Cash! Should Go Cashless!!"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 err="1">
                <a:solidFill>
                  <a:srgbClr val="333333"/>
                </a:solidFill>
                <a:latin typeface="Menlo"/>
              </a:rPr>
              <a:t>handlePaymentMethod</a:t>
            </a:r>
            <a:r>
              <a:rPr lang="en-IN" altLang="en-US" sz="1400" dirty="0">
                <a:solidFill>
                  <a:srgbClr val="333333"/>
                </a:solidFill>
                <a:latin typeface="Menlo"/>
              </a:rPr>
              <a:t> p@(Cheque n) = "Paid By Cheque, Cheque number " </a:t>
            </a:r>
            <a:r>
              <a:rPr lang="en-IN" altLang="en-US" sz="1400" b="1" dirty="0">
                <a:solidFill>
                  <a:srgbClr val="95E454"/>
                </a:solidFill>
                <a:latin typeface="Consolas" panose="020B0609020204030204" pitchFamily="49" charset="0"/>
              </a:rPr>
              <a:t>++</a:t>
            </a:r>
            <a:r>
              <a:rPr lang="en-IN" altLang="en-US" sz="1400" dirty="0">
                <a:solidFill>
                  <a:srgbClr val="333333"/>
                </a:solidFill>
                <a:latin typeface="Menlo"/>
              </a:rPr>
              <a:t> 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400" dirty="0" err="1">
                <a:solidFill>
                  <a:srgbClr val="333333"/>
                </a:solidFill>
                <a:latin typeface="Menlo"/>
              </a:rPr>
              <a:t>handlePaymentMethod</a:t>
            </a:r>
            <a:r>
              <a:rPr lang="en-IN" altLang="en-US" sz="1400" dirty="0">
                <a:solidFill>
                  <a:srgbClr val="333333"/>
                </a:solidFill>
                <a:latin typeface="Menlo"/>
              </a:rPr>
              <a:t> p@(Card </a:t>
            </a:r>
            <a:r>
              <a:rPr lang="en-IN" altLang="en-US" sz="1400" dirty="0" err="1">
                <a:solidFill>
                  <a:srgbClr val="333333"/>
                </a:solidFill>
                <a:latin typeface="Menlo"/>
              </a:rPr>
              <a:t>cardType</a:t>
            </a:r>
            <a:r>
              <a:rPr lang="en-IN" altLang="en-US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IN" altLang="en-US" sz="1400" dirty="0" err="1">
                <a:solidFill>
                  <a:srgbClr val="333333"/>
                </a:solidFill>
                <a:latin typeface="Menlo"/>
              </a:rPr>
              <a:t>cardNumber</a:t>
            </a:r>
            <a:r>
              <a:rPr lang="en-IN" altLang="en-US" sz="1400" dirty="0">
                <a:solidFill>
                  <a:srgbClr val="333333"/>
                </a:solidFill>
                <a:latin typeface="Menlo"/>
              </a:rPr>
              <a:t> ) = "Paid By Card. Card Type: " </a:t>
            </a:r>
            <a:r>
              <a:rPr lang="en-IN" altLang="en-US" sz="1400" b="1" dirty="0">
                <a:solidFill>
                  <a:srgbClr val="95E454"/>
                </a:solidFill>
                <a:latin typeface="Consolas" panose="020B0609020204030204" pitchFamily="49" charset="0"/>
              </a:rPr>
              <a:t>++</a:t>
            </a:r>
            <a:r>
              <a:rPr lang="en-IN" altLang="en-US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IN" altLang="en-US" sz="1400" dirty="0" err="1">
                <a:solidFill>
                  <a:srgbClr val="333333"/>
                </a:solidFill>
                <a:latin typeface="Menlo"/>
              </a:rPr>
              <a:t>cardType</a:t>
            </a:r>
            <a:r>
              <a:rPr lang="en-IN" altLang="en-US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IN" altLang="en-US" sz="1400" b="1" dirty="0">
                <a:solidFill>
                  <a:srgbClr val="95E454"/>
                </a:solidFill>
                <a:latin typeface="Consolas" panose="020B0609020204030204" pitchFamily="49" charset="0"/>
              </a:rPr>
              <a:t>++</a:t>
            </a:r>
            <a:r>
              <a:rPr lang="en-IN" altLang="en-US" sz="1400" dirty="0">
                <a:solidFill>
                  <a:srgbClr val="333333"/>
                </a:solidFill>
                <a:latin typeface="Menlo"/>
              </a:rPr>
              <a:t> "Card Number: " </a:t>
            </a:r>
            <a:r>
              <a:rPr lang="en-IN" altLang="en-US" sz="1400" b="1" dirty="0">
                <a:solidFill>
                  <a:srgbClr val="95E454"/>
                </a:solidFill>
                <a:latin typeface="Consolas" panose="020B0609020204030204" pitchFamily="49" charset="0"/>
              </a:rPr>
              <a:t>++</a:t>
            </a:r>
            <a:r>
              <a:rPr lang="en-IN" altLang="en-US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IN" altLang="en-US" sz="1400" dirty="0" err="1">
                <a:solidFill>
                  <a:srgbClr val="333333"/>
                </a:solidFill>
                <a:latin typeface="Menlo"/>
              </a:rPr>
              <a:t>cardNumber</a:t>
            </a:r>
            <a:endParaRPr lang="en-US" altLang="en-US" sz="1400" dirty="0">
              <a:solidFill>
                <a:srgbClr val="333333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12739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218667" y="1786136"/>
            <a:ext cx="6120680" cy="72008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Loops</a:t>
            </a:r>
          </a:p>
          <a:p>
            <a:r>
              <a:rPr lang="en-US" i="1" dirty="0"/>
              <a:t>Tail call </a:t>
            </a:r>
            <a:r>
              <a:rPr lang="en-US" i="1" dirty="0" err="1"/>
              <a:t>optimisation</a:t>
            </a:r>
            <a:endParaRPr lang="en-US" i="1" dirty="0"/>
          </a:p>
          <a:p>
            <a:endParaRPr lang="en-GB" i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74814" y="427038"/>
            <a:ext cx="9143998" cy="10207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Recursion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574132" y="1700808"/>
            <a:ext cx="7488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quicksort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::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(Ord a)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=&gt;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[a]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-&gt;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[a]  </a:t>
            </a:r>
            <a:endParaRPr lang="en-I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quicksort []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[]  </a:t>
            </a:r>
            <a:endParaRPr lang="en-I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quicksort (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x:xs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endParaRPr lang="en-I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IN" b="1" dirty="0">
                <a:solidFill>
                  <a:srgbClr val="8AC6F2"/>
                </a:solidFill>
                <a:latin typeface="Consolas" panose="020B0609020204030204" pitchFamily="49" charset="0"/>
              </a:rPr>
              <a:t>let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smallerSorted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quicksort [a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|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&lt;- 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xs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, a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&lt;=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x]  </a:t>
            </a:r>
            <a:endParaRPr lang="en-I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    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biggerSorted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=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quicksort [a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|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&lt;- 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xs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, a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&gt;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x]  </a:t>
            </a:r>
            <a:endParaRPr lang="en-I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  </a:t>
            </a:r>
            <a:r>
              <a:rPr lang="en-IN" b="1" dirty="0">
                <a:solidFill>
                  <a:srgbClr val="8AC6F2"/>
                </a:solidFill>
                <a:latin typeface="Consolas" panose="020B0609020204030204" pitchFamily="49" charset="0"/>
              </a:rPr>
              <a:t>in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  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smallerSorted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++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[x]</a:t>
            </a:r>
            <a:r>
              <a:rPr lang="en-IN" dirty="0">
                <a:solidFill>
                  <a:srgbClr val="8AC6F2"/>
                </a:solidFill>
                <a:latin typeface="Consolas" panose="020B0609020204030204" pitchFamily="49" charset="0"/>
              </a:rPr>
              <a:t> ++ </a:t>
            </a:r>
            <a:r>
              <a:rPr lang="en-IN" dirty="0" err="1">
                <a:solidFill>
                  <a:srgbClr val="FFFFFF"/>
                </a:solidFill>
                <a:latin typeface="Consolas" panose="020B0609020204030204" pitchFamily="49" charset="0"/>
              </a:rPr>
              <a:t>biggerSorted</a:t>
            </a:r>
            <a:endParaRPr lang="en-I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57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116615" cy="3540224"/>
          </a:xfrm>
        </p:spPr>
        <p:txBody>
          <a:bodyPr/>
          <a:lstStyle/>
          <a:p>
            <a:r>
              <a:rPr lang="en-US" dirty="0"/>
              <a:t>Haskell is a purely functional, lazy, statically-typed(</a:t>
            </a:r>
            <a:r>
              <a:rPr lang="en-US" dirty="0" err="1"/>
              <a:t>a.k.a</a:t>
            </a:r>
            <a:r>
              <a:rPr lang="en-US" dirty="0"/>
              <a:t> awesome) programming language.</a:t>
            </a:r>
          </a:p>
          <a:p>
            <a:r>
              <a:rPr lang="en-US" dirty="0"/>
              <a:t>Purely Functional.</a:t>
            </a:r>
          </a:p>
          <a:p>
            <a:pPr lvl="1"/>
            <a:r>
              <a:rPr lang="en-US" dirty="0"/>
              <a:t>Functions are value</a:t>
            </a:r>
          </a:p>
          <a:p>
            <a:pPr lvl="1"/>
            <a:r>
              <a:rPr lang="en-US" dirty="0"/>
              <a:t>Values never change</a:t>
            </a:r>
          </a:p>
          <a:p>
            <a:r>
              <a:rPr lang="en-US" dirty="0"/>
              <a:t>Lazy.</a:t>
            </a:r>
          </a:p>
          <a:p>
            <a:r>
              <a:rPr lang="en-US" dirty="0"/>
              <a:t>Statically Typed.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674814" y="427038"/>
            <a:ext cx="9143998" cy="10207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Higher Order Functions</a:t>
            </a:r>
          </a:p>
        </p:txBody>
      </p:sp>
      <p:sp>
        <p:nvSpPr>
          <p:cNvPr id="5" name="Rectangle 4"/>
          <p:cNvSpPr/>
          <p:nvPr/>
        </p:nvSpPr>
        <p:spPr>
          <a:xfrm rot="20509960">
            <a:off x="7092162" y="342342"/>
            <a:ext cx="19475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Lazy, Strict</a:t>
            </a:r>
          </a:p>
        </p:txBody>
      </p:sp>
      <p:sp>
        <p:nvSpPr>
          <p:cNvPr id="6" name="Rectangle 5"/>
          <p:cNvSpPr/>
          <p:nvPr/>
        </p:nvSpPr>
        <p:spPr>
          <a:xfrm>
            <a:off x="1562035" y="1691516"/>
            <a:ext cx="2335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f x y = x + 2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562035" y="2136088"/>
            <a:ext cx="2018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 5 (29^35792)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97926" y="1735786"/>
            <a:ext cx="4309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f (</a:t>
            </a:r>
            <a:r>
              <a:rPr lang="en-IN" dirty="0" err="1"/>
              <a:t>release_monkeys</a:t>
            </a:r>
            <a:r>
              <a:rPr lang="en-IN" dirty="0"/>
              <a:t>(), </a:t>
            </a:r>
            <a:r>
              <a:rPr lang="en-IN" dirty="0" err="1"/>
              <a:t>increment_counter</a:t>
            </a:r>
            <a:r>
              <a:rPr lang="en-IN" dirty="0"/>
              <a:t>())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626540" y="4941168"/>
            <a:ext cx="3270447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Lazy language led to a Pure language.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Infinite </a:t>
            </a:r>
            <a:r>
              <a:rPr lang="en-US" sz="1400" dirty="0"/>
              <a:t>data structures.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Dynamic Programming is Easy.</a:t>
            </a:r>
            <a:endParaRPr lang="en-GB" sz="1400" dirty="0"/>
          </a:p>
        </p:txBody>
      </p:sp>
      <p:sp>
        <p:nvSpPr>
          <p:cNvPr id="3" name="Rectangle 2"/>
          <p:cNvSpPr/>
          <p:nvPr/>
        </p:nvSpPr>
        <p:spPr>
          <a:xfrm>
            <a:off x="1562035" y="2815090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/>
              <a:t>GHCi</a:t>
            </a:r>
            <a:r>
              <a:rPr lang="en-IN" dirty="0"/>
              <a:t>&gt; define g(a, b, c) = if a then b else c</a:t>
            </a:r>
          </a:p>
          <a:p>
            <a:r>
              <a:rPr lang="en-IN" dirty="0" err="1"/>
              <a:t>GHCi</a:t>
            </a:r>
            <a:r>
              <a:rPr lang="en-IN" dirty="0"/>
              <a:t>&gt; l = g(h, </a:t>
            </a:r>
            <a:r>
              <a:rPr lang="en-IN" dirty="0" err="1"/>
              <a:t>i</a:t>
            </a:r>
            <a:r>
              <a:rPr lang="en-IN" dirty="0"/>
              <a:t>, j)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562035" y="3719635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l' = if h then </a:t>
            </a:r>
            <a:r>
              <a:rPr lang="en-IN" dirty="0" err="1"/>
              <a:t>i</a:t>
            </a:r>
            <a:r>
              <a:rPr lang="en-IN" dirty="0"/>
              <a:t> else j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905352" y="3113793"/>
            <a:ext cx="5515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 and (j) would both be evaluated in an eager language.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798268" y="3719635"/>
            <a:ext cx="4349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 or (j) would be evaluated, but never both.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 rot="20882765">
            <a:off x="8470676" y="1876182"/>
            <a:ext cx="192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/>
              <a:t>Strict evaluation</a:t>
            </a:r>
            <a:endParaRPr lang="en-GB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052907" y="4941168"/>
            <a:ext cx="182453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95E454"/>
                </a:solidFill>
                <a:latin typeface="Consolas" panose="020B0609020204030204" pitchFamily="49" charset="0"/>
              </a:rPr>
              <a:t>take</a:t>
            </a:r>
            <a:r>
              <a:rPr lang="en-US" sz="1400" dirty="0"/>
              <a:t> 3 (</a:t>
            </a:r>
            <a:r>
              <a:rPr lang="en-US" b="1" dirty="0">
                <a:solidFill>
                  <a:srgbClr val="95E454"/>
                </a:solidFill>
                <a:latin typeface="Consolas" panose="020B0609020204030204" pitchFamily="49" charset="0"/>
              </a:rPr>
              <a:t>repeat</a:t>
            </a:r>
            <a:r>
              <a:rPr lang="en-US" sz="1400" dirty="0"/>
              <a:t> 7)</a:t>
            </a:r>
            <a:endParaRPr lang="en-GB" sz="1400" dirty="0"/>
          </a:p>
        </p:txBody>
      </p:sp>
      <p:sp>
        <p:nvSpPr>
          <p:cNvPr id="15" name="Rectangle 14"/>
          <p:cNvSpPr/>
          <p:nvPr/>
        </p:nvSpPr>
        <p:spPr>
          <a:xfrm>
            <a:off x="6052907" y="5407498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fibs = 0 : 1 : </a:t>
            </a:r>
            <a:r>
              <a:rPr lang="en-IN" b="1" dirty="0" err="1">
                <a:solidFill>
                  <a:srgbClr val="95E454"/>
                </a:solidFill>
                <a:latin typeface="Consolas" panose="020B0609020204030204" pitchFamily="49" charset="0"/>
              </a:rPr>
              <a:t>zipWith</a:t>
            </a:r>
            <a:r>
              <a:rPr lang="en-IN" dirty="0"/>
              <a:t> (+) fibs (</a:t>
            </a:r>
            <a:r>
              <a:rPr lang="en-IN" b="1" dirty="0">
                <a:solidFill>
                  <a:srgbClr val="95E454"/>
                </a:solidFill>
                <a:latin typeface="Consolas" panose="020B0609020204030204" pitchFamily="49" charset="0"/>
              </a:rPr>
              <a:t>tail</a:t>
            </a:r>
            <a:r>
              <a:rPr lang="en-IN" dirty="0"/>
              <a:t> fibs)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669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674814" y="427038"/>
            <a:ext cx="9143998" cy="10207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Higher Order Functions</a:t>
            </a:r>
          </a:p>
        </p:txBody>
      </p:sp>
      <p:sp>
        <p:nvSpPr>
          <p:cNvPr id="4" name="Rectangle 3"/>
          <p:cNvSpPr/>
          <p:nvPr/>
        </p:nvSpPr>
        <p:spPr>
          <a:xfrm rot="20506631">
            <a:off x="7930472" y="667169"/>
            <a:ext cx="3744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Curried functions &amp; Partial 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5860" y="2426514"/>
            <a:ext cx="46660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Every function in Haskell officially only takes one parameter. </a:t>
            </a:r>
            <a:endParaRPr lang="en-GB" sz="1400" dirty="0"/>
          </a:p>
        </p:txBody>
      </p:sp>
      <p:sp>
        <p:nvSpPr>
          <p:cNvPr id="6" name="Rectangle 5"/>
          <p:cNvSpPr/>
          <p:nvPr/>
        </p:nvSpPr>
        <p:spPr>
          <a:xfrm>
            <a:off x="1125861" y="2950262"/>
            <a:ext cx="4752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/>
              <a:t>multThree</a:t>
            </a:r>
            <a:r>
              <a:rPr lang="en-GB" sz="1400" dirty="0"/>
              <a:t> :: (</a:t>
            </a:r>
            <a:r>
              <a:rPr lang="en-GB" sz="1400" dirty="0" err="1"/>
              <a:t>Num</a:t>
            </a:r>
            <a:r>
              <a:rPr lang="en-GB" sz="1400" dirty="0"/>
              <a:t> a) =&gt; a -&gt; a -&gt; a -&gt; a  </a:t>
            </a:r>
          </a:p>
          <a:p>
            <a:r>
              <a:rPr lang="en-GB" sz="1400" dirty="0" err="1"/>
              <a:t>multThree</a:t>
            </a:r>
            <a:r>
              <a:rPr lang="en-GB" sz="1400" dirty="0"/>
              <a:t> x y z = x * y * z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25860" y="3713005"/>
            <a:ext cx="13356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multThree</a:t>
            </a:r>
            <a:r>
              <a:rPr lang="en-GB" sz="1400" dirty="0"/>
              <a:t> 3 5 9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25860" y="4260305"/>
            <a:ext cx="15519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((</a:t>
            </a:r>
            <a:r>
              <a:rPr lang="en-GB" sz="1400" dirty="0" err="1"/>
              <a:t>multThree</a:t>
            </a:r>
            <a:r>
              <a:rPr lang="en-GB" sz="1400" dirty="0"/>
              <a:t> 3) 5) 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06580" y="2057182"/>
            <a:ext cx="2629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map</a:t>
            </a:r>
            <a:r>
              <a:rPr lang="en-GB" dirty="0"/>
              <a:t> :: (a -&gt; b) -&gt; [a] -&gt; [b]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06581" y="2627096"/>
            <a:ext cx="3212232" cy="657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ghci</a:t>
            </a:r>
            <a:r>
              <a:rPr lang="en-GB" dirty="0"/>
              <a:t>&gt; </a:t>
            </a:r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map</a:t>
            </a:r>
            <a:r>
              <a:rPr lang="en-GB" dirty="0"/>
              <a:t> (+3) [1,5,3,1,6]  </a:t>
            </a:r>
          </a:p>
          <a:p>
            <a:r>
              <a:rPr lang="en-GB" dirty="0"/>
              <a:t>[4,8,6,4,9]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06580" y="3546976"/>
            <a:ext cx="3816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List Comprehension equivalent:</a:t>
            </a:r>
            <a:endParaRPr lang="en-GB" i="1" dirty="0"/>
          </a:p>
          <a:p>
            <a:r>
              <a:rPr lang="en-GB" dirty="0"/>
              <a:t>[x+3 | x &lt;- [1,5,3,1,6]]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89894" y="4455299"/>
            <a:ext cx="3228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filter</a:t>
            </a:r>
            <a:r>
              <a:rPr lang="en-GB" dirty="0"/>
              <a:t> :: (a -&gt; Bool) -&gt; [a] -&gt; [a]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10855" y="4941168"/>
            <a:ext cx="4172189" cy="648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ghci</a:t>
            </a:r>
            <a:r>
              <a:rPr lang="en-GB" dirty="0"/>
              <a:t>&gt; </a:t>
            </a:r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filter</a:t>
            </a:r>
            <a:r>
              <a:rPr lang="en-GB" dirty="0"/>
              <a:t> (&gt;3) [1,5,3,2,1,6,4,3,2,1]  </a:t>
            </a:r>
          </a:p>
          <a:p>
            <a:r>
              <a:rPr lang="en-GB" dirty="0"/>
              <a:t>[5,6,4] </a:t>
            </a:r>
          </a:p>
        </p:txBody>
      </p:sp>
    </p:spTree>
    <p:extLst>
      <p:ext uri="{BB962C8B-B14F-4D97-AF65-F5344CB8AC3E}">
        <p14:creationId xmlns:p14="http://schemas.microsoft.com/office/powerpoint/2010/main" val="320157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674814" y="427038"/>
            <a:ext cx="9143998" cy="10207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Higher Order Functions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53852" y="2132857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ghci</a:t>
            </a:r>
            <a:r>
              <a:rPr lang="en-GB" dirty="0"/>
              <a:t>&gt; </a:t>
            </a:r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sum</a:t>
            </a:r>
            <a:r>
              <a:rPr lang="en-GB" dirty="0"/>
              <a:t> (</a:t>
            </a:r>
            <a:r>
              <a:rPr lang="en-GB" b="1" dirty="0" err="1">
                <a:solidFill>
                  <a:srgbClr val="95E454"/>
                </a:solidFill>
                <a:latin typeface="Consolas" panose="020B0609020204030204" pitchFamily="49" charset="0"/>
              </a:rPr>
              <a:t>takeWhile</a:t>
            </a:r>
            <a:r>
              <a:rPr lang="en-GB" dirty="0"/>
              <a:t> (&lt;10000) (</a:t>
            </a:r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filter</a:t>
            </a:r>
            <a:r>
              <a:rPr lang="en-GB" dirty="0"/>
              <a:t> </a:t>
            </a:r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odd</a:t>
            </a:r>
            <a:r>
              <a:rPr lang="en-GB" dirty="0"/>
              <a:t> (</a:t>
            </a:r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map</a:t>
            </a:r>
            <a:r>
              <a:rPr lang="en-GB" dirty="0"/>
              <a:t> (^2) [1..])))  </a:t>
            </a:r>
          </a:p>
          <a:p>
            <a:r>
              <a:rPr lang="en-GB" dirty="0"/>
              <a:t>166650 </a:t>
            </a:r>
          </a:p>
        </p:txBody>
      </p:sp>
      <p:sp>
        <p:nvSpPr>
          <p:cNvPr id="3" name="Rectangle 2"/>
          <p:cNvSpPr/>
          <p:nvPr/>
        </p:nvSpPr>
        <p:spPr>
          <a:xfrm>
            <a:off x="1053852" y="1628700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sum of all odd squares that are smaller than 10,000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053852" y="2921580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oddSquareSum</a:t>
            </a:r>
            <a:r>
              <a:rPr lang="en-GB" dirty="0"/>
              <a:t> :: Integer  </a:t>
            </a:r>
          </a:p>
          <a:p>
            <a:r>
              <a:rPr lang="en-GB" dirty="0" err="1"/>
              <a:t>oddSquareSum</a:t>
            </a:r>
            <a:r>
              <a:rPr lang="en-GB" dirty="0"/>
              <a:t> = </a:t>
            </a:r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sum</a:t>
            </a:r>
            <a:r>
              <a:rPr lang="en-GB" dirty="0"/>
              <a:t> . </a:t>
            </a:r>
            <a:r>
              <a:rPr lang="en-GB" b="1" dirty="0" err="1">
                <a:solidFill>
                  <a:srgbClr val="95E454"/>
                </a:solidFill>
                <a:latin typeface="Consolas" panose="020B0609020204030204" pitchFamily="49" charset="0"/>
              </a:rPr>
              <a:t>takeWhile</a:t>
            </a:r>
            <a:r>
              <a:rPr lang="en-GB" dirty="0"/>
              <a:t> (&lt;10000) . </a:t>
            </a:r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filter</a:t>
            </a:r>
            <a:r>
              <a:rPr lang="en-GB" dirty="0"/>
              <a:t> </a:t>
            </a:r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odd</a:t>
            </a:r>
            <a:r>
              <a:rPr lang="en-GB" dirty="0"/>
              <a:t> . </a:t>
            </a:r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map</a:t>
            </a:r>
            <a:r>
              <a:rPr lang="en-GB" dirty="0"/>
              <a:t> (^2) $ [1..] </a:t>
            </a:r>
          </a:p>
        </p:txBody>
      </p:sp>
      <p:sp>
        <p:nvSpPr>
          <p:cNvPr id="9" name="Rectangle 8"/>
          <p:cNvSpPr/>
          <p:nvPr/>
        </p:nvSpPr>
        <p:spPr>
          <a:xfrm>
            <a:off x="981844" y="3933056"/>
            <a:ext cx="7704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oddSquareSum</a:t>
            </a:r>
            <a:r>
              <a:rPr lang="en-GB" dirty="0"/>
              <a:t> :: Integer  </a:t>
            </a:r>
          </a:p>
          <a:p>
            <a:r>
              <a:rPr lang="en-GB" dirty="0" err="1"/>
              <a:t>oddSquareSum</a:t>
            </a:r>
            <a:r>
              <a:rPr lang="en-GB" dirty="0"/>
              <a:t> =   </a:t>
            </a:r>
          </a:p>
          <a:p>
            <a:r>
              <a:rPr lang="en-GB" dirty="0"/>
              <a:t>    let </a:t>
            </a:r>
            <a:r>
              <a:rPr lang="en-GB" dirty="0" err="1"/>
              <a:t>oddSquares</a:t>
            </a:r>
            <a:r>
              <a:rPr lang="en-GB" dirty="0"/>
              <a:t> = </a:t>
            </a:r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filter</a:t>
            </a:r>
            <a:r>
              <a:rPr lang="en-GB" dirty="0"/>
              <a:t> odd $ map (^2) [1..]  </a:t>
            </a:r>
          </a:p>
          <a:p>
            <a:r>
              <a:rPr lang="en-GB" dirty="0"/>
              <a:t>        </a:t>
            </a:r>
            <a:r>
              <a:rPr lang="en-GB" dirty="0" err="1"/>
              <a:t>belowLimit</a:t>
            </a:r>
            <a:r>
              <a:rPr lang="en-GB" dirty="0"/>
              <a:t> = </a:t>
            </a:r>
            <a:r>
              <a:rPr lang="en-GB" b="1" dirty="0" err="1">
                <a:solidFill>
                  <a:srgbClr val="95E454"/>
                </a:solidFill>
                <a:latin typeface="Consolas" panose="020B0609020204030204" pitchFamily="49" charset="0"/>
              </a:rPr>
              <a:t>takeWhile</a:t>
            </a:r>
            <a:r>
              <a:rPr lang="en-GB" dirty="0"/>
              <a:t> (&lt;10000) </a:t>
            </a:r>
            <a:r>
              <a:rPr lang="en-GB" dirty="0" err="1"/>
              <a:t>oddSquares</a:t>
            </a:r>
            <a:r>
              <a:rPr lang="en-GB" dirty="0"/>
              <a:t>  </a:t>
            </a:r>
          </a:p>
          <a:p>
            <a:r>
              <a:rPr lang="en-GB" dirty="0"/>
              <a:t>    in  </a:t>
            </a:r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sum</a:t>
            </a:r>
            <a:r>
              <a:rPr lang="en-GB" dirty="0"/>
              <a:t> </a:t>
            </a:r>
            <a:r>
              <a:rPr lang="en-GB" dirty="0" err="1"/>
              <a:t>belowLimit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 rot="20353716">
            <a:off x="8143604" y="690174"/>
            <a:ext cx="33843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Function composition</a:t>
            </a:r>
          </a:p>
        </p:txBody>
      </p:sp>
    </p:spTree>
    <p:extLst>
      <p:ext uri="{BB962C8B-B14F-4D97-AF65-F5344CB8AC3E}">
        <p14:creationId xmlns:p14="http://schemas.microsoft.com/office/powerpoint/2010/main" val="215610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674814" y="427038"/>
            <a:ext cx="9143998" cy="10207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Higher Order Functions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53852" y="2132857"/>
            <a:ext cx="73448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ghci</a:t>
            </a:r>
            <a:r>
              <a:rPr lang="en-GB" dirty="0"/>
              <a:t>&gt; </a:t>
            </a:r>
            <a:r>
              <a:rPr lang="en-GB" b="1" dirty="0" err="1">
                <a:solidFill>
                  <a:srgbClr val="95E454"/>
                </a:solidFill>
                <a:latin typeface="Consolas" panose="020B0609020204030204" pitchFamily="49" charset="0"/>
              </a:rPr>
              <a:t>foldr</a:t>
            </a:r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 (+) </a:t>
            </a:r>
            <a:r>
              <a:rPr lang="en-GB" dirty="0"/>
              <a:t>0  [1..13]</a:t>
            </a:r>
          </a:p>
          <a:p>
            <a:r>
              <a:rPr lang="en-GB" dirty="0"/>
              <a:t>"(1+(2+(3+(4+(5+(6+(7+(8+(9+(10+(11+(12+(13+0)))))))))))))“</a:t>
            </a:r>
          </a:p>
          <a:p>
            <a:endParaRPr lang="en-GB" dirty="0"/>
          </a:p>
          <a:p>
            <a:r>
              <a:rPr lang="en-GB" dirty="0" err="1"/>
              <a:t>ghci</a:t>
            </a:r>
            <a:r>
              <a:rPr lang="en-GB" dirty="0"/>
              <a:t>&gt; </a:t>
            </a:r>
            <a:r>
              <a:rPr lang="en-GB" b="1" dirty="0" err="1">
                <a:solidFill>
                  <a:srgbClr val="95E454"/>
                </a:solidFill>
                <a:latin typeface="Consolas" panose="020B0609020204030204" pitchFamily="49" charset="0"/>
              </a:rPr>
              <a:t>foldl</a:t>
            </a:r>
            <a:r>
              <a:rPr lang="en-GB" b="1" dirty="0">
                <a:solidFill>
                  <a:srgbClr val="95E454"/>
                </a:solidFill>
                <a:latin typeface="Consolas" panose="020B0609020204030204" pitchFamily="49" charset="0"/>
              </a:rPr>
              <a:t> (+) </a:t>
            </a:r>
            <a:r>
              <a:rPr lang="en-GB" dirty="0"/>
              <a:t>0  [1..13]</a:t>
            </a:r>
          </a:p>
          <a:p>
            <a:r>
              <a:rPr lang="en-GB" dirty="0"/>
              <a:t>"(((((((((((((0+1)+2)+3)+4)+5)+6)+7)+8)+9)+10)+11)+12)+13)"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053852" y="1628700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GB" i="1" dirty="0" err="1"/>
              <a:t>foldr</a:t>
            </a:r>
            <a:r>
              <a:rPr lang="en-GB" i="1" dirty="0"/>
              <a:t>; </a:t>
            </a:r>
            <a:r>
              <a:rPr lang="en-GB" i="1" dirty="0" err="1"/>
              <a:t>foldl</a:t>
            </a:r>
            <a:r>
              <a:rPr lang="en-GB" dirty="0"/>
              <a:t>; </a:t>
            </a:r>
            <a:r>
              <a:rPr lang="en-GB" i="1" dirty="0" err="1"/>
              <a:t>foldl</a:t>
            </a:r>
            <a:r>
              <a:rPr lang="en-GB" i="1" dirty="0"/>
              <a:t>'</a:t>
            </a:r>
            <a:r>
              <a:rPr lang="en-GB" dirty="0"/>
              <a:t> 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 rot="20353716">
            <a:off x="8318401" y="647625"/>
            <a:ext cx="7365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Fold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0883" y="4082876"/>
            <a:ext cx="254428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Careful with Lazy!!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6177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844824"/>
            <a:ext cx="4491463" cy="2078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349" y="1842255"/>
            <a:ext cx="5544616" cy="20989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03" y="4077072"/>
            <a:ext cx="4226125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1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629916" y="764704"/>
            <a:ext cx="8884094" cy="6977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Functor</a:t>
            </a:r>
            <a:r>
              <a:rPr lang="en-US" dirty="0"/>
              <a:t>, Applicative, Monads, Monoid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49996" y="2564904"/>
            <a:ext cx="298831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Mathematics ahead !!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8488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2748136"/>
          </a:xfrm>
        </p:spPr>
        <p:txBody>
          <a:bodyPr/>
          <a:lstStyle/>
          <a:p>
            <a:r>
              <a:rPr lang="en-GB" dirty="0"/>
              <a:t>Functions are </a:t>
            </a:r>
            <a:r>
              <a:rPr lang="en-GB" i="1" dirty="0"/>
              <a:t>first-class.</a:t>
            </a:r>
          </a:p>
          <a:p>
            <a:r>
              <a:rPr lang="en-US" dirty="0"/>
              <a:t>Haskell programs is centered around </a:t>
            </a:r>
            <a:r>
              <a:rPr lang="en-US" i="1" dirty="0"/>
              <a:t>evaluating expressions</a:t>
            </a:r>
            <a:r>
              <a:rPr lang="en-US" dirty="0"/>
              <a:t> rather than </a:t>
            </a:r>
            <a:r>
              <a:rPr lang="en-US" i="1" dirty="0"/>
              <a:t>executing instructions</a:t>
            </a:r>
            <a:r>
              <a:rPr lang="en-US" dirty="0"/>
              <a:t>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212" y="3573016"/>
            <a:ext cx="29241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2748136"/>
          </a:xfrm>
        </p:spPr>
        <p:txBody>
          <a:bodyPr>
            <a:normAutofit/>
          </a:bodyPr>
          <a:lstStyle/>
          <a:p>
            <a:r>
              <a:rPr lang="en-US" dirty="0"/>
              <a:t>Haskell expressions are always </a:t>
            </a:r>
            <a:r>
              <a:rPr lang="en-US" i="1" dirty="0"/>
              <a:t>referentially transparent</a:t>
            </a:r>
            <a:r>
              <a:rPr lang="en-US" dirty="0"/>
              <a:t>, that is:</a:t>
            </a:r>
          </a:p>
          <a:p>
            <a:pPr lvl="1"/>
            <a:r>
              <a:rPr lang="en-US" dirty="0"/>
              <a:t>No mutation! Everything (variables, data structures…) is </a:t>
            </a:r>
            <a:r>
              <a:rPr lang="en-US" i="1" dirty="0"/>
              <a:t>immutable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Expressions never have “side effects” (like updating global variables or printing to the screen).</a:t>
            </a:r>
          </a:p>
          <a:p>
            <a:pPr lvl="1"/>
            <a:r>
              <a:rPr lang="en-US" dirty="0"/>
              <a:t>Calling the same function with the same arguments results in the same output every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1413892" y="4484458"/>
            <a:ext cx="8262663" cy="1556556"/>
          </a:xfrm>
        </p:spPr>
        <p:txBody>
          <a:bodyPr>
            <a:normAutofit/>
          </a:bodyPr>
          <a:lstStyle/>
          <a:p>
            <a:r>
              <a:rPr lang="en-US" dirty="0" err="1"/>
              <a:t>Benfits</a:t>
            </a:r>
            <a:r>
              <a:rPr lang="en-US" dirty="0"/>
              <a:t>:</a:t>
            </a:r>
          </a:p>
          <a:p>
            <a:pPr lvl="1"/>
            <a:r>
              <a:rPr lang="en-GB" i="1" dirty="0"/>
              <a:t>Equational reasoning and refactoring</a:t>
            </a:r>
            <a:r>
              <a:rPr lang="en-US" dirty="0"/>
              <a:t>.</a:t>
            </a:r>
          </a:p>
          <a:p>
            <a:pPr lvl="1"/>
            <a:r>
              <a:rPr lang="en-GB" i="1" dirty="0"/>
              <a:t>Parallelism</a:t>
            </a:r>
            <a:r>
              <a:rPr lang="en-US" dirty="0"/>
              <a:t>.</a:t>
            </a:r>
          </a:p>
          <a:p>
            <a:pPr lvl="1"/>
            <a:r>
              <a:rPr lang="en-GB" i="1" dirty="0"/>
              <a:t>Fewer headaches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145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2748136"/>
          </a:xfrm>
        </p:spPr>
        <p:txBody>
          <a:bodyPr/>
          <a:lstStyle/>
          <a:p>
            <a:r>
              <a:rPr lang="en-US" dirty="0"/>
              <a:t>Expressions are </a:t>
            </a:r>
            <a:r>
              <a:rPr lang="en-US" i="1" dirty="0"/>
              <a:t>not evaluated until their results are actually needed</a:t>
            </a:r>
          </a:p>
          <a:p>
            <a:pPr lvl="1"/>
            <a:r>
              <a:rPr lang="en-US" dirty="0"/>
              <a:t>possible to define and work with </a:t>
            </a:r>
            <a:r>
              <a:rPr lang="en-US" i="1" dirty="0"/>
              <a:t>infinite data structures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reasoning about time and space usage becomes much more complicated!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2748136"/>
          </a:xfrm>
        </p:spPr>
        <p:txBody>
          <a:bodyPr/>
          <a:lstStyle/>
          <a:p>
            <a:r>
              <a:rPr lang="en-US" dirty="0"/>
              <a:t>Strong</a:t>
            </a:r>
          </a:p>
          <a:p>
            <a:r>
              <a:rPr lang="en-US" dirty="0"/>
              <a:t>Static</a:t>
            </a:r>
          </a:p>
          <a:p>
            <a:r>
              <a:rPr lang="en-US" dirty="0"/>
              <a:t>Type inference</a:t>
            </a:r>
          </a:p>
          <a:p>
            <a:r>
              <a:rPr lang="en-US" dirty="0"/>
              <a:t>Polymorphic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2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2748136"/>
          </a:xfrm>
        </p:spPr>
        <p:txBody>
          <a:bodyPr/>
          <a:lstStyle/>
          <a:p>
            <a:r>
              <a:rPr lang="en-US" dirty="0"/>
              <a:t>Not Difficult, just different.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2748136"/>
          </a:xfrm>
        </p:spPr>
        <p:txBody>
          <a:bodyPr/>
          <a:lstStyle/>
          <a:p>
            <a:r>
              <a:rPr lang="en-US" dirty="0"/>
              <a:t>C – Engineering.</a:t>
            </a:r>
          </a:p>
          <a:p>
            <a:r>
              <a:rPr lang="en-US" dirty="0"/>
              <a:t>Java, C# - Business.</a:t>
            </a:r>
          </a:p>
          <a:p>
            <a:r>
              <a:rPr lang="en-US" dirty="0"/>
              <a:t>Haskell – Mathematics.</a:t>
            </a:r>
          </a:p>
          <a:p>
            <a:pPr lvl="1"/>
            <a:r>
              <a:rPr lang="en-US" dirty="0"/>
              <a:t>Patient development</a:t>
            </a:r>
          </a:p>
          <a:p>
            <a:pPr lvl="1"/>
            <a:r>
              <a:rPr lang="en-US" dirty="0"/>
              <a:t>Strong theoretical roots</a:t>
            </a:r>
          </a:p>
          <a:p>
            <a:pPr lvl="1"/>
            <a:r>
              <a:rPr lang="en-US" dirty="0"/>
              <a:t>Fosters innovation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51" y="27125"/>
            <a:ext cx="1943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4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1781</TotalTime>
  <Words>1175</Words>
  <Application>Microsoft Office PowerPoint</Application>
  <PresentationFormat>Custom</PresentationFormat>
  <Paragraphs>362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 Unicode MS</vt:lpstr>
      <vt:lpstr>Arial</vt:lpstr>
      <vt:lpstr>Consolas</vt:lpstr>
      <vt:lpstr>Corbel</vt:lpstr>
      <vt:lpstr>Menlo</vt:lpstr>
      <vt:lpstr>Open Sans</vt:lpstr>
      <vt:lpstr>Chalkboard 16x9</vt:lpstr>
      <vt:lpstr>Haskell</vt:lpstr>
      <vt:lpstr>Overview</vt:lpstr>
      <vt:lpstr>What</vt:lpstr>
      <vt:lpstr>Functional</vt:lpstr>
      <vt:lpstr>Pure</vt:lpstr>
      <vt:lpstr>Lazy</vt:lpstr>
      <vt:lpstr>Types</vt:lpstr>
      <vt:lpstr>Why</vt:lpstr>
      <vt:lpstr>Why</vt:lpstr>
      <vt:lpstr>Why</vt:lpstr>
      <vt:lpstr>History</vt:lpstr>
      <vt:lpstr>History</vt:lpstr>
      <vt:lpstr>Tools</vt:lpstr>
      <vt:lpstr>Types</vt:lpstr>
      <vt:lpstr>Types</vt:lpstr>
      <vt:lpstr>Types &amp; TypeClass</vt:lpstr>
      <vt:lpstr>Types &amp; TypeClass</vt:lpstr>
      <vt:lpstr>Types &amp; Domain Driven design</vt:lpstr>
      <vt:lpstr>Algebric Data type</vt:lpstr>
      <vt:lpstr>Types &amp; Domain Driven design</vt:lpstr>
      <vt:lpstr>Types &amp; Domain Driven design</vt:lpstr>
      <vt:lpstr>Types &amp; Domain Driven design</vt:lpstr>
      <vt:lpstr>Functions</vt:lpstr>
      <vt:lpstr>Calling a function</vt:lpstr>
      <vt:lpstr>Pure functions</vt:lpstr>
      <vt:lpstr>List Comprehension</vt:lpstr>
      <vt:lpstr>Pattern Matching</vt:lpstr>
      <vt:lpstr>Pattern Matching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Patterns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</dc:title>
  <dc:creator>Anurag Jaiswal</dc:creator>
  <cp:lastModifiedBy>Anurag Jaiswal</cp:lastModifiedBy>
  <cp:revision>58</cp:revision>
  <dcterms:created xsi:type="dcterms:W3CDTF">2017-02-19T01:52:34Z</dcterms:created>
  <dcterms:modified xsi:type="dcterms:W3CDTF">2017-02-22T11:44:48Z</dcterms:modified>
</cp:coreProperties>
</file>