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88" r:id="rId12"/>
    <p:sldId id="287" r:id="rId13"/>
    <p:sldId id="265" r:id="rId14"/>
    <p:sldId id="268" r:id="rId15"/>
    <p:sldId id="274" r:id="rId16"/>
    <p:sldId id="271" r:id="rId17"/>
    <p:sldId id="272" r:id="rId18"/>
    <p:sldId id="273" r:id="rId19"/>
    <p:sldId id="266" r:id="rId20"/>
    <p:sldId id="267" r:id="rId21"/>
    <p:sldId id="269" r:id="rId22"/>
    <p:sldId id="270" r:id="rId23"/>
    <p:sldId id="275" r:id="rId24"/>
    <p:sldId id="276" r:id="rId25"/>
    <p:sldId id="277" r:id="rId26"/>
    <p:sldId id="278" r:id="rId27"/>
    <p:sldId id="303" r:id="rId28"/>
    <p:sldId id="304" r:id="rId29"/>
    <p:sldId id="306" r:id="rId30"/>
    <p:sldId id="279" r:id="rId31"/>
    <p:sldId id="299" r:id="rId32"/>
    <p:sldId id="280" r:id="rId33"/>
    <p:sldId id="296" r:id="rId34"/>
    <p:sldId id="297" r:id="rId35"/>
    <p:sldId id="295" r:id="rId36"/>
    <p:sldId id="291" r:id="rId37"/>
    <p:sldId id="294" r:id="rId38"/>
    <p:sldId id="300" r:id="rId39"/>
    <p:sldId id="301" r:id="rId40"/>
    <p:sldId id="302" r:id="rId41"/>
    <p:sldId id="28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A471C-48D1-7B44-95AC-9BC38E01C91C}" type="slidenum">
              <a:rPr lang="en-GB"/>
              <a:pPr/>
              <a:t>10</a:t>
            </a:fld>
            <a:endParaRPr lang="en-GB"/>
          </a:p>
        </p:txBody>
      </p:sp>
      <p:sp>
        <p:nvSpPr>
          <p:cNvPr id="11161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log.mccrory.me/2010/11/03/cap-theorem-and-the-cloud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rticles/cap-twelve-years-later-how-the-rules-have-changed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Background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03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0" dirty="0"/>
              <a:t> What </a:t>
            </a:r>
            <a:r>
              <a:rPr lang="en-US" b="0" dirty="0" smtClean="0"/>
              <a:t>is Multi</a:t>
            </a:r>
            <a:r>
              <a:rPr lang="en-US" b="0" dirty="0"/>
              <a:t>-tenancy ?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665163" y="4783138"/>
            <a:ext cx="8228012" cy="2074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5602" rIns="0" bIns="0">
            <a:normAutofit/>
          </a:bodyPr>
          <a:lstStyle/>
          <a:p>
            <a:pPr marL="431800" indent="-323850" defTabSz="45720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</a:t>
            </a:r>
            <a:r>
              <a:rPr lang="en-US" sz="2800" dirty="0" smtClean="0"/>
              <a:t>parties sharing the </a:t>
            </a:r>
            <a:r>
              <a:rPr lang="en-US" sz="2800" dirty="0"/>
              <a:t>same set of resources, while giving </a:t>
            </a:r>
            <a:r>
              <a:rPr lang="en-US" sz="2800" dirty="0" smtClean="0"/>
              <a:t>each their own </a:t>
            </a:r>
            <a:r>
              <a:rPr lang="en-US" sz="2800" dirty="0"/>
              <a:t>space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94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</a:rPr>
              <a:t>Multi-tenancy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</a:p>
        </p:txBody>
      </p:sp>
      <p:grpSp>
        <p:nvGrpSpPr>
          <p:cNvPr id="38914" name="Group 18"/>
          <p:cNvGrpSpPr>
            <a:grpSpLocks/>
          </p:cNvGrpSpPr>
          <p:nvPr/>
        </p:nvGrpSpPr>
        <p:grpSpPr bwMode="auto">
          <a:xfrm>
            <a:off x="681038" y="1052513"/>
            <a:ext cx="7359679" cy="5095796"/>
            <a:chOff x="363743" y="1124744"/>
            <a:chExt cx="7091210" cy="490926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1116302" y="1124744"/>
              <a:ext cx="0" cy="446428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1116302" y="5581383"/>
              <a:ext cx="6327916" cy="764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918" name="TextBox 7"/>
            <p:cNvSpPr txBox="1">
              <a:spLocks noChangeArrowheads="1"/>
            </p:cNvSpPr>
            <p:nvPr/>
          </p:nvSpPr>
          <p:spPr bwMode="auto"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/>
                <a:t>Isolation</a:t>
              </a:r>
            </a:p>
          </p:txBody>
        </p:sp>
        <p:sp>
          <p:nvSpPr>
            <p:cNvPr id="38919" name="TextBox 8"/>
            <p:cNvSpPr txBox="1">
              <a:spLocks noChangeArrowheads="1"/>
            </p:cNvSpPr>
            <p:nvPr/>
          </p:nvSpPr>
          <p:spPr bwMode="auto"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 dirty="0"/>
                <a:t>Resource </a:t>
              </a:r>
              <a:r>
                <a:rPr lang="en-US" sz="2400" dirty="0" smtClean="0"/>
                <a:t>Optimization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978991" y="1773205"/>
              <a:ext cx="432874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491755" y="2565428"/>
              <a:ext cx="43287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55915" y="3285744"/>
              <a:ext cx="43134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394744" y="4148345"/>
              <a:ext cx="432874" cy="43281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38924" name="TextBox 14"/>
            <p:cNvSpPr txBox="1">
              <a:spLocks noChangeArrowheads="1"/>
            </p:cNvSpPr>
            <p:nvPr/>
          </p:nvSpPr>
          <p:spPr bwMode="auto"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Pure hardware</a:t>
              </a:r>
            </a:p>
          </p:txBody>
        </p:sp>
        <p:sp>
          <p:nvSpPr>
            <p:cNvPr id="38925" name="TextBox 15"/>
            <p:cNvSpPr txBox="1">
              <a:spLocks noChangeArrowheads="1"/>
            </p:cNvSpPr>
            <p:nvPr/>
          </p:nvSpPr>
          <p:spPr bwMode="auto"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Virtual Machine</a:t>
              </a:r>
            </a:p>
          </p:txBody>
        </p:sp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Container</a:t>
              </a:r>
              <a:endParaRPr lang="en-US" sz="2000" dirty="0"/>
            </a:p>
          </p:txBody>
        </p:sp>
        <p:sp>
          <p:nvSpPr>
            <p:cNvPr id="38927" name="TextBox 17"/>
            <p:cNvSpPr txBox="1">
              <a:spLocks noChangeArrowheads="1"/>
            </p:cNvSpPr>
            <p:nvPr/>
          </p:nvSpPr>
          <p:spPr bwMode="auto"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Shared Process</a:t>
              </a:r>
              <a:endParaRPr lang="en-US" sz="2000" dirty="0"/>
            </a:p>
            <a:p>
              <a:pPr eaLnBrk="1" hangingPunct="1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Performance Overhead of Multi</a:t>
            </a:r>
            <a:r>
              <a:rPr lang="en-GB" sz="3200" dirty="0" smtClean="0"/>
              <a:t>-</a:t>
            </a:r>
            <a:r>
              <a:rPr lang="en-GB" sz="3200" dirty="0"/>
              <a:t>T</a:t>
            </a:r>
            <a:r>
              <a:rPr lang="en-GB" sz="3200" dirty="0" smtClean="0"/>
              <a:t>enancy in WSO2 Carbon platform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2393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Azeez</a:t>
            </a:r>
            <a:r>
              <a:rPr lang="en-US" sz="1600" dirty="0"/>
              <a:t>, </a:t>
            </a:r>
            <a:r>
              <a:rPr lang="en-US" sz="1600" dirty="0" err="1"/>
              <a:t>Afkham</a:t>
            </a:r>
            <a:r>
              <a:rPr lang="en-US" sz="1600" dirty="0"/>
              <a:t>, </a:t>
            </a:r>
            <a:r>
              <a:rPr lang="en-US" sz="1600" dirty="0" err="1"/>
              <a:t>Srinath</a:t>
            </a:r>
            <a:r>
              <a:rPr lang="en-US" sz="1600" dirty="0"/>
              <a:t> </a:t>
            </a:r>
            <a:r>
              <a:rPr lang="en-US" sz="1600" dirty="0" err="1"/>
              <a:t>Perera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Gamage</a:t>
            </a:r>
            <a:r>
              <a:rPr lang="en-US" sz="1600" dirty="0"/>
              <a:t>, </a:t>
            </a:r>
            <a:r>
              <a:rPr lang="en-US" sz="1600" dirty="0" err="1"/>
              <a:t>Ruwan</a:t>
            </a:r>
            <a:r>
              <a:rPr lang="en-US" sz="1600" dirty="0"/>
              <a:t> Linton, </a:t>
            </a:r>
            <a:r>
              <a:rPr lang="en-US" sz="1600" dirty="0" err="1"/>
              <a:t>Prabath</a:t>
            </a:r>
            <a:r>
              <a:rPr lang="en-US" sz="1600" dirty="0"/>
              <a:t> </a:t>
            </a:r>
            <a:r>
              <a:rPr lang="en-US" sz="1600" dirty="0" err="1"/>
              <a:t>Siriwardana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Leelaratne</a:t>
            </a:r>
            <a:r>
              <a:rPr lang="en-US" sz="1600" dirty="0"/>
              <a:t>, </a:t>
            </a:r>
            <a:r>
              <a:rPr lang="en-US" sz="1600" dirty="0" err="1"/>
              <a:t>Sanjiva</a:t>
            </a:r>
            <a:r>
              <a:rPr lang="en-US" sz="1600" dirty="0"/>
              <a:t> </a:t>
            </a:r>
            <a:r>
              <a:rPr lang="en-US" sz="1600" dirty="0" err="1"/>
              <a:t>Weerawarana</a:t>
            </a:r>
            <a:r>
              <a:rPr lang="en-US" sz="1600" dirty="0"/>
              <a:t>, and Paul Fremantle. </a:t>
            </a:r>
            <a:r>
              <a:rPr lang="en-US" sz="1600" i="1" dirty="0"/>
              <a:t>"Multi-tenant SOA middleware for cloud computing."</a:t>
            </a:r>
            <a:r>
              <a:rPr lang="en-US" sz="1600" dirty="0"/>
              <a:t> In Cloud computing (cloud), 2010 </a:t>
            </a:r>
            <a:r>
              <a:rPr lang="en-US" sz="1600" dirty="0" err="1"/>
              <a:t>ieee</a:t>
            </a:r>
            <a:r>
              <a:rPr lang="en-US" sz="1600" dirty="0"/>
              <a:t> 3rd international conference on, pp. 458-465. IEEE, 2010.</a:t>
            </a:r>
          </a:p>
        </p:txBody>
      </p:sp>
    </p:spTree>
    <p:extLst>
      <p:ext uri="{BB962C8B-B14F-4D97-AF65-F5344CB8AC3E}">
        <p14:creationId xmlns:p14="http://schemas.microsoft.com/office/powerpoint/2010/main" val="396141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</a:t>
            </a:r>
          </a:p>
          <a:p>
            <a:pPr marL="457200" lvl="1" indent="0">
              <a:buNone/>
            </a:pPr>
            <a:r>
              <a:rPr lang="en-US" dirty="0" smtClean="0"/>
              <a:t>	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tenancy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Metric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32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adjusting the number of nodes in a cloud</a:t>
            </a:r>
          </a:p>
          <a:p>
            <a:pPr lvl="1"/>
            <a:r>
              <a:rPr lang="en-US" dirty="0" smtClean="0"/>
              <a:t>Both up and down</a:t>
            </a:r>
          </a:p>
          <a:p>
            <a:pPr lvl="1"/>
            <a:r>
              <a:rPr lang="en-US" dirty="0" smtClean="0"/>
              <a:t>Based on input load</a:t>
            </a:r>
          </a:p>
          <a:p>
            <a:pPr lvl="1"/>
            <a:r>
              <a:rPr lang="en-US" dirty="0" smtClean="0"/>
              <a:t>Aiming to meet a specific SLA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2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would not be possible without RPC/Services/APIs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Call a service to instantiate a machine image for us	</a:t>
            </a:r>
          </a:p>
          <a:p>
            <a:r>
              <a:rPr lang="en-US" dirty="0" smtClean="0"/>
              <a:t>Grid and Cloud both emerged from distributed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94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atomicity </a:t>
            </a:r>
            <a:endParaRPr lang="en-US" i="1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integrity</a:t>
            </a:r>
            <a:r>
              <a:rPr lang="en-US" dirty="0"/>
              <a:t>-preserving: invariants satisfied </a:t>
            </a:r>
          </a:p>
          <a:p>
            <a:r>
              <a:rPr lang="en-US" i="1" dirty="0" smtClean="0"/>
              <a:t>isolation</a:t>
            </a:r>
            <a:endParaRPr lang="en-US" i="1" dirty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intermediate results: multi-user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consistent with </a:t>
            </a:r>
            <a:r>
              <a:rPr lang="en-US" dirty="0"/>
              <a:t>single-user mode </a:t>
            </a:r>
            <a:endParaRPr lang="en-US" dirty="0" smtClean="0"/>
          </a:p>
          <a:p>
            <a:r>
              <a:rPr lang="en-US" i="1" dirty="0" smtClean="0"/>
              <a:t>durability</a:t>
            </a:r>
            <a:endParaRPr lang="en-US" i="1" dirty="0"/>
          </a:p>
          <a:p>
            <a:pPr lvl="1"/>
            <a:r>
              <a:rPr lang="en-US" dirty="0" smtClean="0"/>
              <a:t>permanent </a:t>
            </a:r>
            <a:r>
              <a:rPr lang="en-US" dirty="0"/>
              <a:t>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Originally proposed by Eric Brewer</a:t>
            </a:r>
          </a:p>
          <a:p>
            <a:pPr lvl="1"/>
            <a:r>
              <a:rPr lang="en-US" dirty="0" err="1"/>
              <a:t>Inktomi</a:t>
            </a:r>
            <a:r>
              <a:rPr lang="en-US" dirty="0"/>
              <a:t> and Berkeley</a:t>
            </a:r>
          </a:p>
          <a:p>
            <a:r>
              <a:rPr lang="en-US" dirty="0"/>
              <a:t>Proved in 2002 by </a:t>
            </a:r>
            <a:r>
              <a:rPr lang="en-US" dirty="0" smtClean="0"/>
              <a:t>Gilbert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Lynch</a:t>
            </a:r>
          </a:p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Survive network down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91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partition, then you can </a:t>
            </a:r>
            <a:r>
              <a:rPr lang="en-US" b="1" dirty="0" smtClean="0"/>
              <a:t>either </a:t>
            </a:r>
            <a:r>
              <a:rPr lang="en-US" dirty="0" smtClean="0"/>
              <a:t>update one node (give up on C), </a:t>
            </a:r>
            <a:r>
              <a:rPr lang="en-US" b="1" dirty="0" smtClean="0"/>
              <a:t>or </a:t>
            </a:r>
            <a:r>
              <a:rPr lang="en-US" dirty="0" smtClean="0"/>
              <a:t>make one </a:t>
            </a:r>
            <a:br>
              <a:rPr lang="en-US" dirty="0" smtClean="0"/>
            </a:br>
            <a:r>
              <a:rPr lang="en-US" dirty="0" smtClean="0"/>
              <a:t>node unavailable (give up on A).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want C and A you can’t allow a Partition.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</a:t>
            </a:r>
          </a:p>
          <a:p>
            <a:pPr lvl="1"/>
            <a:r>
              <a:rPr lang="en-US" dirty="0" smtClean="0"/>
              <a:t>Traditional databases</a:t>
            </a:r>
          </a:p>
          <a:p>
            <a:pPr lvl="1"/>
            <a:r>
              <a:rPr lang="en-US" dirty="0" smtClean="0"/>
              <a:t>Cannot be scaled multi-</a:t>
            </a:r>
            <a:r>
              <a:rPr lang="en-US" dirty="0" err="1" smtClean="0"/>
              <a:t>datacentre</a:t>
            </a:r>
            <a:r>
              <a:rPr lang="en-US" dirty="0" smtClean="0"/>
              <a:t> or work in cases of high-latency</a:t>
            </a:r>
          </a:p>
          <a:p>
            <a:r>
              <a:rPr lang="en-US" dirty="0" smtClean="0"/>
              <a:t>AP</a:t>
            </a:r>
          </a:p>
          <a:p>
            <a:pPr lvl="1"/>
            <a:r>
              <a:rPr lang="en-US" dirty="0" smtClean="0"/>
              <a:t>Multi-master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</a:p>
          <a:p>
            <a:pPr lvl="2"/>
            <a:r>
              <a:rPr lang="en-US" dirty="0" smtClean="0"/>
              <a:t>Dynamo, Cassandra,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2"/>
            <a:r>
              <a:rPr lang="en-US" dirty="0" smtClean="0"/>
              <a:t>Not consistent but work across </a:t>
            </a:r>
            <a:r>
              <a:rPr lang="en-US" dirty="0" err="1" smtClean="0"/>
              <a:t>datacentres</a:t>
            </a:r>
            <a:r>
              <a:rPr lang="en-US" dirty="0" smtClean="0"/>
              <a:t> in a highly available model</a:t>
            </a:r>
          </a:p>
          <a:p>
            <a:r>
              <a:rPr lang="en-US" dirty="0" smtClean="0"/>
              <a:t>CP</a:t>
            </a:r>
          </a:p>
          <a:p>
            <a:pPr lvl="1"/>
            <a:r>
              <a:rPr lang="en-US" dirty="0" smtClean="0"/>
              <a:t>Not a good idea, as not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However, the details are important</a:t>
            </a:r>
          </a:p>
          <a:p>
            <a:pPr lvl="1"/>
            <a:r>
              <a:rPr lang="en-US" dirty="0" smtClean="0"/>
              <a:t>The proof requires some complex definitions of C, A and P</a:t>
            </a:r>
          </a:p>
          <a:p>
            <a:r>
              <a:rPr lang="en-US" dirty="0" smtClean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</a:t>
            </a:r>
            <a:r>
              <a:rPr lang="en-US" dirty="0" smtClean="0">
                <a:hlinkClick r:id="rId2"/>
              </a:rPr>
              <a:t>changed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“The 2 </a:t>
            </a:r>
            <a:r>
              <a:rPr lang="en-US" dirty="0"/>
              <a:t>of </a:t>
            </a:r>
            <a:r>
              <a:rPr lang="en-US" dirty="0" smtClean="0"/>
              <a:t>3 </a:t>
            </a:r>
            <a:r>
              <a:rPr lang="en-US" dirty="0"/>
              <a:t>formulation was always </a:t>
            </a:r>
            <a:r>
              <a:rPr lang="en-US" dirty="0" smtClean="0"/>
              <a:t>misleading” </a:t>
            </a:r>
          </a:p>
          <a:p>
            <a:pPr lvl="1"/>
            <a:r>
              <a:rPr lang="en-US" dirty="0" smtClean="0"/>
              <a:t>“CAP </a:t>
            </a:r>
            <a:r>
              <a:rPr lang="en-US" dirty="0"/>
              <a:t>prohibits only a tiny part of the design </a:t>
            </a:r>
            <a:r>
              <a:rPr lang="en-US" dirty="0" smtClean="0"/>
              <a:t>space”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Partitions are rare</a:t>
            </a:r>
          </a:p>
          <a:p>
            <a:r>
              <a:rPr lang="en-US" dirty="0" smtClean="0"/>
              <a:t>So we can implement a strategy:</a:t>
            </a:r>
          </a:p>
          <a:p>
            <a:pPr lvl="1"/>
            <a:r>
              <a:rPr lang="en-US" dirty="0" smtClean="0"/>
              <a:t>Detect a partition</a:t>
            </a:r>
          </a:p>
          <a:p>
            <a:pPr lvl="1"/>
            <a:r>
              <a:rPr lang="en-US" dirty="0" smtClean="0"/>
              <a:t>Enter “partition mode”</a:t>
            </a:r>
          </a:p>
          <a:p>
            <a:pPr lvl="1"/>
            <a:r>
              <a:rPr lang="en-US" dirty="0" smtClean="0"/>
              <a:t>Carry on with inconsistency</a:t>
            </a:r>
          </a:p>
          <a:p>
            <a:pPr lvl="1"/>
            <a:r>
              <a:rPr lang="en-US" dirty="0" smtClean="0"/>
              <a:t>Recover when partition vanishes</a:t>
            </a:r>
          </a:p>
          <a:p>
            <a:r>
              <a:rPr lang="en-US" dirty="0" smtClean="0"/>
              <a:t>Known as “eventually consistent”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recovery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Depends on your database and requirements</a:t>
            </a:r>
          </a:p>
          <a:p>
            <a:pPr lvl="1"/>
            <a:r>
              <a:rPr lang="en-US" dirty="0" smtClean="0"/>
              <a:t>E.g. Amazon’s shopping cart is made consistent by creating the union of the inconsistent carts</a:t>
            </a:r>
          </a:p>
          <a:p>
            <a:pPr lvl="1"/>
            <a:r>
              <a:rPr lang="en-US" dirty="0" smtClean="0"/>
              <a:t>Deleted items may re-appear</a:t>
            </a:r>
          </a:p>
          <a:p>
            <a:r>
              <a:rPr lang="en-US" dirty="0" smtClean="0"/>
              <a:t>Another option is to forbid certain operations during partition mode</a:t>
            </a:r>
          </a:p>
          <a:p>
            <a:pPr lvl="1"/>
            <a:r>
              <a:rPr lang="en-US" dirty="0" smtClean="0"/>
              <a:t>To make it easier to recover consistency</a:t>
            </a:r>
          </a:p>
          <a:p>
            <a:r>
              <a:rPr lang="en-US" dirty="0" smtClean="0"/>
              <a:t>A simplistic approach would be to go read</a:t>
            </a:r>
            <a:r>
              <a:rPr lang="en-US" smtClean="0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in real-life?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like Cassandra let you “tune” consistency and availability</a:t>
            </a:r>
          </a:p>
          <a:p>
            <a:pPr lvl="1"/>
            <a:r>
              <a:rPr lang="en-US" dirty="0" smtClean="0"/>
              <a:t>Define the quorum you need for a response</a:t>
            </a:r>
          </a:p>
          <a:p>
            <a:pPr lvl="1"/>
            <a:r>
              <a:rPr lang="en-US" dirty="0" smtClean="0"/>
              <a:t>Trades off latency </a:t>
            </a:r>
            <a:r>
              <a:rPr lang="en-US" dirty="0" err="1" smtClean="0"/>
              <a:t>vs</a:t>
            </a:r>
            <a:r>
              <a:rPr lang="en-US" dirty="0" smtClean="0"/>
              <a:t> consistency</a:t>
            </a:r>
          </a:p>
          <a:p>
            <a:pPr lvl="2"/>
            <a:r>
              <a:rPr lang="en-US" dirty="0" smtClean="0"/>
              <a:t>Choose an “easy quorum” for guaranteed low latency</a:t>
            </a:r>
          </a:p>
          <a:p>
            <a:pPr lvl="2"/>
            <a:r>
              <a:rPr lang="en-US" dirty="0" smtClean="0"/>
              <a:t>Choose a “hard quorum” for higher potential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5" y="4606581"/>
            <a:ext cx="1466861" cy="146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569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4071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14573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95075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712" y="2757615"/>
            <a:ext cx="1018713" cy="10187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3569" y="4075368"/>
            <a:ext cx="7644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3119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3119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214" y="2757615"/>
            <a:ext cx="1018713" cy="101871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73621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73621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716" y="2757615"/>
            <a:ext cx="1018713" cy="101871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854123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54123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218" y="2757615"/>
            <a:ext cx="1018713" cy="101871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34625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34625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3569" y="4187026"/>
            <a:ext cx="7644013" cy="334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Hypervisor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6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Cassandra Quorum Levels (Write)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the challenges to scaling on multiple servers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Fixed data </a:t>
            </a:r>
            <a:r>
              <a:rPr lang="en-US" dirty="0" err="1" smtClean="0"/>
              <a:t>vs</a:t>
            </a:r>
            <a:r>
              <a:rPr lang="en-US" dirty="0" smtClean="0"/>
              <a:t> growing</a:t>
            </a:r>
          </a:p>
          <a:p>
            <a:pPr lvl="1"/>
            <a:r>
              <a:rPr lang="en-US" dirty="0" smtClean="0"/>
              <a:t>CAP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2209994"/>
          </a:xfrm>
        </p:spPr>
        <p:txBody>
          <a:bodyPr>
            <a:normAutofit/>
          </a:bodyPr>
          <a:lstStyle/>
          <a:p>
            <a:r>
              <a:rPr lang="en-US" dirty="0" smtClean="0"/>
              <a:t>Dates back to 1972 with IBM VM/370</a:t>
            </a:r>
          </a:p>
          <a:p>
            <a:r>
              <a:rPr lang="en-US" dirty="0" smtClean="0"/>
              <a:t>Each user had a “virtual mainframe”</a:t>
            </a:r>
          </a:p>
          <a:p>
            <a:pPr lvl="1"/>
            <a:r>
              <a:rPr lang="en-US" dirty="0" smtClean="0"/>
              <a:t>Including a virtual punch card reader and writer!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20" y="3481974"/>
            <a:ext cx="3752315" cy="29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Commodity </a:t>
            </a:r>
            <a:br>
              <a:rPr lang="en-US" dirty="0" smtClean="0"/>
            </a:br>
            <a:r>
              <a:rPr lang="en-US" dirty="0" smtClean="0"/>
              <a:t>Hardware Virtualization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8" y="1417638"/>
            <a:ext cx="4999932" cy="496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6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2005 / Early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4" y="163604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52" y="1601854"/>
            <a:ext cx="3861348" cy="3844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VT-X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AMD-V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2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Replicability</a:t>
            </a:r>
            <a:endParaRPr lang="en-US" dirty="0" smtClean="0"/>
          </a:p>
          <a:p>
            <a:pPr lvl="1"/>
            <a:r>
              <a:rPr lang="en-US" dirty="0" smtClean="0"/>
              <a:t>Machines become repeatable images</a:t>
            </a:r>
          </a:p>
          <a:p>
            <a:pPr lvl="1"/>
            <a:r>
              <a:rPr lang="en-US" dirty="0" smtClean="0"/>
              <a:t>Can be migrated, snapshotted, version controlled</a:t>
            </a:r>
          </a:p>
          <a:p>
            <a:r>
              <a:rPr lang="en-US" dirty="0" smtClean="0"/>
              <a:t>Better resource utilization</a:t>
            </a:r>
          </a:p>
          <a:p>
            <a:pPr lvl="1"/>
            <a:r>
              <a:rPr lang="en-US" dirty="0" smtClean="0"/>
              <a:t>Most servers run at about 6-12% utilization 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New instances don’t necessarily require new hardware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1104</Words>
  <Application>Microsoft Macintosh PowerPoint</Application>
  <PresentationFormat>On-screen Show (4:3)</PresentationFormat>
  <Paragraphs>262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Cloud Computing and Big Data  Cloud Computing Background</vt:lpstr>
      <vt:lpstr>Contents</vt:lpstr>
      <vt:lpstr>Distributed Computing</vt:lpstr>
      <vt:lpstr>Virtualization</vt:lpstr>
      <vt:lpstr>Virtualization </vt:lpstr>
      <vt:lpstr>Commodity  Hardware Virtualization</vt:lpstr>
      <vt:lpstr>Late 2005 / Early 2006</vt:lpstr>
      <vt:lpstr>Benefits of Virtualization</vt:lpstr>
      <vt:lpstr>Grid Computing</vt:lpstr>
      <vt:lpstr> What is Multi-tenancy ?</vt:lpstr>
      <vt:lpstr>Multi-tenancy models</vt:lpstr>
      <vt:lpstr>Performance Overhead of Multi-Tenancy in WSO2 Carbon platform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Elastic Scaling</vt:lpstr>
      <vt:lpstr>Elastic Queue Consumers</vt:lpstr>
      <vt:lpstr>Load Balancer-based  elastic scaling</vt:lpstr>
      <vt:lpstr>Cache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Cassandra Quorum Levels (Write) 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357</cp:revision>
  <dcterms:created xsi:type="dcterms:W3CDTF">2012-03-07T10:41:54Z</dcterms:created>
  <dcterms:modified xsi:type="dcterms:W3CDTF">2016-09-09T18:24:25Z</dcterms:modified>
</cp:coreProperties>
</file>