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93" r:id="rId4"/>
    <p:sldId id="299" r:id="rId5"/>
    <p:sldId id="294" r:id="rId6"/>
    <p:sldId id="301" r:id="rId7"/>
    <p:sldId id="297" r:id="rId8"/>
    <p:sldId id="295" r:id="rId9"/>
    <p:sldId id="261" r:id="rId10"/>
    <p:sldId id="262" r:id="rId11"/>
    <p:sldId id="259" r:id="rId12"/>
    <p:sldId id="282" r:id="rId13"/>
    <p:sldId id="283" r:id="rId14"/>
    <p:sldId id="300" r:id="rId15"/>
    <p:sldId id="260" r:id="rId16"/>
    <p:sldId id="298" r:id="rId17"/>
    <p:sldId id="263" r:id="rId18"/>
    <p:sldId id="264" r:id="rId19"/>
    <p:sldId id="265" r:id="rId20"/>
    <p:sldId id="286" r:id="rId21"/>
    <p:sldId id="266" r:id="rId22"/>
    <p:sldId id="280" r:id="rId23"/>
    <p:sldId id="267" r:id="rId24"/>
    <p:sldId id="268" r:id="rId25"/>
    <p:sldId id="269" r:id="rId26"/>
    <p:sldId id="270" r:id="rId27"/>
    <p:sldId id="281" r:id="rId28"/>
    <p:sldId id="287" r:id="rId29"/>
    <p:sldId id="288" r:id="rId30"/>
    <p:sldId id="272" r:id="rId31"/>
    <p:sldId id="289" r:id="rId32"/>
    <p:sldId id="290" r:id="rId33"/>
    <p:sldId id="291" r:id="rId34"/>
    <p:sldId id="271" r:id="rId35"/>
    <p:sldId id="292" r:id="rId36"/>
    <p:sldId id="276" r:id="rId37"/>
    <p:sldId id="278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9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Map-Reduce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 2016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 how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have squared each number in the stream </a:t>
            </a:r>
            <a:r>
              <a:rPr lang="en-US" b="1" i="1" dirty="0" smtClean="0"/>
              <a:t>at the same time</a:t>
            </a:r>
          </a:p>
          <a:p>
            <a:r>
              <a:rPr lang="en-US" dirty="0" smtClean="0"/>
              <a:t>Adding them up needed all the results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0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example #2</a:t>
            </a:r>
            <a:br>
              <a:rPr lang="en-US" dirty="0" smtClean="0"/>
            </a:br>
            <a:r>
              <a:rPr lang="en-US" dirty="0" smtClean="0"/>
              <a:t>in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a word count on 1000 books:</a:t>
            </a:r>
          </a:p>
          <a:p>
            <a:endParaRPr lang="en-US" dirty="0"/>
          </a:p>
          <a:p>
            <a:pPr lvl="1"/>
            <a:r>
              <a:rPr lang="en-US" dirty="0" smtClean="0"/>
              <a:t>First count each book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/>
              <a:t>map</a:t>
            </a:r>
            <a:r>
              <a:rPr lang="en-US" dirty="0" smtClean="0"/>
              <a:t> </a:t>
            </a:r>
            <a:r>
              <a:rPr lang="en-US" dirty="0" err="1" smtClean="0"/>
              <a:t>wc</a:t>
            </a:r>
            <a:r>
              <a:rPr lang="en-US" dirty="0" smtClean="0"/>
              <a:t> onto book)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Then </a:t>
            </a:r>
            <a:r>
              <a:rPr lang="en-US" b="1" dirty="0" smtClean="0"/>
              <a:t>reduce</a:t>
            </a:r>
            <a:r>
              <a:rPr lang="en-US" dirty="0" smtClean="0"/>
              <a:t> the outputs to a global </a:t>
            </a:r>
            <a:r>
              <a:rPr lang="en-US" dirty="0" err="1" smtClean="0"/>
              <a:t>wordcount</a:t>
            </a:r>
            <a:r>
              <a:rPr lang="en-US" dirty="0" smtClean="0"/>
              <a:t> across all books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7497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Reduce phase:</a:t>
            </a:r>
          </a:p>
          <a:p>
            <a:pPr lvl="1"/>
            <a:r>
              <a:rPr lang="en-US" dirty="0" smtClean="0"/>
              <a:t>We can theoretically process each word in parallel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Shuffle / Sort the results from the map phase by key (word)</a:t>
            </a:r>
          </a:p>
          <a:p>
            <a:pPr lvl="1"/>
            <a:r>
              <a:rPr lang="en-US" dirty="0" smtClean="0"/>
              <a:t>Partition by keys</a:t>
            </a:r>
          </a:p>
          <a:p>
            <a:pPr lvl="1"/>
            <a:r>
              <a:rPr lang="en-US" dirty="0" smtClean="0"/>
              <a:t>Parallelize the reduce phase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2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Map/Shuffle/Reduce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9" y="1633277"/>
            <a:ext cx="8542621" cy="32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05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9144000" cy="63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3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Analysing</a:t>
            </a:r>
            <a:r>
              <a:rPr lang="en-US" dirty="0" smtClean="0"/>
              <a:t> web logs</a:t>
            </a:r>
          </a:p>
          <a:p>
            <a:pPr lvl="1"/>
            <a:r>
              <a:rPr lang="en-US" dirty="0" err="1" smtClean="0"/>
              <a:t>Summarise</a:t>
            </a:r>
            <a:r>
              <a:rPr lang="en-US" dirty="0" smtClean="0"/>
              <a:t> by user / cookie</a:t>
            </a:r>
          </a:p>
          <a:p>
            <a:pPr lvl="1"/>
            <a:r>
              <a:rPr lang="en-US" dirty="0" smtClean="0"/>
              <a:t>Then aggregate to identify who did what</a:t>
            </a:r>
          </a:p>
          <a:p>
            <a:r>
              <a:rPr lang="en-US" dirty="0" err="1" smtClean="0"/>
              <a:t>Analysing</a:t>
            </a:r>
            <a:r>
              <a:rPr lang="en-US" dirty="0" smtClean="0"/>
              <a:t> twitter data</a:t>
            </a:r>
          </a:p>
          <a:p>
            <a:pPr lvl="1"/>
            <a:r>
              <a:rPr lang="en-US" dirty="0" smtClean="0"/>
              <a:t>Who </a:t>
            </a:r>
            <a:r>
              <a:rPr lang="en-US" dirty="0" err="1" smtClean="0"/>
              <a:t>retweeted</a:t>
            </a:r>
            <a:endParaRPr lang="en-US" dirty="0" smtClean="0"/>
          </a:p>
          <a:p>
            <a:pPr lvl="1"/>
            <a:r>
              <a:rPr lang="en-US" dirty="0" smtClean="0"/>
              <a:t>Who was </a:t>
            </a:r>
            <a:r>
              <a:rPr lang="en-US" dirty="0" err="1" smtClean="0"/>
              <a:t>retweeted</a:t>
            </a:r>
            <a:r>
              <a:rPr lang="en-US" dirty="0" smtClean="0"/>
              <a:t> the most</a:t>
            </a:r>
          </a:p>
          <a:p>
            <a:r>
              <a:rPr lang="en-US" dirty="0" smtClean="0"/>
              <a:t>Almost all big data problems can be re-factored into Map Reduce</a:t>
            </a:r>
          </a:p>
          <a:p>
            <a:pPr lvl="1"/>
            <a:r>
              <a:rPr lang="en-US" dirty="0" smtClean="0"/>
              <a:t>Some more efficiently than others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33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Simply re-execute work that fails</a:t>
            </a:r>
          </a:p>
          <a:p>
            <a:r>
              <a:rPr lang="en-US" dirty="0" smtClean="0"/>
              <a:t>Performance:</a:t>
            </a:r>
            <a:endParaRPr lang="en-US" dirty="0"/>
          </a:p>
          <a:p>
            <a:pPr lvl="1"/>
            <a:r>
              <a:rPr lang="en-US" dirty="0" smtClean="0"/>
              <a:t>Partitioning the data </a:t>
            </a:r>
          </a:p>
          <a:p>
            <a:pPr lvl="1"/>
            <a:r>
              <a:rPr lang="en-US" dirty="0" smtClean="0"/>
              <a:t>Moving the work to near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7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most famous and popular </a:t>
            </a:r>
            <a:br>
              <a:rPr lang="en-US" dirty="0" smtClean="0"/>
            </a:br>
            <a:r>
              <a:rPr lang="en-US" dirty="0" smtClean="0"/>
              <a:t>Map Reduce framework</a:t>
            </a:r>
          </a:p>
          <a:p>
            <a:pPr lvl="1"/>
            <a:r>
              <a:rPr lang="en-US" dirty="0" smtClean="0"/>
              <a:t>Open Source</a:t>
            </a:r>
          </a:p>
          <a:p>
            <a:pPr lvl="2"/>
            <a:r>
              <a:rPr lang="en-US" dirty="0" smtClean="0"/>
              <a:t>Written in Java, but supports other languages</a:t>
            </a:r>
          </a:p>
          <a:p>
            <a:pPr lvl="1"/>
            <a:r>
              <a:rPr lang="en-US" dirty="0" smtClean="0"/>
              <a:t>Runs Map Reduce workloads across a cloud or cluster of machines</a:t>
            </a:r>
          </a:p>
          <a:p>
            <a:pPr lvl="1"/>
            <a:r>
              <a:rPr lang="en-US" dirty="0" smtClean="0"/>
              <a:t>Supports a distributed </a:t>
            </a:r>
            <a:r>
              <a:rPr lang="en-US" dirty="0" err="1" smtClean="0"/>
              <a:t>filesystem</a:t>
            </a:r>
            <a:r>
              <a:rPr lang="en-US" dirty="0" smtClean="0"/>
              <a:t> to store data for these jobs</a:t>
            </a:r>
          </a:p>
          <a:p>
            <a:pPr lvl="1"/>
            <a:r>
              <a:rPr lang="en-US" dirty="0" smtClean="0"/>
              <a:t>Provides reliability when servers in the cluster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96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4487" y="4445451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Hadoop</a:t>
            </a:r>
            <a:r>
              <a:rPr lang="en-US" dirty="0" smtClean="0"/>
              <a:t> Distributed File System (HDFS)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Redundant Reliable Distributed File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4487" y="2872134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 (Yet Another Resource Negotiator)</a:t>
            </a:r>
          </a:p>
          <a:p>
            <a:pPr algn="ctr"/>
            <a:r>
              <a:rPr lang="en-US" dirty="0" smtClean="0"/>
              <a:t>Cluster Resource Management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14487" y="1340235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Reduce or Other Workloads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Java, </a:t>
            </a:r>
            <a:r>
              <a:rPr lang="en-US" dirty="0" err="1" smtClean="0"/>
              <a:t>Scala</a:t>
            </a:r>
            <a:r>
              <a:rPr lang="en-US" dirty="0" smtClean="0"/>
              <a:t>, Python, Apache Pig, Apache Hive,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538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HDFS in a nutshell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6341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49080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77291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889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487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63085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63084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</a:t>
            </a:r>
          </a:p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>
            <a:off x="5770981" y="2560964"/>
            <a:ext cx="13921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2388242" y="3202931"/>
            <a:ext cx="2671789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 flipH="1">
            <a:off x="4216840" y="3202931"/>
            <a:ext cx="843191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9" idx="0"/>
          </p:cNvCxnSpPr>
          <p:nvPr/>
        </p:nvCxnSpPr>
        <p:spPr>
          <a:xfrm>
            <a:off x="5060031" y="3202931"/>
            <a:ext cx="985407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0" idx="0"/>
          </p:cNvCxnSpPr>
          <p:nvPr/>
        </p:nvCxnSpPr>
        <p:spPr>
          <a:xfrm>
            <a:off x="5060031" y="3202931"/>
            <a:ext cx="2814005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6" idx="1"/>
          </p:cNvCxnSpPr>
          <p:nvPr/>
        </p:nvCxnSpPr>
        <p:spPr>
          <a:xfrm>
            <a:off x="2388242" y="2560964"/>
            <a:ext cx="19608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0"/>
          </p:cNvCxnSpPr>
          <p:nvPr/>
        </p:nvCxnSpPr>
        <p:spPr>
          <a:xfrm>
            <a:off x="1808438" y="3202932"/>
            <a:ext cx="579804" cy="953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9" idx="0"/>
          </p:cNvCxnSpPr>
          <p:nvPr/>
        </p:nvCxnSpPr>
        <p:spPr>
          <a:xfrm>
            <a:off x="1677292" y="3202931"/>
            <a:ext cx="4368146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metadata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checkpoint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access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39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 Map Reduce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Functional programming patterns applied for scalability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</a:rPr>
              <a:t>Map-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reduce in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2"/>
            <a:r>
              <a:rPr lang="en-US" dirty="0" smtClean="0">
                <a:ea typeface="ヒラギノ角ゴ ProN W3" charset="0"/>
                <a:cs typeface="ヒラギノ角ゴ ProN W3" charset="0"/>
              </a:rPr>
              <a:t>Python</a:t>
            </a:r>
          </a:p>
          <a:p>
            <a:pPr lvl="2"/>
            <a:r>
              <a:rPr lang="en-US" dirty="0" smtClean="0">
                <a:ea typeface="ヒラギノ角ゴ ProN W3" charset="0"/>
                <a:cs typeface="ヒラギノ角ゴ ProN W3" charset="0"/>
              </a:rPr>
              <a:t>Java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HDFS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Yarn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Pig and Hive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inspiration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File System</a:t>
            </a:r>
          </a:p>
          <a:p>
            <a:pPr lvl="1"/>
            <a:r>
              <a:rPr lang="en-US" sz="1600" dirty="0"/>
              <a:t>Sanjay </a:t>
            </a:r>
            <a:r>
              <a:rPr lang="en-US" sz="1600" dirty="0" err="1"/>
              <a:t>Ghemawat</a:t>
            </a:r>
            <a:r>
              <a:rPr lang="en-US" sz="1600" dirty="0"/>
              <a:t>, Howard </a:t>
            </a:r>
            <a:r>
              <a:rPr lang="en-US" sz="1600" dirty="0" err="1"/>
              <a:t>Gobioff</a:t>
            </a:r>
            <a:r>
              <a:rPr lang="en-US" sz="1600" dirty="0"/>
              <a:t>, and Shun-</a:t>
            </a:r>
            <a:r>
              <a:rPr lang="en-US" sz="1600" dirty="0" err="1"/>
              <a:t>Tak</a:t>
            </a:r>
            <a:r>
              <a:rPr lang="en-US" sz="1600" dirty="0"/>
              <a:t> Leung. 2003. The Google file system. In Proceedings of the nineteenth ACM symposium on Operating systems principles (SOSP '03). ACM, New York, NY, USA, 29-43.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26" y="2936099"/>
            <a:ext cx="4878295" cy="29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54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Good for streaming access to large files, reliability, scale</a:t>
            </a:r>
          </a:p>
          <a:p>
            <a:r>
              <a:rPr lang="en-US" dirty="0" smtClean="0"/>
              <a:t>Not good for random access, small files</a:t>
            </a:r>
          </a:p>
          <a:p>
            <a:r>
              <a:rPr lang="en-US" dirty="0" smtClean="0"/>
              <a:t>Blocks of data 64Mb in size (configurable)</a:t>
            </a:r>
          </a:p>
          <a:p>
            <a:r>
              <a:rPr lang="en-US" dirty="0" smtClean="0"/>
              <a:t>Each block can be replicated across multiple data nodes for High Availability (HA)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44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start-</a:t>
            </a:r>
            <a:r>
              <a:rPr lang="en-US" sz="2800" dirty="0" err="1" smtClean="0"/>
              <a:t>dfs.sh</a:t>
            </a:r>
            <a:endParaRPr lang="en-US" sz="2800" dirty="0" smtClean="0"/>
          </a:p>
          <a:p>
            <a:r>
              <a:rPr lang="en-US" sz="2800" dirty="0" smtClean="0"/>
              <a:t>stop-</a:t>
            </a:r>
            <a:r>
              <a:rPr lang="en-US" sz="2800" dirty="0" err="1" smtClean="0"/>
              <a:t>dfs.sh</a:t>
            </a:r>
            <a:endParaRPr lang="en-US" sz="2800" dirty="0" smtClean="0"/>
          </a:p>
          <a:p>
            <a:r>
              <a:rPr lang="en-US" sz="2800" dirty="0" err="1" smtClean="0"/>
              <a:t>hadoop</a:t>
            </a:r>
            <a:r>
              <a:rPr lang="en-US" sz="2800" dirty="0" smtClean="0"/>
              <a:t> </a:t>
            </a:r>
            <a:r>
              <a:rPr lang="en-US" sz="2800" dirty="0" err="1" smtClean="0"/>
              <a:t>fs</a:t>
            </a:r>
            <a:r>
              <a:rPr lang="en-US" sz="2800" dirty="0" smtClean="0"/>
              <a:t> &lt;command&gt;</a:t>
            </a:r>
          </a:p>
          <a:p>
            <a:pPr lvl="1"/>
            <a:r>
              <a:rPr lang="en-US" sz="2400" dirty="0" smtClean="0"/>
              <a:t>e.g.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cat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/file</a:t>
            </a:r>
          </a:p>
          <a:p>
            <a:pPr lvl="1"/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</a:t>
            </a:r>
            <a:r>
              <a:rPr lang="en-US" sz="2400" dirty="0" err="1" smtClean="0"/>
              <a:t>mkdir</a:t>
            </a:r>
            <a:r>
              <a:rPr lang="en-US" sz="2400" dirty="0" smtClean="0"/>
              <a:t> –p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</a:p>
          <a:p>
            <a:pPr lvl="1"/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put </a:t>
            </a:r>
            <a:r>
              <a:rPr lang="en-US" sz="2400" dirty="0" err="1" smtClean="0"/>
              <a:t>localfile</a:t>
            </a:r>
            <a:r>
              <a:rPr lang="en-US" sz="2400" dirty="0" smtClean="0"/>
              <a:t>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  <a:r>
              <a:rPr lang="en-US" sz="2400" dirty="0" err="1" smtClean="0"/>
              <a:t>remotefile</a:t>
            </a:r>
            <a:endParaRPr lang="en-US" sz="2400" dirty="0" smtClean="0"/>
          </a:p>
          <a:p>
            <a:pPr lvl="1"/>
            <a:r>
              <a:rPr lang="en-US" sz="2400" dirty="0" err="1"/>
              <a:t>h</a:t>
            </a:r>
            <a:r>
              <a:rPr lang="en-US" sz="2400" dirty="0" err="1" smtClean="0"/>
              <a:t>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get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  <a:r>
              <a:rPr lang="en-US" sz="2400" dirty="0" err="1" smtClean="0"/>
              <a:t>remotefile</a:t>
            </a:r>
            <a:r>
              <a:rPr lang="en-US" sz="2400" dirty="0" smtClean="0"/>
              <a:t> </a:t>
            </a:r>
            <a:r>
              <a:rPr lang="en-US" sz="2400" dirty="0" err="1" smtClean="0"/>
              <a:t>localfile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5913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YARN is the system that runs your code on multiple nodes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2.0 replacement for the cluster manager</a:t>
            </a:r>
          </a:p>
          <a:p>
            <a:pPr lvl="1"/>
            <a:r>
              <a:rPr lang="en-US" dirty="0" smtClean="0"/>
              <a:t>Basically a model to distribute and manage workloads</a:t>
            </a:r>
          </a:p>
          <a:p>
            <a:pPr lvl="1"/>
            <a:r>
              <a:rPr lang="en-US" dirty="0" smtClean="0"/>
              <a:t>Not just </a:t>
            </a:r>
            <a:r>
              <a:rPr lang="en-US" dirty="0" err="1" smtClean="0"/>
              <a:t>MapReduce</a:t>
            </a:r>
            <a:r>
              <a:rPr lang="en-US" dirty="0" smtClean="0"/>
              <a:t> but supports other workloads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85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2492"/>
            <a:ext cx="7665798" cy="47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17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Map reduce in </a:t>
            </a:r>
            <a:r>
              <a:rPr lang="en-US" dirty="0" err="1" smtClean="0"/>
              <a:t>Hadoop</a:t>
            </a:r>
            <a:r>
              <a:rPr lang="en-US" dirty="0" smtClean="0"/>
              <a:t> actually consists of multiple steps</a:t>
            </a:r>
          </a:p>
          <a:p>
            <a:pPr lvl="1"/>
            <a:r>
              <a:rPr lang="en-US" dirty="0" smtClean="0"/>
              <a:t>Mapper</a:t>
            </a:r>
          </a:p>
          <a:p>
            <a:pPr lvl="2"/>
            <a:r>
              <a:rPr lang="en-US" dirty="0" smtClean="0"/>
              <a:t>Works on a single file, line by line</a:t>
            </a:r>
          </a:p>
          <a:p>
            <a:pPr lvl="1"/>
            <a:r>
              <a:rPr lang="en-US" dirty="0" smtClean="0"/>
              <a:t>Combiner</a:t>
            </a:r>
          </a:p>
          <a:p>
            <a:pPr lvl="2"/>
            <a:r>
              <a:rPr lang="en-US" dirty="0" smtClean="0"/>
              <a:t>Like a reducer, but still on a single system taking the output of the mapper</a:t>
            </a:r>
          </a:p>
          <a:p>
            <a:pPr lvl="1"/>
            <a:r>
              <a:rPr lang="en-US" dirty="0" smtClean="0"/>
              <a:t>Reducer</a:t>
            </a:r>
          </a:p>
          <a:p>
            <a:pPr lvl="2"/>
            <a:r>
              <a:rPr lang="en-US" dirty="0" smtClean="0"/>
              <a:t>Takes the outputs of multiple mapper/combiners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45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flow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whole, we expect to produce key-value &lt;K,V&gt; pairs from any mapper or reducer</a:t>
            </a:r>
          </a:p>
          <a:p>
            <a:pPr lvl="1"/>
            <a:r>
              <a:rPr lang="en-US" dirty="0" smtClean="0"/>
              <a:t>In some cases we may produce &lt;K,&lt;V1,V2,..&gt;&gt; </a:t>
            </a:r>
          </a:p>
          <a:p>
            <a:r>
              <a:rPr lang="en-US" dirty="0" smtClean="0"/>
              <a:t>The results are stored to file and then read from file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3277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input files and produce &lt;K,V&gt; pairs</a:t>
            </a:r>
          </a:p>
          <a:p>
            <a:r>
              <a:rPr lang="en-US" dirty="0" smtClean="0"/>
              <a:t>Each mapper gets a complete file</a:t>
            </a:r>
          </a:p>
          <a:p>
            <a:r>
              <a:rPr lang="en-US" dirty="0" smtClean="0"/>
              <a:t>Each mapper runs on a single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76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combiner function must take the &lt;K,V&gt; output of the mapper</a:t>
            </a:r>
          </a:p>
          <a:p>
            <a:r>
              <a:rPr lang="en-US" dirty="0" smtClean="0"/>
              <a:t>Produce the same format &lt;K,V&gt;</a:t>
            </a:r>
          </a:p>
          <a:p>
            <a:r>
              <a:rPr lang="en-US" dirty="0" smtClean="0"/>
              <a:t>Must be associative and commutative</a:t>
            </a:r>
          </a:p>
          <a:p>
            <a:r>
              <a:rPr lang="en-US" i="1" dirty="0" smtClean="0"/>
              <a:t>Runs on the same node as the mapper</a:t>
            </a:r>
          </a:p>
          <a:p>
            <a:r>
              <a:rPr lang="en-US" dirty="0" smtClean="0"/>
              <a:t>May actually be the reducer function if the reducer follows the rules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65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reducers get the &lt;K,V&gt; pairs output from the mappers/combiners</a:t>
            </a:r>
          </a:p>
          <a:p>
            <a:r>
              <a:rPr lang="en-US" dirty="0" smtClean="0"/>
              <a:t>The output is first sorted/partitioned</a:t>
            </a:r>
          </a:p>
          <a:p>
            <a:r>
              <a:rPr lang="en-US" dirty="0" smtClean="0"/>
              <a:t>The reducers produce the final expected output, usually in the form of &lt;K,V&gt;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4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915"/>
            <a:ext cx="9144000" cy="487351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2008 Google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6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in Python</a:t>
            </a:r>
            <a:br>
              <a:rPr lang="en-US" dirty="0" smtClean="0"/>
            </a:br>
            <a:r>
              <a:rPr lang="en-US" dirty="0" smtClean="0"/>
              <a:t>A 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#</a:t>
            </a:r>
            <a:r>
              <a:rPr lang="en-US" dirty="0">
                <a:latin typeface="Lucida Console"/>
                <a:cs typeface="Lucida Console"/>
              </a:rPr>
              <a:t>!/</a:t>
            </a:r>
            <a:r>
              <a:rPr lang="en-US" dirty="0" err="1">
                <a:latin typeface="Lucida Console"/>
                <a:cs typeface="Lucida Console"/>
              </a:rPr>
              <a:t>usr</a:t>
            </a:r>
            <a:r>
              <a:rPr lang="en-US" dirty="0">
                <a:latin typeface="Lucida Console"/>
                <a:cs typeface="Lucida Console"/>
              </a:rPr>
              <a:t>/bin/</a:t>
            </a:r>
            <a:r>
              <a:rPr lang="en-US" dirty="0" err="1">
                <a:latin typeface="Lucida Console"/>
                <a:cs typeface="Lucida Console"/>
              </a:rPr>
              <a:t>env</a:t>
            </a:r>
            <a:r>
              <a:rPr lang="en-US" dirty="0">
                <a:latin typeface="Lucida Console"/>
                <a:cs typeface="Lucida Console"/>
              </a:rPr>
              <a:t> python</a:t>
            </a:r>
          </a:p>
          <a:p>
            <a:pPr marL="457200" lvl="1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import sys</a:t>
            </a:r>
          </a:p>
          <a:p>
            <a:pPr marL="457200" lvl="1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# input comes from STDIN (standard input)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for line in </a:t>
            </a:r>
            <a:r>
              <a:rPr lang="en-US" dirty="0" err="1">
                <a:latin typeface="Lucida Console"/>
                <a:cs typeface="Lucida Console"/>
              </a:rPr>
              <a:t>sys.stdin</a:t>
            </a:r>
            <a:r>
              <a:rPr lang="en-US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remove leading and trailing whitespace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line = </a:t>
            </a:r>
            <a:r>
              <a:rPr lang="en-US" dirty="0" err="1">
                <a:latin typeface="Lucida Console"/>
                <a:cs typeface="Lucida Console"/>
              </a:rPr>
              <a:t>line.strip</a:t>
            </a:r>
            <a:r>
              <a:rPr lang="en-US" dirty="0">
                <a:latin typeface="Lucida Console"/>
                <a:cs typeface="Lucida Console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split the line into words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words = </a:t>
            </a:r>
            <a:r>
              <a:rPr lang="en-US" dirty="0" err="1">
                <a:latin typeface="Lucida Console"/>
                <a:cs typeface="Lucida Console"/>
              </a:rPr>
              <a:t>line.split</a:t>
            </a:r>
            <a:r>
              <a:rPr lang="en-US" dirty="0">
                <a:latin typeface="Lucida Console"/>
                <a:cs typeface="Lucida Console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increase counters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for word in words: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write the results to STDOUT (standard output);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what we output here will be the input for the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Reduce step, i.e. the input for </a:t>
            </a:r>
            <a:r>
              <a:rPr lang="en-US" dirty="0" err="1">
                <a:latin typeface="Lucida Console"/>
                <a:cs typeface="Lucida Console"/>
              </a:rPr>
              <a:t>reducer.py</a:t>
            </a: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tab-delimited; the trivial word count is 1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print '%s\</a:t>
            </a:r>
            <a:r>
              <a:rPr lang="en-US" dirty="0" err="1">
                <a:latin typeface="Lucida Console"/>
                <a:cs typeface="Lucida Console"/>
              </a:rPr>
              <a:t>t%s</a:t>
            </a:r>
            <a:r>
              <a:rPr lang="en-US" dirty="0">
                <a:latin typeface="Lucida Console"/>
                <a:cs typeface="Lucida Console"/>
              </a:rPr>
              <a:t>' % (word, 1)</a:t>
            </a:r>
          </a:p>
        </p:txBody>
      </p:sp>
    </p:spTree>
    <p:extLst>
      <p:ext uri="{BB962C8B-B14F-4D97-AF65-F5344CB8AC3E}">
        <p14:creationId xmlns:p14="http://schemas.microsoft.com/office/powerpoint/2010/main" val="172982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in Python</a:t>
            </a:r>
            <a:br>
              <a:rPr lang="en-US" dirty="0" smtClean="0"/>
            </a:br>
            <a:r>
              <a:rPr lang="en-US" dirty="0" smtClean="0"/>
              <a:t>A reducer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43984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#!/</a:t>
            </a:r>
            <a:r>
              <a:rPr lang="en-US" sz="800" dirty="0" err="1">
                <a:latin typeface="Lucida Console"/>
                <a:cs typeface="Lucida Console"/>
              </a:rPr>
              <a:t>usr</a:t>
            </a:r>
            <a:r>
              <a:rPr lang="en-US" sz="800" dirty="0">
                <a:latin typeface="Lucida Console"/>
                <a:cs typeface="Lucida Console"/>
              </a:rPr>
              <a:t>/bin/</a:t>
            </a:r>
            <a:r>
              <a:rPr lang="en-US" sz="800" dirty="0" err="1">
                <a:latin typeface="Lucida Console"/>
                <a:cs typeface="Lucida Console"/>
              </a:rPr>
              <a:t>env</a:t>
            </a:r>
            <a:r>
              <a:rPr lang="en-US" sz="800" dirty="0">
                <a:latin typeface="Lucida Console"/>
                <a:cs typeface="Lucida Console"/>
              </a:rPr>
              <a:t> python</a:t>
            </a: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import </a:t>
            </a:r>
            <a:r>
              <a:rPr lang="en-US" sz="800" dirty="0">
                <a:latin typeface="Lucida Console"/>
                <a:cs typeface="Lucida Console"/>
              </a:rPr>
              <a:t>sys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 None</a:t>
            </a:r>
          </a:p>
          <a:p>
            <a:pPr marL="457200" lvl="1" indent="0">
              <a:buNone/>
            </a:pP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= 0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word = None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 input comes from STDIN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for line in </a:t>
            </a:r>
            <a:r>
              <a:rPr lang="en-US" sz="800" dirty="0" err="1">
                <a:latin typeface="Lucida Console"/>
                <a:cs typeface="Lucida Console"/>
              </a:rPr>
              <a:t>sys.stdin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remove leading and trailing whitespace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line = </a:t>
            </a:r>
            <a:r>
              <a:rPr lang="en-US" sz="800" dirty="0" err="1">
                <a:latin typeface="Lucida Console"/>
                <a:cs typeface="Lucida Console"/>
              </a:rPr>
              <a:t>line.strip</a:t>
            </a:r>
            <a:r>
              <a:rPr lang="en-US" sz="800" dirty="0">
                <a:latin typeface="Lucida Console"/>
                <a:cs typeface="Lucida Console"/>
              </a:rPr>
              <a:t>(</a:t>
            </a:r>
            <a:r>
              <a:rPr lang="en-US" sz="800" dirty="0" smtClean="0">
                <a:latin typeface="Lucida Console"/>
                <a:cs typeface="Lucida Console"/>
              </a:rPr>
              <a:t>)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parse the input we got from </a:t>
            </a:r>
            <a:r>
              <a:rPr lang="en-US" sz="800" dirty="0" err="1">
                <a:latin typeface="Lucida Console"/>
                <a:cs typeface="Lucida Console"/>
              </a:rPr>
              <a:t>mapper.py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word, count = </a:t>
            </a:r>
            <a:r>
              <a:rPr lang="en-US" sz="800" dirty="0" err="1">
                <a:latin typeface="Lucida Console"/>
                <a:cs typeface="Lucida Console"/>
              </a:rPr>
              <a:t>line.split</a:t>
            </a:r>
            <a:r>
              <a:rPr lang="en-US" sz="800" dirty="0">
                <a:latin typeface="Lucida Console"/>
                <a:cs typeface="Lucida Console"/>
              </a:rPr>
              <a:t>('\t', 1</a:t>
            </a:r>
            <a:r>
              <a:rPr lang="en-US" sz="800" dirty="0" smtClean="0">
                <a:latin typeface="Lucida Console"/>
                <a:cs typeface="Lucida Console"/>
              </a:rPr>
              <a:t>)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convert count (currently a string) to </a:t>
            </a:r>
            <a:r>
              <a:rPr lang="en-US" sz="800" dirty="0" err="1">
                <a:latin typeface="Lucida Console"/>
                <a:cs typeface="Lucida Console"/>
              </a:rPr>
              <a:t>int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try: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count = </a:t>
            </a:r>
            <a:r>
              <a:rPr lang="en-US" sz="800" dirty="0" err="1">
                <a:latin typeface="Lucida Console"/>
                <a:cs typeface="Lucida Console"/>
              </a:rPr>
              <a:t>int</a:t>
            </a:r>
            <a:r>
              <a:rPr lang="en-US" sz="800" dirty="0">
                <a:latin typeface="Lucida Console"/>
                <a:cs typeface="Lucida Console"/>
              </a:rPr>
              <a:t>(count)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except </a:t>
            </a:r>
            <a:r>
              <a:rPr lang="en-US" sz="800" dirty="0" err="1">
                <a:latin typeface="Lucida Console"/>
                <a:cs typeface="Lucida Console"/>
              </a:rPr>
              <a:t>ValueError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	continue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this IF-switch only works because </a:t>
            </a:r>
            <a:r>
              <a:rPr lang="en-US" sz="800" dirty="0" err="1">
                <a:latin typeface="Lucida Console"/>
                <a:cs typeface="Lucida Console"/>
              </a:rPr>
              <a:t>Hadoop</a:t>
            </a:r>
            <a:r>
              <a:rPr lang="en-US" sz="800" dirty="0">
                <a:latin typeface="Lucida Console"/>
                <a:cs typeface="Lucida Console"/>
              </a:rPr>
              <a:t> sorts map </a:t>
            </a:r>
            <a:r>
              <a:rPr lang="en-US" sz="800" dirty="0" smtClean="0">
                <a:latin typeface="Lucida Console"/>
                <a:cs typeface="Lucida Console"/>
              </a:rPr>
              <a:t>output by key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    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== word: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+= count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else: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    # write result to STDOUT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    print '%s\</a:t>
            </a:r>
            <a:r>
              <a:rPr lang="en-US" sz="800" dirty="0" err="1">
                <a:latin typeface="Lucida Console"/>
                <a:cs typeface="Lucida Console"/>
              </a:rPr>
              <a:t>t%s</a:t>
            </a:r>
            <a:r>
              <a:rPr lang="en-US" sz="800" dirty="0">
                <a:latin typeface="Lucida Console"/>
                <a:cs typeface="Lucida Console"/>
              </a:rPr>
              <a:t>' % (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,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)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= count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 word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 do not forget to output the last word if needed!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== word: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print '%s\</a:t>
            </a:r>
            <a:r>
              <a:rPr lang="en-US" sz="800" dirty="0" err="1">
                <a:latin typeface="Lucida Console"/>
                <a:cs typeface="Lucida Console"/>
              </a:rPr>
              <a:t>t%s</a:t>
            </a:r>
            <a:r>
              <a:rPr lang="en-US" sz="800" dirty="0">
                <a:latin typeface="Lucida Console"/>
                <a:cs typeface="Lucida Console"/>
              </a:rPr>
              <a:t>' % (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,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094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Executing this on a set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arn </a:t>
            </a:r>
            <a:br>
              <a:rPr lang="en-US" dirty="0" smtClean="0"/>
            </a:br>
            <a:r>
              <a:rPr lang="en-US" dirty="0" smtClean="0"/>
              <a:t>jar </a:t>
            </a:r>
            <a:br>
              <a:rPr lang="en-US" dirty="0" smtClean="0"/>
            </a:br>
            <a:r>
              <a:rPr lang="en-US" dirty="0" smtClean="0"/>
              <a:t>/</a:t>
            </a:r>
            <a:r>
              <a:rPr lang="en-US" dirty="0" err="1"/>
              <a:t>usr</a:t>
            </a:r>
            <a:r>
              <a:rPr lang="en-US" dirty="0" smtClean="0"/>
              <a:t>/</a:t>
            </a:r>
            <a:r>
              <a:rPr lang="is-IS" dirty="0" smtClean="0"/>
              <a:t>….</a:t>
            </a:r>
            <a:r>
              <a:rPr lang="en-US" dirty="0" smtClean="0"/>
              <a:t>/</a:t>
            </a:r>
            <a:r>
              <a:rPr lang="en-US" dirty="0"/>
              <a:t>lib/hadoop-streaming-2.7.1.jar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input /user/</a:t>
            </a:r>
            <a:r>
              <a:rPr lang="en-US" dirty="0" err="1"/>
              <a:t>hduser</a:t>
            </a:r>
            <a:r>
              <a:rPr lang="en-US" dirty="0" smtClean="0"/>
              <a:t>/books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output /user/</a:t>
            </a:r>
            <a:r>
              <a:rPr lang="en-US" dirty="0" err="1"/>
              <a:t>hduser</a:t>
            </a:r>
            <a:r>
              <a:rPr lang="en-US" dirty="0"/>
              <a:t>/</a:t>
            </a:r>
            <a:r>
              <a:rPr lang="en-US" dirty="0" smtClean="0"/>
              <a:t>output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mapper .</a:t>
            </a:r>
            <a:r>
              <a:rPr lang="en-US" dirty="0" smtClean="0"/>
              <a:t>/</a:t>
            </a:r>
            <a:r>
              <a:rPr lang="en-US" dirty="0" err="1" smtClean="0"/>
              <a:t>mapper.py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reducer .</a:t>
            </a:r>
            <a:r>
              <a:rPr lang="en-US" dirty="0" smtClean="0"/>
              <a:t>/</a:t>
            </a:r>
            <a:r>
              <a:rPr lang="en-US" dirty="0" err="1" smtClean="0"/>
              <a:t>reducer.py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59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note this is not the most efficient way of coding Python</a:t>
            </a:r>
          </a:p>
          <a:p>
            <a:pPr lvl="1"/>
            <a:r>
              <a:rPr lang="en-US" dirty="0" smtClean="0"/>
              <a:t>But the simplest and easiest to 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95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public static void main(String[] </a:t>
            </a:r>
            <a:r>
              <a:rPr lang="en-US" dirty="0" err="1">
                <a:latin typeface="Lucida Console"/>
                <a:cs typeface="Lucida Console"/>
              </a:rPr>
              <a:t>args</a:t>
            </a:r>
            <a:r>
              <a:rPr lang="en-US" dirty="0">
                <a:latin typeface="Lucida Console"/>
                <a:cs typeface="Lucida Console"/>
              </a:rPr>
              <a:t>) throws Exception {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Configuration </a:t>
            </a:r>
            <a:r>
              <a:rPr lang="en-US" dirty="0" err="1">
                <a:latin typeface="Lucida Console"/>
                <a:cs typeface="Lucida Console"/>
              </a:rPr>
              <a:t>conf</a:t>
            </a:r>
            <a:r>
              <a:rPr lang="en-US" dirty="0">
                <a:latin typeface="Lucida Console"/>
                <a:cs typeface="Lucida Console"/>
              </a:rPr>
              <a:t> = new Configuration();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Job job = </a:t>
            </a:r>
            <a:r>
              <a:rPr lang="en-US" dirty="0" err="1">
                <a:latin typeface="Lucida Console"/>
                <a:cs typeface="Lucida Console"/>
              </a:rPr>
              <a:t>Job.getInstance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conf</a:t>
            </a:r>
            <a:r>
              <a:rPr lang="en-US" dirty="0">
                <a:latin typeface="Lucida Console"/>
                <a:cs typeface="Lucida Console"/>
              </a:rPr>
              <a:t>, "word count");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job.setJarByClass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WordCount.class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job.setMapperClass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TokenizerMapper.class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job.setCombinerClass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IntSumReducer.class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job.setReducerClass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IntSumReducer.class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job.setOutputKeyClass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Text.class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job.setOutputValueClass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IntWritable.class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FileInputFormat.addInputPath</a:t>
            </a:r>
            <a:r>
              <a:rPr lang="en-US" dirty="0">
                <a:latin typeface="Lucida Console"/>
                <a:cs typeface="Lucida Console"/>
              </a:rPr>
              <a:t>(job, new Path(</a:t>
            </a:r>
            <a:r>
              <a:rPr lang="en-US" dirty="0" err="1">
                <a:latin typeface="Lucida Console"/>
                <a:cs typeface="Lucida Console"/>
              </a:rPr>
              <a:t>args</a:t>
            </a:r>
            <a:r>
              <a:rPr lang="en-US" dirty="0">
                <a:latin typeface="Lucida Console"/>
                <a:cs typeface="Lucida Console"/>
              </a:rPr>
              <a:t>[0]));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FileOutputFormat.setOutputPath</a:t>
            </a:r>
            <a:r>
              <a:rPr lang="en-US" dirty="0">
                <a:latin typeface="Lucida Console"/>
                <a:cs typeface="Lucida Console"/>
              </a:rPr>
              <a:t>(job, </a:t>
            </a:r>
            <a:r>
              <a:rPr lang="en-US" sz="2900" dirty="0">
                <a:latin typeface="Lucida Console"/>
                <a:cs typeface="Lucida Console"/>
              </a:rPr>
              <a:t>new Path(</a:t>
            </a:r>
            <a:r>
              <a:rPr lang="en-US" sz="2900" dirty="0" err="1">
                <a:latin typeface="Lucida Console"/>
                <a:cs typeface="Lucida Console"/>
              </a:rPr>
              <a:t>args</a:t>
            </a:r>
            <a:r>
              <a:rPr lang="en-US" sz="2900" dirty="0">
                <a:latin typeface="Lucida Console"/>
                <a:cs typeface="Lucida Console"/>
              </a:rPr>
              <a:t>[1]));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System.exit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job.waitForCompletion</a:t>
            </a:r>
            <a:r>
              <a:rPr lang="en-US" dirty="0">
                <a:latin typeface="Lucida Console"/>
                <a:cs typeface="Lucida Console"/>
              </a:rPr>
              <a:t>(true) ? 0 : 1);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617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Java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smtClean="0"/>
              <a:t>yarn jar </a:t>
            </a:r>
            <a:r>
              <a:rPr lang="en-US" dirty="0" err="1"/>
              <a:t>wc.jar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WordCount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/>
              <a:t>user/</a:t>
            </a:r>
            <a:r>
              <a:rPr lang="en-US" dirty="0" err="1"/>
              <a:t>joe</a:t>
            </a:r>
            <a:r>
              <a:rPr lang="en-US" dirty="0"/>
              <a:t>/</a:t>
            </a:r>
            <a:r>
              <a:rPr lang="en-US" dirty="0" err="1"/>
              <a:t>wordcount</a:t>
            </a:r>
            <a:r>
              <a:rPr lang="en-US" dirty="0"/>
              <a:t>/input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/>
              <a:t>user/</a:t>
            </a:r>
            <a:r>
              <a:rPr lang="en-US" dirty="0" err="1"/>
              <a:t>joe</a:t>
            </a:r>
            <a:r>
              <a:rPr lang="en-US" dirty="0"/>
              <a:t>/</a:t>
            </a:r>
            <a:r>
              <a:rPr lang="en-US" dirty="0" err="1"/>
              <a:t>wordcount</a:t>
            </a:r>
            <a:r>
              <a:rPr lang="en-US" dirty="0"/>
              <a:t>/output</a:t>
            </a:r>
          </a:p>
        </p:txBody>
      </p:sp>
    </p:spTree>
    <p:extLst>
      <p:ext uri="{BB962C8B-B14F-4D97-AF65-F5344CB8AC3E}">
        <p14:creationId xmlns:p14="http://schemas.microsoft.com/office/powerpoint/2010/main" val="2269781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the Map Reduce Model</a:t>
            </a:r>
          </a:p>
          <a:p>
            <a:r>
              <a:rPr lang="en-US" dirty="0" smtClean="0"/>
              <a:t>How is it implemented in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HDFS</a:t>
            </a:r>
          </a:p>
          <a:p>
            <a:r>
              <a:rPr lang="en-US" dirty="0" smtClean="0"/>
              <a:t>Yarn</a:t>
            </a:r>
          </a:p>
          <a:p>
            <a:r>
              <a:rPr lang="en-US" dirty="0" smtClean="0"/>
              <a:t>Running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59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Yahoo 2007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2222500"/>
            <a:ext cx="9118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6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Input </a:t>
            </a:r>
            <a:r>
              <a:rPr lang="en-US" dirty="0"/>
              <a:t>&amp; Output: each a set of key/value pairs</a:t>
            </a:r>
          </a:p>
          <a:p>
            <a:pPr lvl="1"/>
            <a:r>
              <a:rPr lang="en-US" dirty="0" smtClean="0"/>
              <a:t>map </a:t>
            </a:r>
            <a:r>
              <a:rPr lang="en-US" dirty="0"/>
              <a:t>(</a:t>
            </a:r>
            <a:r>
              <a:rPr lang="en-US" dirty="0" err="1"/>
              <a:t>in_key</a:t>
            </a:r>
            <a:r>
              <a:rPr lang="en-US" dirty="0"/>
              <a:t>, </a:t>
            </a:r>
            <a:r>
              <a:rPr lang="en-US" dirty="0" err="1"/>
              <a:t>in_value</a:t>
            </a:r>
            <a:r>
              <a:rPr lang="en-US" dirty="0"/>
              <a:t>) -&gt;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list</a:t>
            </a:r>
            <a:r>
              <a:rPr lang="en-US" dirty="0"/>
              <a:t>(</a:t>
            </a:r>
            <a:r>
              <a:rPr lang="en-US" dirty="0" err="1"/>
              <a:t>out_key</a:t>
            </a:r>
            <a:r>
              <a:rPr lang="en-US" dirty="0"/>
              <a:t>, </a:t>
            </a:r>
            <a:r>
              <a:rPr lang="en-US" dirty="0" err="1"/>
              <a:t>intermediate_value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Processes input key/value pair</a:t>
            </a:r>
          </a:p>
          <a:p>
            <a:pPr lvl="2"/>
            <a:r>
              <a:rPr lang="en-US" dirty="0"/>
              <a:t>Produces set of intermediate pairs</a:t>
            </a:r>
          </a:p>
          <a:p>
            <a:pPr lvl="1"/>
            <a:r>
              <a:rPr lang="en-US" dirty="0"/>
              <a:t>reduce (</a:t>
            </a:r>
            <a:r>
              <a:rPr lang="en-US" dirty="0" err="1"/>
              <a:t>out_key</a:t>
            </a:r>
            <a:r>
              <a:rPr lang="en-US" dirty="0"/>
              <a:t>, list(</a:t>
            </a:r>
            <a:r>
              <a:rPr lang="en-US" dirty="0" err="1"/>
              <a:t>intermediate_value</a:t>
            </a:r>
            <a:r>
              <a:rPr lang="en-US" dirty="0"/>
              <a:t>)) -&gt; list(</a:t>
            </a:r>
            <a:r>
              <a:rPr lang="en-US" dirty="0" err="1"/>
              <a:t>out_value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Combines all intermediate values for a particular key</a:t>
            </a:r>
          </a:p>
          <a:p>
            <a:pPr lvl="2"/>
            <a:r>
              <a:rPr lang="en-US" dirty="0"/>
              <a:t>Produces a set of merged output values (usually just one)</a:t>
            </a:r>
          </a:p>
          <a:p>
            <a:r>
              <a:rPr lang="en-US" dirty="0"/>
              <a:t>Inspired by similar primitives in LISP and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292628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two pieces of paper and write your name and day/month of birth on </a:t>
            </a:r>
            <a:r>
              <a:rPr lang="en-US" b="1" dirty="0" smtClean="0"/>
              <a:t>both</a:t>
            </a:r>
            <a:endParaRPr lang="en-US" dirty="0" smtClean="0"/>
          </a:p>
          <a:p>
            <a:r>
              <a:rPr lang="en-US" dirty="0" smtClean="0"/>
              <a:t>You don’t need to divulge the year!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8316" y="3813426"/>
            <a:ext cx="5160210" cy="2312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Paul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5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December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Pictorially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100"/>
            <a:ext cx="9144000" cy="62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5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Google’s early use of MR</a:t>
            </a:r>
            <a:br>
              <a:rPr lang="en-US" dirty="0" smtClean="0"/>
            </a:br>
            <a:r>
              <a:rPr lang="en-US" sz="2700" dirty="0" smtClean="0"/>
              <a:t>Map Reduce programs in their code 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87" y="1440285"/>
            <a:ext cx="6937814" cy="463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3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example #1</a:t>
            </a:r>
            <a:br>
              <a:rPr lang="en-US" dirty="0" smtClean="0"/>
            </a:b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dirty="0">
                <a:latin typeface="Lucida Console"/>
                <a:cs typeface="Lucida Console"/>
              </a:rPr>
              <a:t>// some </a:t>
            </a:r>
            <a:r>
              <a:rPr lang="pt-BR" sz="2400" dirty="0" smtClean="0">
                <a:latin typeface="Lucida Console"/>
                <a:cs typeface="Lucida Console"/>
              </a:rPr>
              <a:t>input</a:t>
            </a: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Integer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array</a:t>
            </a:r>
            <a:r>
              <a:rPr lang="pt-BR" sz="2400" dirty="0">
                <a:latin typeface="Lucida Console"/>
                <a:cs typeface="Lucida Console"/>
              </a:rPr>
              <a:t>[] = {1,2,3,4,5}</a:t>
            </a:r>
            <a:r>
              <a:rPr lang="pt-BR" sz="2400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pt-BR" sz="2400" dirty="0" smtClean="0">
                <a:latin typeface="Lucida Console"/>
                <a:cs typeface="Lucida Console"/>
              </a:rPr>
              <a:t>// </a:t>
            </a:r>
            <a:r>
              <a:rPr lang="pt-BR" sz="2400" dirty="0" err="1" smtClean="0">
                <a:latin typeface="Lucida Console"/>
                <a:cs typeface="Lucida Console"/>
              </a:rPr>
              <a:t>make</a:t>
            </a:r>
            <a:r>
              <a:rPr lang="pt-BR" sz="2400" dirty="0" smtClean="0">
                <a:latin typeface="Lucida Console"/>
                <a:cs typeface="Lucida Console"/>
              </a:rPr>
              <a:t> a </a:t>
            </a: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 smtClean="0">
                <a:latin typeface="Lucida Console"/>
                <a:cs typeface="Lucida Console"/>
              </a:rPr>
              <a:t>of</a:t>
            </a:r>
            <a:r>
              <a:rPr lang="pt-BR" sz="2400" dirty="0" smtClean="0">
                <a:latin typeface="Lucida Console"/>
                <a:cs typeface="Lucida Console"/>
              </a:rPr>
              <a:t> it</a:t>
            </a:r>
            <a:endParaRPr lang="pt-BR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>
                <a:latin typeface="Lucida Console"/>
                <a:cs typeface="Lucida Console"/>
              </a:rPr>
              <a:t>&lt;</a:t>
            </a:r>
            <a:r>
              <a:rPr lang="pt-BR" sz="2400" dirty="0" err="1">
                <a:latin typeface="Lucida Console"/>
                <a:cs typeface="Lucida Console"/>
              </a:rPr>
              <a:t>Integer</a:t>
            </a:r>
            <a:r>
              <a:rPr lang="pt-BR" sz="2400" dirty="0">
                <a:latin typeface="Lucida Console"/>
                <a:cs typeface="Lucida Console"/>
              </a:rPr>
              <a:t>&gt; </a:t>
            </a:r>
            <a:r>
              <a:rPr lang="pt-BR" sz="2400" dirty="0" err="1">
                <a:latin typeface="Lucida Console"/>
                <a:cs typeface="Lucida Console"/>
              </a:rPr>
              <a:t>stream</a:t>
            </a:r>
            <a:r>
              <a:rPr lang="pt-BR" sz="2400" dirty="0">
                <a:latin typeface="Lucida Console"/>
                <a:cs typeface="Lucida Console"/>
              </a:rPr>
              <a:t> = </a:t>
            </a:r>
            <a:r>
              <a:rPr lang="pt-BR" sz="2400" dirty="0" smtClean="0">
                <a:latin typeface="Lucida Console"/>
                <a:cs typeface="Lucida Console"/>
              </a:rPr>
              <a:t>  </a:t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latin typeface="Lucida Console"/>
                <a:cs typeface="Lucida Console"/>
              </a:rPr>
              <a:t>	</a:t>
            </a:r>
            <a:r>
              <a:rPr lang="pt-BR" sz="2400" dirty="0" err="1" smtClean="0">
                <a:latin typeface="Lucida Console"/>
                <a:cs typeface="Lucida Console"/>
              </a:rPr>
              <a:t>Arrays.</a:t>
            </a:r>
            <a:r>
              <a:rPr lang="pt-BR" sz="2400" i="1" dirty="0" err="1" smtClean="0">
                <a:latin typeface="Lucida Console"/>
                <a:cs typeface="Lucida Console"/>
              </a:rPr>
              <a:t>stream</a:t>
            </a:r>
            <a:r>
              <a:rPr lang="pt-BR" sz="2400" i="1" dirty="0">
                <a:latin typeface="Lucida Console"/>
                <a:cs typeface="Lucida Console"/>
              </a:rPr>
              <a:t>(</a:t>
            </a:r>
            <a:r>
              <a:rPr lang="pt-BR" sz="2400" i="1" dirty="0" err="1">
                <a:latin typeface="Lucida Console"/>
                <a:cs typeface="Lucida Console"/>
              </a:rPr>
              <a:t>array</a:t>
            </a:r>
            <a:r>
              <a:rPr lang="pt-BR" sz="2400" i="1" dirty="0">
                <a:latin typeface="Lucida Console"/>
                <a:cs typeface="Lucida Console"/>
              </a:rPr>
              <a:t>); </a:t>
            </a:r>
            <a:endParaRPr lang="pt-BR" sz="2400" i="1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i="1" dirty="0" smtClean="0">
                <a:latin typeface="Lucida Console"/>
                <a:cs typeface="Lucida Console"/>
              </a:rPr>
              <a:t>// </a:t>
            </a:r>
            <a:r>
              <a:rPr lang="pt-BR" sz="2400" i="1" dirty="0" err="1" smtClean="0">
                <a:latin typeface="Lucida Console"/>
                <a:cs typeface="Lucida Console"/>
              </a:rPr>
              <a:t>map</a:t>
            </a:r>
            <a:r>
              <a:rPr lang="pt-BR" sz="2400" i="1" dirty="0" smtClean="0">
                <a:latin typeface="Lucida Console"/>
                <a:cs typeface="Lucida Console"/>
              </a:rPr>
              <a:t> </a:t>
            </a:r>
            <a:r>
              <a:rPr lang="pt-BR" sz="2400" i="1" dirty="0" err="1" smtClean="0">
                <a:latin typeface="Lucida Console"/>
                <a:cs typeface="Lucida Console"/>
              </a:rPr>
              <a:t>then</a:t>
            </a:r>
            <a:r>
              <a:rPr lang="pt-BR" sz="2400" i="1" dirty="0" smtClean="0">
                <a:latin typeface="Lucida Console"/>
                <a:cs typeface="Lucida Console"/>
              </a:rPr>
              <a:t> </a:t>
            </a:r>
            <a:r>
              <a:rPr lang="pt-BR" sz="2400" i="1" dirty="0" err="1" smtClean="0">
                <a:latin typeface="Lucida Console"/>
                <a:cs typeface="Lucida Console"/>
              </a:rPr>
              <a:t>reduce</a:t>
            </a:r>
            <a:endParaRPr lang="pt-BR" sz="2400" i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Integer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map_reduced</a:t>
            </a:r>
            <a:r>
              <a:rPr lang="pt-BR" sz="2400" dirty="0">
                <a:latin typeface="Lucida Console"/>
                <a:cs typeface="Lucida Console"/>
              </a:rPr>
              <a:t> = </a:t>
            </a:r>
            <a:r>
              <a:rPr lang="pt-BR" sz="2400" dirty="0" smtClean="0">
                <a:latin typeface="Lucida Console"/>
                <a:cs typeface="Lucida Console"/>
              </a:rPr>
              <a:t/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latin typeface="Lucida Console"/>
                <a:cs typeface="Lucida Console"/>
              </a:rPr>
              <a:t>	</a:t>
            </a: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 smtClean="0">
                <a:latin typeface="Lucida Console"/>
                <a:cs typeface="Lucida Console"/>
              </a:rPr>
              <a:t/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		.</a:t>
            </a:r>
            <a:r>
              <a:rPr lang="pt-BR" sz="2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map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(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 -&gt; 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*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b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</a:br>
            <a:r>
              <a:rPr lang="pt-BR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		.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reduce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(0, (a, 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b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)-&gt;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a+b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pt-BR" sz="2400" dirty="0" smtClean="0">
                <a:latin typeface="Lucida Console"/>
                <a:cs typeface="Lucida Console"/>
              </a:rPr>
              <a:t>// </a:t>
            </a:r>
            <a:r>
              <a:rPr lang="pt-BR" sz="2400" dirty="0" err="1" smtClean="0">
                <a:latin typeface="Lucida Console"/>
                <a:cs typeface="Lucida Console"/>
              </a:rPr>
              <a:t>should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 smtClean="0">
                <a:latin typeface="Lucida Console"/>
                <a:cs typeface="Lucida Console"/>
              </a:rPr>
              <a:t>print</a:t>
            </a:r>
            <a:r>
              <a:rPr lang="pt-BR" sz="2400" dirty="0" smtClean="0">
                <a:latin typeface="Lucida Console"/>
                <a:cs typeface="Lucida Console"/>
              </a:rPr>
              <a:t> 55</a:t>
            </a:r>
            <a:endParaRPr lang="pt-BR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System.</a:t>
            </a:r>
            <a:r>
              <a:rPr lang="pt-BR" sz="2400" b="1" i="1" dirty="0" err="1" smtClean="0">
                <a:latin typeface="Lucida Console"/>
                <a:cs typeface="Lucida Console"/>
              </a:rPr>
              <a:t>out.println</a:t>
            </a:r>
            <a:r>
              <a:rPr lang="pt-BR" sz="2400" b="1" i="1" dirty="0">
                <a:latin typeface="Lucida Console"/>
                <a:cs typeface="Lucida Console"/>
              </a:rPr>
              <a:t>(</a:t>
            </a:r>
            <a:r>
              <a:rPr lang="pt-BR" sz="2400" b="1" i="1" dirty="0" err="1">
                <a:latin typeface="Lucida Console"/>
                <a:cs typeface="Lucida Console"/>
              </a:rPr>
              <a:t>map_reduced</a:t>
            </a:r>
            <a:r>
              <a:rPr lang="pt-BR" sz="2400" b="1" i="1" dirty="0">
                <a:latin typeface="Lucida Console"/>
                <a:cs typeface="Lucida Console"/>
              </a:rPr>
              <a:t>);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173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4587</TotalTime>
  <Words>1181</Words>
  <Application>Microsoft Macintosh PowerPoint</Application>
  <PresentationFormat>On-screen Show (4:3)</PresentationFormat>
  <Paragraphs>235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Cloud Computing and Big Data  Hadoop and Map-Reduce</vt:lpstr>
      <vt:lpstr>Contents</vt:lpstr>
      <vt:lpstr>Original 2008 Google Paper</vt:lpstr>
      <vt:lpstr>Yahoo 2007</vt:lpstr>
      <vt:lpstr>Programming Model</vt:lpstr>
      <vt:lpstr>Class Exercise</vt:lpstr>
      <vt:lpstr>Pictorially</vt:lpstr>
      <vt:lpstr>Google’s early use of MR Map Reduce programs in their code repository</vt:lpstr>
      <vt:lpstr>Map Reduce example #1 Java</vt:lpstr>
      <vt:lpstr>Notice how </vt:lpstr>
      <vt:lpstr>Map Reduce example #2 in words</vt:lpstr>
      <vt:lpstr>Efficiency</vt:lpstr>
      <vt:lpstr>Map/Shuffle/Reduce</vt:lpstr>
      <vt:lpstr>PowerPoint Presentation</vt:lpstr>
      <vt:lpstr>Map Reduce in Real Life</vt:lpstr>
      <vt:lpstr>Tuning</vt:lpstr>
      <vt:lpstr>Apache Hadoop</vt:lpstr>
      <vt:lpstr>Components of Hadoop</vt:lpstr>
      <vt:lpstr>HDFS in a nutshell</vt:lpstr>
      <vt:lpstr>HDFS inspiration </vt:lpstr>
      <vt:lpstr>HDFS overview</vt:lpstr>
      <vt:lpstr>HDFS commands</vt:lpstr>
      <vt:lpstr>What is YARN?</vt:lpstr>
      <vt:lpstr>YARN architecture</vt:lpstr>
      <vt:lpstr>Map Reduce in Hadoop</vt:lpstr>
      <vt:lpstr>The general flow </vt:lpstr>
      <vt:lpstr>Mappers</vt:lpstr>
      <vt:lpstr>Combiners</vt:lpstr>
      <vt:lpstr>Reducers </vt:lpstr>
      <vt:lpstr>Map Reduce in Python A mapper</vt:lpstr>
      <vt:lpstr>Map Reduce in Python A reducer</vt:lpstr>
      <vt:lpstr>Executing this on a set of files</vt:lpstr>
      <vt:lpstr>Efficiency</vt:lpstr>
      <vt:lpstr>Map Reduce in Java</vt:lpstr>
      <vt:lpstr>Map Reduce in Java cont</vt:lpstr>
      <vt:lpstr>Summary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378</cp:revision>
  <dcterms:created xsi:type="dcterms:W3CDTF">2012-03-07T10:41:54Z</dcterms:created>
  <dcterms:modified xsi:type="dcterms:W3CDTF">2016-09-09T18:19:24Z</dcterms:modified>
</cp:coreProperties>
</file>