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60" r:id="rId4"/>
    <p:sldId id="299" r:id="rId5"/>
    <p:sldId id="264" r:id="rId6"/>
    <p:sldId id="265" r:id="rId7"/>
    <p:sldId id="295" r:id="rId8"/>
    <p:sldId id="266" r:id="rId9"/>
    <p:sldId id="273" r:id="rId10"/>
    <p:sldId id="296" r:id="rId11"/>
    <p:sldId id="297" r:id="rId12"/>
    <p:sldId id="272" r:id="rId13"/>
    <p:sldId id="280" r:id="rId14"/>
    <p:sldId id="302" r:id="rId15"/>
    <p:sldId id="303" r:id="rId16"/>
    <p:sldId id="267" r:id="rId17"/>
    <p:sldId id="300" r:id="rId18"/>
    <p:sldId id="301" r:id="rId19"/>
    <p:sldId id="308" r:id="rId20"/>
    <p:sldId id="305" r:id="rId21"/>
    <p:sldId id="304" r:id="rId22"/>
    <p:sldId id="306" r:id="rId23"/>
    <p:sldId id="307" r:id="rId24"/>
    <p:sldId id="282" r:id="rId25"/>
    <p:sldId id="278" r:id="rId26"/>
    <p:sldId id="279" r:id="rId27"/>
    <p:sldId id="276" r:id="rId28"/>
    <p:sldId id="268" r:id="rId29"/>
    <p:sldId id="283" r:id="rId30"/>
    <p:sldId id="277" r:id="rId31"/>
    <p:sldId id="274" r:id="rId32"/>
    <p:sldId id="281" r:id="rId33"/>
    <p:sldId id="284" r:id="rId34"/>
    <p:sldId id="275" r:id="rId35"/>
    <p:sldId id="298" r:id="rId36"/>
    <p:sldId id="294" r:id="rId37"/>
    <p:sldId id="288" r:id="rId38"/>
    <p:sldId id="285" r:id="rId39"/>
    <p:sldId id="286" r:id="rId40"/>
    <p:sldId id="287" r:id="rId41"/>
    <p:sldId id="289" r:id="rId42"/>
    <p:sldId id="290" r:id="rId43"/>
    <p:sldId id="292" r:id="rId44"/>
    <p:sldId id="291" r:id="rId45"/>
    <p:sldId id="293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 and More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Narrow and Wide dependencies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8" y="869537"/>
            <a:ext cx="6616299" cy="4371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6432507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Narrow dependencies:</a:t>
            </a:r>
            <a:br>
              <a:rPr lang="en-US" sz="1400" b="1" dirty="0" smtClean="0"/>
            </a:br>
            <a:r>
              <a:rPr lang="en-US" sz="1400" dirty="0" smtClean="0"/>
              <a:t>Each partition of the parent is used by one child partition</a:t>
            </a:r>
          </a:p>
          <a:p>
            <a:r>
              <a:rPr lang="en-US" sz="1400" b="1" dirty="0" smtClean="0"/>
              <a:t>Wide Dependencies:</a:t>
            </a:r>
            <a:br>
              <a:rPr lang="en-US" sz="1400" b="1" dirty="0" smtClean="0"/>
            </a:br>
            <a:r>
              <a:rPr lang="en-US" sz="1400" dirty="0" smtClean="0"/>
              <a:t>multiple child dependencies depend upon 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732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How Spark computes jobs</a:t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6" y="953379"/>
            <a:ext cx="5384391" cy="3675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898" y="6464773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Boxes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solid outlines are </a:t>
            </a:r>
            <a:r>
              <a:rPr lang="en-US" b="1" dirty="0"/>
              <a:t>RDDs.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Partitions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shaded rectangles, in </a:t>
            </a:r>
            <a:r>
              <a:rPr lang="en-US" dirty="0"/>
              <a:t>black if they are </a:t>
            </a:r>
            <a:r>
              <a:rPr lang="en-US" b="1" dirty="0"/>
              <a:t>already in memory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run an action on RDD</a:t>
            </a:r>
          </a:p>
          <a:p>
            <a:r>
              <a:rPr lang="en-US" dirty="0"/>
              <a:t>G, </a:t>
            </a:r>
            <a:r>
              <a:rPr lang="en-US" dirty="0" smtClean="0"/>
              <a:t>build </a:t>
            </a:r>
            <a:r>
              <a:rPr lang="en-US" b="1" dirty="0"/>
              <a:t>stages</a:t>
            </a:r>
            <a:r>
              <a:rPr lang="en-US" dirty="0"/>
              <a:t> at wide dependencies and </a:t>
            </a:r>
            <a:r>
              <a:rPr lang="en-US" b="1" dirty="0"/>
              <a:t>pipeline</a:t>
            </a:r>
            <a:r>
              <a:rPr lang="en-US" dirty="0"/>
              <a:t> </a:t>
            </a:r>
            <a:r>
              <a:rPr lang="en-US" dirty="0" smtClean="0"/>
              <a:t>narrow transformations </a:t>
            </a:r>
            <a:r>
              <a:rPr lang="en-US" dirty="0"/>
              <a:t>inside each stage.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this case, stage 1’s</a:t>
            </a:r>
          </a:p>
          <a:p>
            <a:r>
              <a:rPr lang="en-US" dirty="0"/>
              <a:t>output RDD is already in RAM, so we run stage 2 and then 3.</a:t>
            </a:r>
          </a:p>
        </p:txBody>
      </p:sp>
    </p:spTree>
    <p:extLst>
      <p:ext uri="{BB962C8B-B14F-4D97-AF65-F5344CB8AC3E}">
        <p14:creationId xmlns:p14="http://schemas.microsoft.com/office/powerpoint/2010/main" val="294550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Spark sorting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96811"/>
            <a:ext cx="8750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code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r>
              <a:rPr lang="en-US" dirty="0" smtClean="0"/>
              <a:t>We will be using Python in the class</a:t>
            </a:r>
          </a:p>
          <a:p>
            <a:r>
              <a:rPr lang="en-US" dirty="0" smtClean="0"/>
              <a:t>After you leave here you can use anything you like </a:t>
            </a:r>
          </a:p>
          <a:p>
            <a:pPr lvl="1"/>
            <a:r>
              <a:rPr lang="en-US" dirty="0" smtClean="0"/>
              <a:t>Including “Not Spark”</a:t>
            </a:r>
          </a:p>
        </p:txBody>
      </p:sp>
    </p:spTree>
    <p:extLst>
      <p:ext uri="{BB962C8B-B14F-4D97-AF65-F5344CB8AC3E}">
        <p14:creationId xmlns:p14="http://schemas.microsoft.com/office/powerpoint/2010/main" val="341855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Key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RDD</a:t>
            </a:r>
          </a:p>
          <a:p>
            <a:pPr lvl="1"/>
            <a:r>
              <a:rPr lang="en-US" dirty="0" smtClean="0"/>
              <a:t>Think of it like an array</a:t>
            </a:r>
          </a:p>
          <a:p>
            <a:pPr lvl="1"/>
            <a:r>
              <a:rPr lang="en-US" dirty="0" smtClean="0"/>
              <a:t>You can do map/reduce operations on it</a:t>
            </a:r>
          </a:p>
          <a:p>
            <a:pPr lvl="2"/>
            <a:r>
              <a:rPr lang="en-US" dirty="0" smtClean="0"/>
              <a:t>And others</a:t>
            </a:r>
          </a:p>
          <a:p>
            <a:pPr lvl="1"/>
            <a:r>
              <a:rPr lang="en-US" dirty="0" smtClean="0"/>
              <a:t>But you can’t assume everything is run on one machine</a:t>
            </a:r>
          </a:p>
          <a:p>
            <a:pPr lvl="1"/>
            <a:r>
              <a:rPr lang="en-US" dirty="0" smtClean="0"/>
              <a:t>Unless you explicitly force that using </a:t>
            </a:r>
            <a:r>
              <a:rPr lang="en-US" dirty="0" err="1" smtClean="0"/>
              <a:t>forEach</a:t>
            </a:r>
            <a:r>
              <a:rPr lang="en-US" dirty="0" smtClean="0"/>
              <a:t>() or collect()</a:t>
            </a:r>
          </a:p>
          <a:p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smtClean="0"/>
              <a:t>Think of it like a DB 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can convert from DF &lt;-&gt; RDD</a:t>
            </a:r>
          </a:p>
        </p:txBody>
      </p:sp>
    </p:spTree>
    <p:extLst>
      <p:ext uri="{BB962C8B-B14F-4D97-AF65-F5344CB8AC3E}">
        <p14:creationId xmlns:p14="http://schemas.microsoft.com/office/powerpoint/2010/main" val="204590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RDD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Typical operations include</a:t>
            </a:r>
          </a:p>
          <a:p>
            <a:pPr lvl="1"/>
            <a:r>
              <a:rPr lang="en-US" dirty="0" smtClean="0"/>
              <a:t>map: apply a function to each line/element</a:t>
            </a:r>
          </a:p>
          <a:p>
            <a:pPr lvl="1"/>
            <a:r>
              <a:rPr lang="en-US" dirty="0" err="1" smtClean="0"/>
              <a:t>flatMap</a:t>
            </a:r>
            <a:r>
              <a:rPr lang="en-US" dirty="0" smtClean="0"/>
              <a:t>: can return a sequence not just an element</a:t>
            </a:r>
          </a:p>
          <a:p>
            <a:pPr lvl="1"/>
            <a:r>
              <a:rPr lang="en-US" dirty="0" smtClean="0"/>
              <a:t>filter: return element if </a:t>
            </a:r>
            <a:r>
              <a:rPr lang="en-US" dirty="0" err="1" smtClean="0"/>
              <a:t>func</a:t>
            </a:r>
            <a:r>
              <a:rPr lang="en-US" dirty="0" smtClean="0"/>
              <a:t>(element) is true</a:t>
            </a:r>
          </a:p>
          <a:p>
            <a:pPr lvl="1"/>
            <a:r>
              <a:rPr lang="en-US" dirty="0" err="1" smtClean="0"/>
              <a:t>reduceByKey</a:t>
            </a:r>
            <a:r>
              <a:rPr lang="en-US" dirty="0" smtClean="0"/>
              <a:t>: reduces a set of [K,V] key/value pairs</a:t>
            </a:r>
          </a:p>
          <a:p>
            <a:pPr lvl="1"/>
            <a:r>
              <a:rPr lang="en-US" dirty="0" smtClean="0"/>
              <a:t>reduce: apply a reducer function</a:t>
            </a:r>
          </a:p>
          <a:p>
            <a:pPr lvl="1"/>
            <a:r>
              <a:rPr lang="en-US" dirty="0" smtClean="0"/>
              <a:t>collect: get all the results back to the master (driver) server in the cluster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: apply a function across each element</a:t>
            </a:r>
          </a:p>
          <a:p>
            <a:r>
              <a:rPr lang="en-US" dirty="0" smtClean="0"/>
              <a:t>Operations on RDDs will happen across machines</a:t>
            </a:r>
          </a:p>
          <a:p>
            <a:pPr lvl="1"/>
            <a:r>
              <a:rPr lang="en-US" dirty="0" smtClean="0"/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397535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RDD.map</a:t>
            </a:r>
            <a:r>
              <a:rPr lang="en-US" dirty="0" smtClean="0"/>
              <a:t>(lambda x: 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Applies the lambda function to each element in the RDD</a:t>
            </a:r>
          </a:p>
          <a:p>
            <a:r>
              <a:rPr lang="is-IS" dirty="0" smtClean="0"/>
              <a:t>RDD.flatMap(lambda x: ...)</a:t>
            </a:r>
          </a:p>
          <a:p>
            <a:pPr lvl="1"/>
            <a:r>
              <a:rPr lang="en-US" dirty="0" smtClean="0"/>
              <a:t>The lambda produces a sequence of items that are then flattened into a single RDD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RDD.reduce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(lambda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…)</a:t>
            </a:r>
          </a:p>
          <a:p>
            <a:pPr lvl="1"/>
            <a:r>
              <a:rPr lang="is-IS" dirty="0" smtClean="0">
                <a:solidFill>
                  <a:schemeClr val="bg1">
                    <a:lumMod val="50000"/>
                  </a:schemeClr>
                </a:solidFill>
              </a:rPr>
              <a:t>Applies the function iteratively across all the elements in the RDD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5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reduceByKey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(V,V) -&gt; V</a:t>
            </a:r>
          </a:p>
          <a:p>
            <a:r>
              <a:rPr lang="en-US" dirty="0" smtClean="0"/>
              <a:t>Takes pairs (K,V)</a:t>
            </a:r>
          </a:p>
          <a:p>
            <a:pPr lvl="1"/>
            <a:r>
              <a:rPr lang="en-US" dirty="0" smtClean="0"/>
              <a:t>It will apply the function </a:t>
            </a:r>
            <a:r>
              <a:rPr lang="en-US" i="1" dirty="0" smtClean="0"/>
              <a:t>within</a:t>
            </a:r>
            <a:r>
              <a:rPr lang="en-US" dirty="0" smtClean="0"/>
              <a:t> the Key K</a:t>
            </a:r>
          </a:p>
          <a:p>
            <a:pPr lvl="1"/>
            <a:r>
              <a:rPr lang="en-US" dirty="0"/>
              <a:t>[</a:t>
            </a:r>
            <a:r>
              <a:rPr lang="en-US" dirty="0" smtClean="0"/>
              <a:t>(hello, 1), (hello, 1), (hello, 1), </a:t>
            </a:r>
            <a:br>
              <a:rPr lang="en-US" dirty="0" smtClean="0"/>
            </a:br>
            <a:r>
              <a:rPr lang="en-US" dirty="0" smtClean="0"/>
              <a:t>(world,1), (world, 1)]</a:t>
            </a:r>
            <a:br>
              <a:rPr lang="en-US" dirty="0" smtClean="0"/>
            </a:br>
            <a:r>
              <a:rPr lang="en-US" i="1" dirty="0" smtClean="0"/>
              <a:t>lambda </a:t>
            </a:r>
            <a:r>
              <a:rPr lang="en-US" i="1" dirty="0" err="1" smtClean="0"/>
              <a:t>x,y</a:t>
            </a:r>
            <a:r>
              <a:rPr lang="en-US" i="1" dirty="0" smtClean="0"/>
              <a:t>: </a:t>
            </a:r>
            <a:r>
              <a:rPr lang="en-US" i="1" dirty="0" err="1" smtClean="0"/>
              <a:t>x+y</a:t>
            </a:r>
            <a:endParaRPr lang="en-US" i="1" dirty="0"/>
          </a:p>
          <a:p>
            <a:r>
              <a:rPr lang="en-US" dirty="0" smtClean="0"/>
              <a:t>What is the result?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6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often need to bring the results back to a single thread to display them:</a:t>
            </a:r>
          </a:p>
          <a:p>
            <a:pPr lvl="1"/>
            <a:r>
              <a:rPr lang="en-US" dirty="0" smtClean="0"/>
              <a:t>collect()</a:t>
            </a:r>
          </a:p>
          <a:p>
            <a:r>
              <a:rPr lang="en-US" dirty="0" smtClean="0"/>
              <a:t>Alternatively you can save the results (which can happen in parallel)</a:t>
            </a:r>
          </a:p>
          <a:p>
            <a:pPr lvl="1"/>
            <a:r>
              <a:rPr lang="en-US" dirty="0" err="1" smtClean="0"/>
              <a:t>RDD.saveAsTextFile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DataFrame.save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1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is wrong with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?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PySpark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Python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Hive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SparkR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Yarn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Mesos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first()</a:t>
            </a:r>
          </a:p>
          <a:p>
            <a:pPr lvl="1"/>
            <a:r>
              <a:rPr lang="en-US" sz="1600" dirty="0" smtClean="0"/>
              <a:t>Returns the first member of an RDD</a:t>
            </a:r>
          </a:p>
          <a:p>
            <a:r>
              <a:rPr lang="en-US" sz="2000" dirty="0" smtClean="0"/>
              <a:t>take(10)</a:t>
            </a:r>
          </a:p>
          <a:p>
            <a:pPr lvl="1"/>
            <a:r>
              <a:rPr lang="en-US" sz="1600" dirty="0" smtClean="0"/>
              <a:t>Returns the first 10 elements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ample(..)/</a:t>
            </a:r>
            <a:r>
              <a:rPr lang="en-US" sz="2000" dirty="0" err="1" smtClean="0"/>
              <a:t>takeSample</a:t>
            </a:r>
            <a:r>
              <a:rPr lang="en-US" sz="2000" dirty="0" smtClean="0"/>
              <a:t>(..)</a:t>
            </a:r>
          </a:p>
          <a:p>
            <a:pPr lvl="1"/>
            <a:r>
              <a:rPr lang="en-US" sz="1600" dirty="0" smtClean="0"/>
              <a:t>Samples the RDD </a:t>
            </a:r>
          </a:p>
          <a:p>
            <a:pPr lvl="1"/>
            <a:r>
              <a:rPr lang="en-US" sz="1600" dirty="0" smtClean="0"/>
              <a:t>Very useful for reducing a massive dataset to something workable while you are testing</a:t>
            </a:r>
          </a:p>
          <a:p>
            <a:r>
              <a:rPr lang="en-US" sz="2000" dirty="0" smtClean="0"/>
              <a:t>count() </a:t>
            </a:r>
          </a:p>
          <a:p>
            <a:pPr lvl="1"/>
            <a:r>
              <a:rPr lang="en-US" sz="1600" dirty="0" smtClean="0"/>
              <a:t>Counts the RDD</a:t>
            </a:r>
          </a:p>
          <a:p>
            <a:r>
              <a:rPr lang="en-US" sz="2000" dirty="0" err="1" smtClean="0"/>
              <a:t>countByKey</a:t>
            </a:r>
            <a:r>
              <a:rPr lang="en-US" sz="2000" dirty="0" smtClean="0"/>
              <a:t>()</a:t>
            </a:r>
          </a:p>
          <a:p>
            <a:pPr lvl="1"/>
            <a:r>
              <a:rPr lang="en-US" sz="1600" dirty="0" smtClean="0"/>
              <a:t>Counts by key </a:t>
            </a:r>
          </a:p>
          <a:p>
            <a:pPr lvl="1"/>
            <a:r>
              <a:rPr lang="en-US" sz="1600" dirty="0" smtClean="0"/>
              <a:t>Might have been useful in our word count example </a:t>
            </a:r>
            <a:r>
              <a:rPr lang="en-US" sz="1600" dirty="0" smtClean="0">
                <a:sym typeface="Wingdings"/>
              </a:rPr>
              <a:t></a:t>
            </a:r>
          </a:p>
          <a:p>
            <a:r>
              <a:rPr lang="en-US" sz="2000" dirty="0" err="1" smtClean="0"/>
              <a:t>forEach</a:t>
            </a:r>
            <a:r>
              <a:rPr lang="en-US" sz="2000" dirty="0" smtClean="0"/>
              <a:t>()</a:t>
            </a:r>
          </a:p>
          <a:p>
            <a:pPr lvl="1"/>
            <a:r>
              <a:rPr lang="en-US" sz="1600" dirty="0" smtClean="0"/>
              <a:t>Allows you to do operations with side-effects (accumulators)</a:t>
            </a:r>
          </a:p>
        </p:txBody>
      </p:sp>
    </p:spTree>
    <p:extLst>
      <p:ext uri="{BB962C8B-B14F-4D97-AF65-F5344CB8AC3E}">
        <p14:creationId xmlns:p14="http://schemas.microsoft.com/office/powerpoint/2010/main" val="1439122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0"/>
            <a:ext cx="8957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5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45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5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74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1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Lambda’s are unnamed functions</a:t>
            </a:r>
          </a:p>
          <a:p>
            <a:pPr lvl="1"/>
            <a:r>
              <a:rPr lang="en-US" dirty="0" smtClean="0"/>
              <a:t>From Alonzo Church’s 1930s work on the Lambda Calculus</a:t>
            </a:r>
          </a:p>
          <a:p>
            <a:pPr lvl="1"/>
            <a:r>
              <a:rPr lang="en-US" dirty="0" smtClean="0"/>
              <a:t>Recently added to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3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 in Python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f = lambda x: </a:t>
            </a:r>
            <a:r>
              <a:rPr lang="en-US" dirty="0" err="1" smtClean="0"/>
              <a:t>x.split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/>
              <a:t>g</a:t>
            </a:r>
            <a:r>
              <a:rPr lang="en-US" dirty="0" smtClean="0"/>
              <a:t> = lambda </a:t>
            </a:r>
            <a:r>
              <a:rPr lang="en-US" dirty="0" err="1" smtClean="0"/>
              <a:t>x,y</a:t>
            </a:r>
            <a:r>
              <a:rPr lang="en-US" dirty="0" smtClean="0"/>
              <a:t>: </a:t>
            </a:r>
            <a:r>
              <a:rPr lang="en-US" dirty="0" err="1" smtClean="0"/>
              <a:t>x+y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4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sc</a:t>
            </a:r>
            <a:r>
              <a:rPr lang="en-US" sz="2000" dirty="0" smtClean="0"/>
              <a:t> = </a:t>
            </a:r>
            <a:r>
              <a:rPr lang="en-US" sz="2000" dirty="0" err="1" smtClean="0"/>
              <a:t>SparkContext</a:t>
            </a:r>
            <a:r>
              <a:rPr lang="en-US" sz="2000" dirty="0" smtClean="0"/>
              <a:t>()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books </a:t>
            </a:r>
            <a:r>
              <a:rPr lang="en-US" sz="2000" dirty="0"/>
              <a:t>= </a:t>
            </a:r>
            <a:r>
              <a:rPr lang="en-US" sz="2000" dirty="0" err="1"/>
              <a:t>sc.textFile</a:t>
            </a:r>
            <a:r>
              <a:rPr lang="en-US" sz="2000" dirty="0" smtClean="0"/>
              <a:t>(“books/*”)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split = </a:t>
            </a:r>
            <a:r>
              <a:rPr lang="en-US" sz="2000" dirty="0" err="1"/>
              <a:t>books.flatMap</a:t>
            </a:r>
            <a:r>
              <a:rPr lang="en-US" sz="2000" dirty="0"/>
              <a:t>(lambda line: </a:t>
            </a:r>
            <a:r>
              <a:rPr lang="en-US" sz="2000" dirty="0" err="1"/>
              <a:t>line.split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 smtClean="0"/>
              <a:t>numbered </a:t>
            </a:r>
            <a:r>
              <a:rPr lang="en-US" sz="2000" dirty="0"/>
              <a:t>= </a:t>
            </a:r>
            <a:r>
              <a:rPr lang="en-US" sz="2000" dirty="0" err="1" smtClean="0"/>
              <a:t>split.map</a:t>
            </a:r>
            <a:r>
              <a:rPr lang="en-US" sz="2000" dirty="0"/>
              <a:t>(lambda word: (word, 1))</a:t>
            </a:r>
          </a:p>
          <a:p>
            <a:pPr marL="0" indent="0">
              <a:buNone/>
            </a:pPr>
            <a:r>
              <a:rPr lang="en-US" sz="2000" dirty="0" err="1"/>
              <a:t>wordcount</a:t>
            </a:r>
            <a:r>
              <a:rPr lang="en-US" sz="2000" dirty="0"/>
              <a:t> = </a:t>
            </a:r>
            <a:r>
              <a:rPr lang="en-US" sz="2000" dirty="0" err="1"/>
              <a:t>numbered.reduceByKey</a:t>
            </a:r>
            <a:r>
              <a:rPr lang="en-US" sz="2000" dirty="0"/>
              <a:t>(lambda </a:t>
            </a:r>
            <a:r>
              <a:rPr lang="en-US" sz="2000" dirty="0" err="1"/>
              <a:t>a,b</a:t>
            </a:r>
            <a:r>
              <a:rPr lang="en-US" sz="2000" dirty="0"/>
              <a:t>: </a:t>
            </a:r>
            <a:r>
              <a:rPr lang="en-US" sz="2000" dirty="0" err="1"/>
              <a:t>a+b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wordcount.collect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print </a:t>
            </a:r>
            <a:r>
              <a:rPr lang="en-US" sz="2000" dirty="0" err="1"/>
              <a:t>k,v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sc.stop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010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doesn’t work 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in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counter = 0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# Wrong: Don't do this!!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rdd.foreach</a:t>
            </a:r>
            <a:r>
              <a:rPr lang="en-US" sz="2800" dirty="0">
                <a:latin typeface="Lucida Console"/>
                <a:cs typeface="Lucida Console"/>
              </a:rPr>
              <a:t>(lambda x: counter += x)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print("Counter value: " + counter)</a:t>
            </a:r>
          </a:p>
        </p:txBody>
      </p:sp>
    </p:spTree>
    <p:extLst>
      <p:ext uri="{BB962C8B-B14F-4D97-AF65-F5344CB8AC3E}">
        <p14:creationId xmlns:p14="http://schemas.microsoft.com/office/powerpoint/2010/main" val="96511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2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is fundamentally all about Map Reduce</a:t>
            </a:r>
          </a:p>
          <a:p>
            <a:pPr lvl="1"/>
            <a:r>
              <a:rPr lang="en-US" dirty="0" smtClean="0"/>
              <a:t>Though v2 did allow for other approaches</a:t>
            </a:r>
          </a:p>
          <a:p>
            <a:r>
              <a:rPr lang="en-US" dirty="0" smtClean="0"/>
              <a:t>Based on cheap commodity hardware</a:t>
            </a:r>
            <a:endParaRPr lang="en-US" dirty="0"/>
          </a:p>
          <a:p>
            <a:r>
              <a:rPr lang="en-US" dirty="0" smtClean="0"/>
              <a:t>But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Not based on cheap commodity hardware with lots of memory!</a:t>
            </a:r>
          </a:p>
        </p:txBody>
      </p:sp>
    </p:spTree>
    <p:extLst>
      <p:ext uri="{BB962C8B-B14F-4D97-AF65-F5344CB8AC3E}">
        <p14:creationId xmlns:p14="http://schemas.microsoft.com/office/powerpoint/2010/main" val="35045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count across a cluster?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Accumulators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acc</a:t>
            </a:r>
            <a:r>
              <a:rPr lang="en-US" sz="2800" dirty="0" smtClean="0">
                <a:latin typeface="Lucida Console"/>
                <a:cs typeface="Lucida Console"/>
              </a:rPr>
              <a:t> = </a:t>
            </a:r>
            <a:r>
              <a:rPr lang="en-US" sz="2800" dirty="0" err="1" smtClean="0">
                <a:latin typeface="Lucida Console"/>
                <a:cs typeface="Lucida Console"/>
              </a:rPr>
              <a:t>sc.accumulator</a:t>
            </a:r>
            <a:r>
              <a:rPr lang="en-US" sz="2800" dirty="0" smtClean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>
                <a:latin typeface="Lucida Console"/>
                <a:cs typeface="Lucida Console"/>
              </a:rPr>
              <a:t>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</a:t>
            </a:r>
            <a:r>
              <a:rPr lang="en-US" sz="2800" dirty="0" smtClean="0">
                <a:latin typeface="Lucida Console"/>
                <a:cs typeface="Lucida Console"/>
              </a:rPr>
              <a:t>)</a:t>
            </a:r>
            <a:br>
              <a:rPr lang="en-US" sz="2800" dirty="0" smtClean="0">
                <a:latin typeface="Lucida Console"/>
                <a:cs typeface="Lucida Console"/>
              </a:rPr>
            </a:b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rdd.foreach</a:t>
            </a:r>
            <a:r>
              <a:rPr lang="en-US" sz="2800" dirty="0" smtClean="0">
                <a:latin typeface="Lucida Console"/>
                <a:cs typeface="Lucida Console"/>
              </a:rPr>
              <a:t>(lambda x: </a:t>
            </a:r>
            <a:r>
              <a:rPr lang="en-US" sz="2800" dirty="0" err="1" smtClean="0">
                <a:latin typeface="Lucida Console"/>
                <a:cs typeface="Lucida Console"/>
              </a:rPr>
              <a:t>acc.add</a:t>
            </a:r>
            <a:r>
              <a:rPr lang="en-US" sz="2800" dirty="0" smtClean="0">
                <a:latin typeface="Lucida Console"/>
                <a:cs typeface="Lucida Console"/>
              </a:rPr>
              <a:t>(x))</a:t>
            </a: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352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also doesn’t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rdd.forEach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Of course this </a:t>
            </a:r>
            <a:r>
              <a:rPr lang="en-US" i="1" dirty="0" smtClean="0"/>
              <a:t>will</a:t>
            </a:r>
            <a:r>
              <a:rPr lang="en-US" dirty="0" smtClean="0"/>
              <a:t> work when you test in local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0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wide set of plugins</a:t>
            </a:r>
          </a:p>
          <a:p>
            <a:pPr lvl="1"/>
            <a:r>
              <a:rPr lang="en-US" dirty="0" smtClean="0"/>
              <a:t>Currently 148 community donated plugins</a:t>
            </a:r>
          </a:p>
          <a:p>
            <a:r>
              <a:rPr lang="en-US" dirty="0" smtClean="0"/>
              <a:t> Data connectors	</a:t>
            </a:r>
          </a:p>
          <a:p>
            <a:pPr lvl="1"/>
            <a:r>
              <a:rPr lang="en-US" dirty="0" smtClean="0"/>
              <a:t>Cassandra, </a:t>
            </a:r>
            <a:r>
              <a:rPr lang="en-US" dirty="0" err="1" smtClean="0"/>
              <a:t>Couchbase</a:t>
            </a:r>
            <a:r>
              <a:rPr lang="en-US" dirty="0" smtClean="0"/>
              <a:t>, Mongo, CSV,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Machine Learning, Neural networks</a:t>
            </a:r>
          </a:p>
          <a:p>
            <a:r>
              <a:rPr lang="en-US" dirty="0" smtClean="0"/>
              <a:t>Streaming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1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Automatic download from the web: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bin</a:t>
            </a:r>
            <a:r>
              <a:rPr lang="en-US" sz="2400" dirty="0"/>
              <a:t>/spark-shell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-packages com.databricks:spark-csv_2.11:1.2.0</a:t>
            </a:r>
          </a:p>
        </p:txBody>
      </p:sp>
    </p:spTree>
    <p:extLst>
      <p:ext uri="{BB962C8B-B14F-4D97-AF65-F5344CB8AC3E}">
        <p14:creationId xmlns:p14="http://schemas.microsoft.com/office/powerpoint/2010/main" val="239010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a lab!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83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understands the locality of data:</a:t>
            </a:r>
          </a:p>
          <a:p>
            <a:pPr lvl="1"/>
            <a:r>
              <a:rPr lang="en-US" dirty="0" smtClean="0"/>
              <a:t>Already in memory</a:t>
            </a:r>
          </a:p>
          <a:p>
            <a:pPr lvl="1"/>
            <a:r>
              <a:rPr lang="en-US" dirty="0" smtClean="0"/>
              <a:t>HDFS location</a:t>
            </a:r>
          </a:p>
          <a:p>
            <a:pPr lvl="1"/>
            <a:r>
              <a:rPr lang="en-US" dirty="0" smtClean="0"/>
              <a:t>Cassandra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1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2800" y="4510708"/>
            <a:ext cx="7467600" cy="1117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ontserrat"/>
              </a:rPr>
              <a:t>Spark Core</a:t>
            </a:r>
            <a:endParaRPr lang="en-US" sz="2800" dirty="0">
              <a:latin typeface="Montserra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2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</a:t>
            </a:r>
          </a:p>
          <a:p>
            <a:pPr algn="ctr"/>
            <a:r>
              <a:rPr lang="en-US" sz="1400" dirty="0" smtClean="0">
                <a:latin typeface="Montserrat"/>
              </a:rPr>
              <a:t>SQL</a:t>
            </a:r>
            <a:endParaRPr lang="en-US" sz="1400" dirty="0">
              <a:latin typeface="Montserra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6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Streaming</a:t>
            </a:r>
            <a:endParaRPr lang="en-US" sz="1400" dirty="0">
              <a:latin typeface="Montserra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60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</a:t>
            </a:r>
          </a:p>
          <a:p>
            <a:pPr algn="ctr"/>
            <a:r>
              <a:rPr lang="en-US" sz="1400" dirty="0" smtClean="0">
                <a:latin typeface="Montserrat"/>
              </a:rPr>
              <a:t>MLlib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4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SparkR</a:t>
            </a:r>
            <a:endParaRPr lang="en-US" sz="1400" dirty="0">
              <a:latin typeface="Montserra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08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GraphX</a:t>
            </a: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79171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Spark SQL</a:t>
            </a:r>
          </a:p>
          <a:p>
            <a:pPr lvl="1"/>
            <a:r>
              <a:rPr lang="en-US" dirty="0" smtClean="0"/>
              <a:t>Like Apache Hive – use SQL in Spark</a:t>
            </a:r>
          </a:p>
          <a:p>
            <a:r>
              <a:rPr lang="en-US" dirty="0" smtClean="0"/>
              <a:t>Spark Streaming	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analysis </a:t>
            </a:r>
            <a:r>
              <a:rPr lang="en-US" smtClean="0"/>
              <a:t>in Spark</a:t>
            </a:r>
            <a:endParaRPr lang="en-US" dirty="0" smtClean="0"/>
          </a:p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Like Mahout – Machine learning in Spark</a:t>
            </a:r>
          </a:p>
          <a:p>
            <a:r>
              <a:rPr lang="en-US" dirty="0" err="1" smtClean="0"/>
              <a:t>GraphX</a:t>
            </a:r>
            <a:endParaRPr lang="en-US" dirty="0" smtClean="0"/>
          </a:p>
          <a:p>
            <a:pPr lvl="1"/>
            <a:r>
              <a:rPr lang="en-US" dirty="0" smtClean="0"/>
              <a:t>Graph processing in Spark</a:t>
            </a:r>
          </a:p>
          <a:p>
            <a:r>
              <a:rPr lang="en-US" dirty="0" err="1" smtClean="0"/>
              <a:t>SparkR</a:t>
            </a:r>
            <a:endParaRPr lang="en-US" dirty="0" smtClean="0"/>
          </a:p>
          <a:p>
            <a:pPr lvl="1"/>
            <a:r>
              <a:rPr lang="en-US" dirty="0" smtClean="0"/>
              <a:t>R statistical analysis on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37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Integrates into existing Spark programs</a:t>
            </a:r>
          </a:p>
          <a:p>
            <a:pPr lvl="1"/>
            <a:r>
              <a:rPr lang="en-US" dirty="0" smtClean="0"/>
              <a:t>Mixes SQL with Python, </a:t>
            </a:r>
            <a:r>
              <a:rPr lang="en-US" dirty="0" err="1" smtClean="0"/>
              <a:t>Scala</a:t>
            </a:r>
            <a:r>
              <a:rPr lang="en-US" dirty="0" smtClean="0"/>
              <a:t> or Java</a:t>
            </a:r>
          </a:p>
          <a:p>
            <a:r>
              <a:rPr lang="en-US" dirty="0" smtClean="0"/>
              <a:t>Integrates data from CSV, Avro, Parquet, JDBC, ODBC, JSON,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Including joins across them</a:t>
            </a:r>
          </a:p>
          <a:p>
            <a:r>
              <a:rPr lang="en-US" dirty="0" smtClean="0"/>
              <a:t>Fully supports Apache Hive</a:t>
            </a:r>
          </a:p>
          <a:p>
            <a:pPr lvl="1"/>
            <a:r>
              <a:rPr lang="en-US" i="1" dirty="0" smtClean="0"/>
              <a:t>If you build it with Hive support</a:t>
            </a:r>
          </a:p>
          <a:p>
            <a:r>
              <a:rPr lang="en-US" dirty="0" smtClean="0"/>
              <a:t>Fits into the resilient scalable model of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32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pyspark.sql</a:t>
            </a:r>
            <a:r>
              <a:rPr lang="en-US" dirty="0">
                <a:latin typeface="Lucida Console"/>
                <a:cs typeface="Lucida Console"/>
              </a:rPr>
              <a:t> import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, Row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sc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lines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("examples/</a:t>
            </a:r>
            <a:r>
              <a:rPr lang="en-US" dirty="0" err="1">
                <a:latin typeface="Lucida Console"/>
                <a:cs typeface="Lucida Console"/>
              </a:rPr>
              <a:t>src</a:t>
            </a:r>
            <a:r>
              <a:rPr lang="en-US" dirty="0">
                <a:latin typeface="Lucida Console"/>
                <a:cs typeface="Lucida Console"/>
              </a:rPr>
              <a:t>/main/resources/</a:t>
            </a:r>
            <a:r>
              <a:rPr lang="en-US" dirty="0" err="1">
                <a:latin typeface="Lucida Console"/>
                <a:cs typeface="Lucida Console"/>
              </a:rPr>
              <a:t>people.txt</a:t>
            </a:r>
            <a:r>
              <a:rPr lang="en-US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parts = </a:t>
            </a:r>
            <a:r>
              <a:rPr lang="en-US" dirty="0" err="1">
                <a:latin typeface="Lucida Console"/>
                <a:cs typeface="Lucida Console"/>
              </a:rPr>
              <a:t>lines.map</a:t>
            </a:r>
            <a:r>
              <a:rPr lang="en-US" dirty="0">
                <a:latin typeface="Lucida Console"/>
                <a:cs typeface="Lucida Console"/>
              </a:rPr>
              <a:t>(lambda l: </a:t>
            </a:r>
            <a:r>
              <a:rPr lang="en-US" dirty="0" err="1">
                <a:latin typeface="Lucida Console"/>
                <a:cs typeface="Lucida Console"/>
              </a:rPr>
              <a:t>l.split</a:t>
            </a:r>
            <a:r>
              <a:rPr lang="en-US" dirty="0">
                <a:latin typeface="Lucida Console"/>
                <a:cs typeface="Lucida Console"/>
              </a:rPr>
              <a:t>(","))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people = </a:t>
            </a:r>
            <a:r>
              <a:rPr lang="en-US" dirty="0" err="1">
                <a:latin typeface="Lucida Console"/>
                <a:cs typeface="Lucida Console"/>
              </a:rPr>
              <a:t>parts.map</a:t>
            </a:r>
            <a:r>
              <a:rPr lang="en-US" dirty="0">
                <a:latin typeface="Lucida Console"/>
                <a:cs typeface="Lucida Console"/>
              </a:rPr>
              <a:t>(lambda p: Row(name=p[0], age=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(p[1])))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sqlContext.createDataFrame</a:t>
            </a:r>
            <a:r>
              <a:rPr lang="en-US" dirty="0">
                <a:latin typeface="Lucida Console"/>
                <a:cs typeface="Lucida Console"/>
              </a:rPr>
              <a:t>(people)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schemaPeople.registerTempTable</a:t>
            </a:r>
            <a:r>
              <a:rPr lang="en-US" dirty="0">
                <a:latin typeface="Lucida Console"/>
                <a:cs typeface="Lucida Console"/>
              </a:rPr>
              <a:t>("people")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teenagers = </a:t>
            </a:r>
            <a:r>
              <a:rPr lang="en-US" dirty="0" err="1">
                <a:latin typeface="Lucida Console"/>
                <a:cs typeface="Lucida Console"/>
              </a:rPr>
              <a:t>sqlContext.sql</a:t>
            </a:r>
            <a:r>
              <a:rPr lang="en-US" dirty="0">
                <a:latin typeface="Lucida Console"/>
                <a:cs typeface="Lucida Console"/>
              </a:rPr>
              <a:t>("SELECT name FROM people WHERE age &gt;= 13 AND age &lt;= 19")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teenNames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teenagers.map</a:t>
            </a:r>
            <a:r>
              <a:rPr lang="en-US" dirty="0">
                <a:latin typeface="Lucida Console"/>
                <a:cs typeface="Lucida Console"/>
              </a:rPr>
              <a:t>(lambda p: "Name: " + </a:t>
            </a:r>
            <a:r>
              <a:rPr lang="en-US" dirty="0" err="1">
                <a:latin typeface="Lucida Console"/>
                <a:cs typeface="Lucida Console"/>
              </a:rPr>
              <a:t>p.name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for 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 in </a:t>
            </a:r>
            <a:r>
              <a:rPr lang="en-US" dirty="0" err="1">
                <a:latin typeface="Lucida Console"/>
                <a:cs typeface="Lucida Console"/>
              </a:rPr>
              <a:t>teenNames.collect</a:t>
            </a:r>
            <a:r>
              <a:rPr lang="en-US" dirty="0">
                <a:latin typeface="Lucida Console"/>
                <a:cs typeface="Lucida Console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print(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469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7598" y="4492348"/>
            <a:ext cx="7046189" cy="10787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835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36846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95334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53822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12310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70798" y="2689947"/>
            <a:ext cx="1106088" cy="10104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33140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8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stats and correlation testing</a:t>
            </a:r>
          </a:p>
          <a:p>
            <a:r>
              <a:rPr lang="en-US" dirty="0" smtClean="0"/>
              <a:t>Classification and regression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Alternating Least Squares 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-means,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Frequent Pattern Mining</a:t>
            </a:r>
          </a:p>
          <a:p>
            <a:r>
              <a:rPr lang="en-US" dirty="0" smtClean="0"/>
              <a:t>Plus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10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MLlib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385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from </a:t>
            </a:r>
            <a:r>
              <a:rPr lang="en-US" sz="1600" dirty="0" err="1">
                <a:latin typeface="Lucida Console"/>
                <a:cs typeface="Lucida Console"/>
              </a:rPr>
              <a:t>pyspark.mllib.fpm</a:t>
            </a:r>
            <a:r>
              <a:rPr lang="en-US" sz="1600" dirty="0">
                <a:latin typeface="Lucida Console"/>
                <a:cs typeface="Lucida Console"/>
              </a:rPr>
              <a:t> import </a:t>
            </a:r>
            <a:r>
              <a:rPr lang="en-US" sz="1600" dirty="0" err="1">
                <a:latin typeface="Lucida Console"/>
                <a:cs typeface="Lucida Console"/>
              </a:rPr>
              <a:t>FPGrowth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data = </a:t>
            </a:r>
            <a:r>
              <a:rPr lang="en-US" sz="1600" dirty="0" err="1">
                <a:latin typeface="Lucida Console"/>
                <a:cs typeface="Lucida Console"/>
              </a:rPr>
              <a:t>sc.textFile</a:t>
            </a:r>
            <a:r>
              <a:rPr lang="en-US" sz="1600" dirty="0">
                <a:latin typeface="Lucida Console"/>
                <a:cs typeface="Lucida Console"/>
              </a:rPr>
              <a:t>("data/</a:t>
            </a:r>
            <a:r>
              <a:rPr lang="en-US" sz="1600" dirty="0" err="1">
                <a:latin typeface="Lucida Console"/>
                <a:cs typeface="Lucida Console"/>
              </a:rPr>
              <a:t>mllib</a:t>
            </a:r>
            <a:r>
              <a:rPr lang="en-US" sz="1600" dirty="0">
                <a:latin typeface="Lucida Console"/>
                <a:cs typeface="Lucida Console"/>
              </a:rPr>
              <a:t>/</a:t>
            </a:r>
            <a:r>
              <a:rPr lang="en-US" sz="1600" dirty="0" err="1">
                <a:latin typeface="Lucida Console"/>
                <a:cs typeface="Lucida Console"/>
              </a:rPr>
              <a:t>sample_fpgrowth.txt</a:t>
            </a:r>
            <a:r>
              <a:rPr lang="en-US" sz="1600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transactions = </a:t>
            </a:r>
            <a:r>
              <a:rPr lang="en-US" sz="1600" dirty="0" err="1">
                <a:latin typeface="Lucida Console"/>
                <a:cs typeface="Lucida Console"/>
              </a:rPr>
              <a:t>data.map</a:t>
            </a:r>
            <a:r>
              <a:rPr lang="en-US" sz="1600" dirty="0">
                <a:latin typeface="Lucida Console"/>
                <a:cs typeface="Lucida Console"/>
              </a:rPr>
              <a:t>(lambda line: </a:t>
            </a:r>
            <a:r>
              <a:rPr lang="en-US" sz="1600" dirty="0" err="1">
                <a:latin typeface="Lucida Console"/>
                <a:cs typeface="Lucida Console"/>
              </a:rPr>
              <a:t>line.strip</a:t>
            </a:r>
            <a:r>
              <a:rPr lang="en-US" sz="1600" dirty="0">
                <a:latin typeface="Lucida Console"/>
                <a:cs typeface="Lucida Console"/>
              </a:rPr>
              <a:t>().split(' '))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model = </a:t>
            </a:r>
            <a:r>
              <a:rPr lang="en-US" sz="1600" dirty="0" err="1">
                <a:latin typeface="Lucida Console"/>
                <a:cs typeface="Lucida Console"/>
              </a:rPr>
              <a:t>FPGrowth.train</a:t>
            </a:r>
            <a:r>
              <a:rPr lang="en-US" sz="1600" dirty="0">
                <a:latin typeface="Lucida Console"/>
                <a:cs typeface="Lucida Console"/>
              </a:rPr>
              <a:t>(transactions, </a:t>
            </a:r>
            <a:r>
              <a:rPr lang="en-US" sz="1600" dirty="0" err="1">
                <a:latin typeface="Lucida Console"/>
                <a:cs typeface="Lucida Console"/>
              </a:rPr>
              <a:t>minSupport</a:t>
            </a:r>
            <a:r>
              <a:rPr lang="en-US" sz="1600" dirty="0">
                <a:latin typeface="Lucida Console"/>
                <a:cs typeface="Lucida Console"/>
              </a:rPr>
              <a:t>=0.2, </a:t>
            </a:r>
            <a:r>
              <a:rPr lang="en-US" sz="1600" dirty="0" smtClean="0">
                <a:latin typeface="Lucida Console"/>
                <a:cs typeface="Lucida Console"/>
              </a:rPr>
              <a:t>	</a:t>
            </a:r>
            <a:r>
              <a:rPr lang="en-US" sz="1600" dirty="0" err="1" smtClean="0">
                <a:latin typeface="Lucida Console"/>
                <a:cs typeface="Lucida Console"/>
              </a:rPr>
              <a:t>numPartitions</a:t>
            </a:r>
            <a:r>
              <a:rPr lang="en-US" sz="1600" dirty="0">
                <a:latin typeface="Lucida Console"/>
                <a:cs typeface="Lucida Console"/>
              </a:rPr>
              <a:t>=10)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result = </a:t>
            </a:r>
            <a:r>
              <a:rPr lang="en-US" sz="1600" dirty="0" err="1">
                <a:latin typeface="Lucida Console"/>
                <a:cs typeface="Lucida Console"/>
              </a:rPr>
              <a:t>model.freqItemsets</a:t>
            </a:r>
            <a:r>
              <a:rPr lang="en-US" sz="1600" dirty="0">
                <a:latin typeface="Lucida Console"/>
                <a:cs typeface="Lucida Console"/>
              </a:rPr>
              <a:t>().collect()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for fi in result: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   print(fi)</a:t>
            </a:r>
          </a:p>
        </p:txBody>
      </p:sp>
    </p:spTree>
    <p:extLst>
      <p:ext uri="{BB962C8B-B14F-4D97-AF65-F5344CB8AC3E}">
        <p14:creationId xmlns:p14="http://schemas.microsoft.com/office/powerpoint/2010/main" val="718509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68" y="274638"/>
            <a:ext cx="2639155" cy="904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10" y="1295243"/>
            <a:ext cx="7128120" cy="46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7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R is an open source system for statistics and graphics</a:t>
            </a:r>
          </a:p>
          <a:p>
            <a:pPr lvl="1"/>
            <a:r>
              <a:rPr lang="en-US" dirty="0" smtClean="0"/>
              <a:t>Based on the S language from AT&amp;T Bell Labs</a:t>
            </a:r>
          </a:p>
          <a:p>
            <a:r>
              <a:rPr lang="en-US" dirty="0" smtClean="0"/>
              <a:t>Supports a wide variety of statistical techniques and graphing tools</a:t>
            </a:r>
          </a:p>
          <a:p>
            <a:r>
              <a:rPr lang="en-US" dirty="0" smtClean="0"/>
              <a:t>An extensible set of packages that provide extra functions via CRAN</a:t>
            </a:r>
          </a:p>
          <a:p>
            <a:pPr lvl="1"/>
            <a:r>
              <a:rPr lang="en-US" dirty="0" smtClean="0"/>
              <a:t>The Comprehensive R Archive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85" y="117126"/>
            <a:ext cx="1170279" cy="9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8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lightweight approach to use Spark from within R</a:t>
            </a:r>
          </a:p>
          <a:p>
            <a:r>
              <a:rPr lang="en-US" dirty="0" smtClean="0"/>
              <a:t>Also works with MLlib for machine learning</a:t>
            </a:r>
          </a:p>
          <a:p>
            <a:r>
              <a:rPr lang="en-US" dirty="0" smtClean="0"/>
              <a:t>Allows complex statistical analysis to be done on a Spark cluster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56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and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does everything via replicated disk images</a:t>
            </a:r>
          </a:p>
          <a:p>
            <a:r>
              <a:rPr lang="en-US" dirty="0" smtClean="0"/>
              <a:t>Intermediate results are stored on disk</a:t>
            </a:r>
          </a:p>
          <a:p>
            <a:pPr lvl="1"/>
            <a:r>
              <a:rPr lang="en-US" dirty="0" smtClean="0"/>
              <a:t>Slow for many operations</a:t>
            </a:r>
          </a:p>
          <a:p>
            <a:pPr lvl="1"/>
            <a:r>
              <a:rPr lang="en-US" dirty="0" smtClean="0"/>
              <a:t>Including Machine Learning</a:t>
            </a:r>
          </a:p>
          <a:p>
            <a:pPr lvl="1"/>
            <a:r>
              <a:rPr lang="en-US" dirty="0" smtClean="0"/>
              <a:t>No support for interactive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27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model based on memory</a:t>
            </a:r>
          </a:p>
          <a:p>
            <a:pPr lvl="1"/>
            <a:r>
              <a:rPr lang="en-US" dirty="0" smtClean="0"/>
              <a:t>Based on Directed Acyclic Graphs</a:t>
            </a:r>
          </a:p>
          <a:p>
            <a:pPr lvl="1"/>
            <a:r>
              <a:rPr lang="en-US" dirty="0" smtClean="0"/>
              <a:t>And partitions</a:t>
            </a:r>
          </a:p>
          <a:p>
            <a:endParaRPr lang="en-US" dirty="0"/>
          </a:p>
          <a:p>
            <a:r>
              <a:rPr lang="en-US" dirty="0" smtClean="0"/>
              <a:t>What about reliability?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DAG</a:t>
            </a:r>
            <a:br>
              <a:rPr lang="en-US" dirty="0" smtClean="0"/>
            </a:br>
            <a:r>
              <a:rPr lang="en-US" sz="2700" dirty="0" smtClean="0"/>
              <a:t>Directed Acyclic Graph</a:t>
            </a:r>
            <a:br>
              <a:rPr lang="en-US" sz="2700" dirty="0" smtClean="0"/>
            </a:br>
            <a:r>
              <a:rPr lang="en-US" dirty="0" smtClean="0"/>
              <a:t>No Loops!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199382"/>
            <a:ext cx="452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7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Started in 2009 at UC Berkeley</a:t>
            </a:r>
          </a:p>
          <a:p>
            <a:r>
              <a:rPr lang="en-US" dirty="0" smtClean="0"/>
              <a:t>Donated to Apache in 2013</a:t>
            </a:r>
          </a:p>
          <a:p>
            <a:r>
              <a:rPr lang="en-US" dirty="0" smtClean="0"/>
              <a:t>Written on top of JVM mainly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10x-100x faster than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Supports coding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r>
              <a:rPr lang="en-US" dirty="0" smtClean="0"/>
              <a:t>Supports an interactive shell</a:t>
            </a:r>
          </a:p>
          <a:p>
            <a:r>
              <a:rPr lang="en-US" dirty="0" smtClean="0"/>
              <a:t>More details in this paper:</a:t>
            </a:r>
          </a:p>
          <a:p>
            <a:pPr lvl="1"/>
            <a:r>
              <a:rPr lang="en-US" sz="1900" dirty="0"/>
              <a:t>http://</a:t>
            </a:r>
            <a:r>
              <a:rPr lang="en-US" sz="1900" dirty="0" err="1"/>
              <a:t>www.cs.berkeley.edu</a:t>
            </a:r>
            <a:r>
              <a:rPr lang="en-US" sz="1900" dirty="0"/>
              <a:t>/~</a:t>
            </a:r>
            <a:r>
              <a:rPr lang="en-US" sz="1900" dirty="0" err="1"/>
              <a:t>matei</a:t>
            </a:r>
            <a:r>
              <a:rPr lang="en-US" sz="1900" dirty="0"/>
              <a:t>/papers/2012/</a:t>
            </a:r>
            <a:r>
              <a:rPr lang="en-US" sz="1900" dirty="0" err="1"/>
              <a:t>nsdi_spark.pdf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9567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Resilient Distributed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logical collection of data </a:t>
            </a:r>
          </a:p>
          <a:p>
            <a:pPr lvl="1"/>
            <a:r>
              <a:rPr lang="en-US" dirty="0" smtClean="0"/>
              <a:t>Partitioned across multiple machines</a:t>
            </a:r>
          </a:p>
          <a:p>
            <a:r>
              <a:rPr lang="en-US" dirty="0" smtClean="0"/>
              <a:t>Logs the lineage of the current data</a:t>
            </a:r>
          </a:p>
          <a:p>
            <a:pPr lvl="1"/>
            <a:r>
              <a:rPr lang="en-US" dirty="0" smtClean="0"/>
              <a:t>If there is a failure, recreate the data</a:t>
            </a:r>
          </a:p>
          <a:p>
            <a:pPr lvl="1"/>
            <a:r>
              <a:rPr lang="en-US" dirty="0" smtClean="0"/>
              <a:t>Solves the reliability problem</a:t>
            </a:r>
          </a:p>
          <a:p>
            <a:r>
              <a:rPr lang="en-US" dirty="0" smtClean="0"/>
              <a:t>Developers can specify the </a:t>
            </a:r>
            <a:r>
              <a:rPr lang="en-US" i="1" dirty="0" smtClean="0"/>
              <a:t>persistence</a:t>
            </a:r>
            <a:r>
              <a:rPr lang="en-US" dirty="0" smtClean="0"/>
              <a:t> and </a:t>
            </a:r>
            <a:r>
              <a:rPr lang="en-US" i="1" dirty="0" smtClean="0"/>
              <a:t>partitioning</a:t>
            </a:r>
            <a:r>
              <a:rPr lang="en-US" dirty="0" smtClean="0"/>
              <a:t> of RDDs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6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4010</TotalTime>
  <Words>1313</Words>
  <Application>Microsoft Macintosh PowerPoint</Application>
  <PresentationFormat>On-screen Show (4:3)</PresentationFormat>
  <Paragraphs>273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Cloud Computing and Big Data  Apache Spark and More</vt:lpstr>
      <vt:lpstr>Contents</vt:lpstr>
      <vt:lpstr>Issues with Hadoop</vt:lpstr>
      <vt:lpstr>Hadoop Model</vt:lpstr>
      <vt:lpstr>Hadoop and Disk</vt:lpstr>
      <vt:lpstr>Improved Approach</vt:lpstr>
      <vt:lpstr>DAG Directed Acyclic Graph No Loops!</vt:lpstr>
      <vt:lpstr>Apache Spark</vt:lpstr>
      <vt:lpstr>Resilient Distributed Datasets</vt:lpstr>
      <vt:lpstr>Narrow and Wide dependencies </vt:lpstr>
      <vt:lpstr>How Spark computes jobs </vt:lpstr>
      <vt:lpstr>Hadoop vs Spark sorting</vt:lpstr>
      <vt:lpstr>Apache Spark cluster model</vt:lpstr>
      <vt:lpstr>Spark Coding</vt:lpstr>
      <vt:lpstr>Spark Key Objects</vt:lpstr>
      <vt:lpstr>Apache Spark RDD objects</vt:lpstr>
      <vt:lpstr>Most common </vt:lpstr>
      <vt:lpstr>reduceByKey</vt:lpstr>
      <vt:lpstr>Getting results</vt:lpstr>
      <vt:lpstr>Other useful things</vt:lpstr>
      <vt:lpstr>PowerPoint Presentation</vt:lpstr>
      <vt:lpstr>PowerPoint Presentation</vt:lpstr>
      <vt:lpstr>PowerPoint Presentation</vt:lpstr>
      <vt:lpstr>Serialization</vt:lpstr>
      <vt:lpstr>Lambda syntax</vt:lpstr>
      <vt:lpstr>Lambda syntax in Python </vt:lpstr>
      <vt:lpstr>Example</vt:lpstr>
      <vt:lpstr>What doesn’t work  in a cluster</vt:lpstr>
      <vt:lpstr>Apache Spark cluster model</vt:lpstr>
      <vt:lpstr>How to count across a cluster?</vt:lpstr>
      <vt:lpstr>What also doesn’t work</vt:lpstr>
      <vt:lpstr>Spark packages</vt:lpstr>
      <vt:lpstr>Using Spark Packages</vt:lpstr>
      <vt:lpstr>Time for a lab!</vt:lpstr>
      <vt:lpstr>Locality</vt:lpstr>
      <vt:lpstr>Spark Extras</vt:lpstr>
      <vt:lpstr>Spark Extras</vt:lpstr>
      <vt:lpstr>SparkSQL</vt:lpstr>
      <vt:lpstr>Spark SQL example</vt:lpstr>
      <vt:lpstr>Spark MLlib</vt:lpstr>
      <vt:lpstr>MLlib example</vt:lpstr>
      <vt:lpstr>GraphX</vt:lpstr>
      <vt:lpstr>R</vt:lpstr>
      <vt:lpstr>SparkR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367</cp:revision>
  <dcterms:created xsi:type="dcterms:W3CDTF">2012-03-07T10:41:54Z</dcterms:created>
  <dcterms:modified xsi:type="dcterms:W3CDTF">2016-09-09T18:18:48Z</dcterms:modified>
</cp:coreProperties>
</file>