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6"/>
  </p:notesMasterIdLst>
  <p:handoutMasterIdLst>
    <p:handoutMasterId r:id="rId77"/>
  </p:handoutMasterIdLst>
  <p:sldIdLst>
    <p:sldId id="804" r:id="rId2"/>
    <p:sldId id="1365" r:id="rId3"/>
    <p:sldId id="1368" r:id="rId4"/>
    <p:sldId id="372" r:id="rId5"/>
    <p:sldId id="392" r:id="rId6"/>
    <p:sldId id="408" r:id="rId7"/>
    <p:sldId id="409" r:id="rId8"/>
    <p:sldId id="406" r:id="rId9"/>
    <p:sldId id="1360" r:id="rId10"/>
    <p:sldId id="431" r:id="rId11"/>
    <p:sldId id="410" r:id="rId12"/>
    <p:sldId id="407" r:id="rId13"/>
    <p:sldId id="414" r:id="rId14"/>
    <p:sldId id="1373" r:id="rId15"/>
    <p:sldId id="1376" r:id="rId16"/>
    <p:sldId id="1390" r:id="rId17"/>
    <p:sldId id="1400" r:id="rId18"/>
    <p:sldId id="1401" r:id="rId19"/>
    <p:sldId id="1402" r:id="rId20"/>
    <p:sldId id="1403" r:id="rId21"/>
    <p:sldId id="1404" r:id="rId22"/>
    <p:sldId id="1405" r:id="rId23"/>
    <p:sldId id="1406" r:id="rId24"/>
    <p:sldId id="1464" r:id="rId25"/>
    <p:sldId id="1414" r:id="rId26"/>
    <p:sldId id="1415" r:id="rId27"/>
    <p:sldId id="1416" r:id="rId28"/>
    <p:sldId id="1417" r:id="rId29"/>
    <p:sldId id="1418" r:id="rId30"/>
    <p:sldId id="1420" r:id="rId31"/>
    <p:sldId id="1421" r:id="rId32"/>
    <p:sldId id="1422" r:id="rId33"/>
    <p:sldId id="1423" r:id="rId34"/>
    <p:sldId id="1424" r:id="rId35"/>
    <p:sldId id="1465" r:id="rId36"/>
    <p:sldId id="1425" r:id="rId37"/>
    <p:sldId id="1426" r:id="rId38"/>
    <p:sldId id="1427" r:id="rId39"/>
    <p:sldId id="1428" r:id="rId40"/>
    <p:sldId id="1459" r:id="rId41"/>
    <p:sldId id="1461" r:id="rId42"/>
    <p:sldId id="1430" r:id="rId43"/>
    <p:sldId id="1431" r:id="rId44"/>
    <p:sldId id="1458" r:id="rId45"/>
    <p:sldId id="1432" r:id="rId46"/>
    <p:sldId id="1433" r:id="rId47"/>
    <p:sldId id="1434" r:id="rId48"/>
    <p:sldId id="1435" r:id="rId49"/>
    <p:sldId id="1429" r:id="rId50"/>
    <p:sldId id="1436" r:id="rId51"/>
    <p:sldId id="1437" r:id="rId52"/>
    <p:sldId id="1438" r:id="rId53"/>
    <p:sldId id="1439" r:id="rId54"/>
    <p:sldId id="1440" r:id="rId55"/>
    <p:sldId id="1445" r:id="rId56"/>
    <p:sldId id="1392" r:id="rId57"/>
    <p:sldId id="1467" r:id="rId58"/>
    <p:sldId id="1466" r:id="rId59"/>
    <p:sldId id="1468" r:id="rId60"/>
    <p:sldId id="1469" r:id="rId61"/>
    <p:sldId id="319" r:id="rId62"/>
    <p:sldId id="1478" r:id="rId63"/>
    <p:sldId id="1479" r:id="rId64"/>
    <p:sldId id="1480" r:id="rId65"/>
    <p:sldId id="1481" r:id="rId66"/>
    <p:sldId id="1483" r:id="rId67"/>
    <p:sldId id="1482" r:id="rId68"/>
    <p:sldId id="1484" r:id="rId69"/>
    <p:sldId id="1485" r:id="rId70"/>
    <p:sldId id="1486" r:id="rId71"/>
    <p:sldId id="1487" r:id="rId72"/>
    <p:sldId id="1488" r:id="rId73"/>
    <p:sldId id="1489" r:id="rId74"/>
    <p:sldId id="1449" r:id="rId75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FF9857"/>
    <a:srgbClr val="FF7C80"/>
    <a:srgbClr val="CCFFFF"/>
    <a:srgbClr val="FFCC99"/>
    <a:srgbClr val="84B2B0"/>
    <a:srgbClr val="FFCC00"/>
    <a:srgbClr val="FFFF99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5850" autoAdjust="0"/>
  </p:normalViewPr>
  <p:slideViewPr>
    <p:cSldViewPr>
      <p:cViewPr varScale="1">
        <p:scale>
          <a:sx n="109" d="100"/>
          <a:sy n="109" d="100"/>
        </p:scale>
        <p:origin x="12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9198719486178698"/>
          <c:y val="0.146432545931759"/>
          <c:w val="0.408602417344891"/>
          <c:h val="0.611723359580051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38100"/>
          </c:spPr>
          <c:marker>
            <c:symbol val="diamond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Sheet1!$B$21:$B$28</c:f>
              <c:numCache>
                <c:formatCode>General</c:formatCode>
                <c:ptCount val="8"/>
                <c:pt idx="0">
                  <c:v>1.0066459999999999</c:v>
                </c:pt>
                <c:pt idx="1">
                  <c:v>1.001773</c:v>
                </c:pt>
                <c:pt idx="2">
                  <c:v>1.0026189999999999</c:v>
                </c:pt>
                <c:pt idx="3">
                  <c:v>1.003519</c:v>
                </c:pt>
                <c:pt idx="4">
                  <c:v>1.005064</c:v>
                </c:pt>
                <c:pt idx="5">
                  <c:v>1.0060819999999999</c:v>
                </c:pt>
                <c:pt idx="6">
                  <c:v>1.0069889999999999</c:v>
                </c:pt>
                <c:pt idx="7">
                  <c:v>1.008016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63-244D-AD23-2BC9EDD5655E}"/>
            </c:ext>
          </c:extLst>
        </c:ser>
        <c:ser>
          <c:idx val="4"/>
          <c:order val="1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circle"/>
            <c:size val="6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Sheet1!$F$21:$F$28</c:f>
              <c:numCache>
                <c:formatCode>General</c:formatCode>
                <c:ptCount val="8"/>
                <c:pt idx="0">
                  <c:v>2.712796</c:v>
                </c:pt>
                <c:pt idx="1">
                  <c:v>3.8866070000000001</c:v>
                </c:pt>
                <c:pt idx="2">
                  <c:v>5.0536940000000001</c:v>
                </c:pt>
                <c:pt idx="3">
                  <c:v>6.5398189999999996</c:v>
                </c:pt>
                <c:pt idx="4">
                  <c:v>8.4255969999999998</c:v>
                </c:pt>
                <c:pt idx="5">
                  <c:v>11.081239</c:v>
                </c:pt>
                <c:pt idx="6">
                  <c:v>15.050176</c:v>
                </c:pt>
                <c:pt idx="7">
                  <c:v>20.373317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63-244D-AD23-2BC9EDD56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1077864"/>
        <c:axId val="-2128754888"/>
      </c:lineChart>
      <c:catAx>
        <c:axId val="-2081077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28754888"/>
        <c:crosses val="autoZero"/>
        <c:auto val="1"/>
        <c:lblAlgn val="ctr"/>
        <c:lblOffset val="100"/>
        <c:noMultiLvlLbl val="0"/>
      </c:catAx>
      <c:valAx>
        <c:axId val="-2128754888"/>
        <c:scaling>
          <c:orientation val="minMax"/>
          <c:max val="1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FCT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0810778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390072564458899"/>
          <c:y val="3.0314960629921099E-4"/>
          <c:w val="0.61982476455149005"/>
          <c:h val="0.1094679790026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9198719486178698"/>
          <c:y val="0.146432545931759"/>
          <c:w val="0.408602417344891"/>
          <c:h val="0.611723359580051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38100"/>
          </c:spPr>
          <c:marker>
            <c:symbol val="diamond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Sheet1!$B$21:$B$28</c:f>
              <c:numCache>
                <c:formatCode>General</c:formatCode>
                <c:ptCount val="8"/>
                <c:pt idx="0">
                  <c:v>1.0066459999999999</c:v>
                </c:pt>
                <c:pt idx="1">
                  <c:v>1.001773</c:v>
                </c:pt>
                <c:pt idx="2">
                  <c:v>1.0026189999999999</c:v>
                </c:pt>
                <c:pt idx="3">
                  <c:v>1.003519</c:v>
                </c:pt>
                <c:pt idx="4">
                  <c:v>1.005064</c:v>
                </c:pt>
                <c:pt idx="5">
                  <c:v>1.0060819999999999</c:v>
                </c:pt>
                <c:pt idx="6">
                  <c:v>1.0069889999999999</c:v>
                </c:pt>
                <c:pt idx="7">
                  <c:v>1.008016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9E-F742-9365-573A43DD562C}"/>
            </c:ext>
          </c:extLst>
        </c:ser>
        <c:ser>
          <c:idx val="4"/>
          <c:order val="1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circle"/>
            <c:size val="6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Sheet1!$F$21:$F$28</c:f>
              <c:numCache>
                <c:formatCode>General</c:formatCode>
                <c:ptCount val="8"/>
                <c:pt idx="0">
                  <c:v>2.712796</c:v>
                </c:pt>
                <c:pt idx="1">
                  <c:v>3.8866070000000001</c:v>
                </c:pt>
                <c:pt idx="2">
                  <c:v>5.0536940000000001</c:v>
                </c:pt>
                <c:pt idx="3">
                  <c:v>6.5398189999999996</c:v>
                </c:pt>
                <c:pt idx="4">
                  <c:v>8.4255969999999998</c:v>
                </c:pt>
                <c:pt idx="5">
                  <c:v>11.081239</c:v>
                </c:pt>
                <c:pt idx="6">
                  <c:v>15.050176</c:v>
                </c:pt>
                <c:pt idx="7">
                  <c:v>20.373317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9E-F742-9365-573A43DD5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1077864"/>
        <c:axId val="-2128754888"/>
      </c:lineChart>
      <c:catAx>
        <c:axId val="-2081077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28754888"/>
        <c:crosses val="autoZero"/>
        <c:auto val="1"/>
        <c:lblAlgn val="ctr"/>
        <c:lblOffset val="100"/>
        <c:noMultiLvlLbl val="0"/>
      </c:catAx>
      <c:valAx>
        <c:axId val="-2128754888"/>
        <c:scaling>
          <c:orientation val="minMax"/>
          <c:max val="1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FCT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0810778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390072564458899"/>
          <c:y val="3.0314960629921099E-4"/>
          <c:w val="0.61982476455149005"/>
          <c:h val="0.1094679790026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9198719486178698"/>
          <c:y val="0.146432545931759"/>
          <c:w val="0.408602417344891"/>
          <c:h val="0.611723359580051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38100"/>
          </c:spPr>
          <c:marker>
            <c:symbol val="diamond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Sheet1!$B$21:$B$28</c:f>
              <c:numCache>
                <c:formatCode>General</c:formatCode>
                <c:ptCount val="8"/>
                <c:pt idx="0">
                  <c:v>1.0066459999999999</c:v>
                </c:pt>
                <c:pt idx="1">
                  <c:v>1.001773</c:v>
                </c:pt>
                <c:pt idx="2">
                  <c:v>1.0026189999999999</c:v>
                </c:pt>
                <c:pt idx="3">
                  <c:v>1.003519</c:v>
                </c:pt>
                <c:pt idx="4">
                  <c:v>1.005064</c:v>
                </c:pt>
                <c:pt idx="5">
                  <c:v>1.0060819999999999</c:v>
                </c:pt>
                <c:pt idx="6">
                  <c:v>1.0069889999999999</c:v>
                </c:pt>
                <c:pt idx="7">
                  <c:v>1.008016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19-E24D-83FF-3812710A08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pFabric</c:v>
                </c:pt>
              </c:strCache>
            </c:strRef>
          </c:tx>
          <c:spPr>
            <a:ln w="38100"/>
          </c:spPr>
          <c:marker>
            <c:symbol val="square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Sheet1!$C$21:$C$28</c:f>
              <c:numCache>
                <c:formatCode>General</c:formatCode>
                <c:ptCount val="8"/>
                <c:pt idx="0">
                  <c:v>1.0191950000000001</c:v>
                </c:pt>
                <c:pt idx="1">
                  <c:v>1.035928</c:v>
                </c:pt>
                <c:pt idx="2">
                  <c:v>1.052765</c:v>
                </c:pt>
                <c:pt idx="3">
                  <c:v>1.0707249999999999</c:v>
                </c:pt>
                <c:pt idx="4">
                  <c:v>1.089637</c:v>
                </c:pt>
                <c:pt idx="5">
                  <c:v>1.108813</c:v>
                </c:pt>
                <c:pt idx="6">
                  <c:v>1.127893</c:v>
                </c:pt>
                <c:pt idx="7">
                  <c:v>1.1435299999999999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19-E24D-83FF-3812710A0897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circle"/>
            <c:size val="6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Sheet1!$F$21:$F$28</c:f>
              <c:numCache>
                <c:formatCode>General</c:formatCode>
                <c:ptCount val="8"/>
                <c:pt idx="0">
                  <c:v>2.712796</c:v>
                </c:pt>
                <c:pt idx="1">
                  <c:v>3.8866070000000001</c:v>
                </c:pt>
                <c:pt idx="2">
                  <c:v>5.0536940000000001</c:v>
                </c:pt>
                <c:pt idx="3">
                  <c:v>6.5398189999999996</c:v>
                </c:pt>
                <c:pt idx="4">
                  <c:v>8.4255969999999998</c:v>
                </c:pt>
                <c:pt idx="5">
                  <c:v>11.081239</c:v>
                </c:pt>
                <c:pt idx="6">
                  <c:v>15.050176</c:v>
                </c:pt>
                <c:pt idx="7">
                  <c:v>20.373317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19-E24D-83FF-3812710A08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0894824"/>
        <c:axId val="-2080508216"/>
      </c:lineChart>
      <c:catAx>
        <c:axId val="-2080894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080508216"/>
        <c:crosses val="autoZero"/>
        <c:auto val="1"/>
        <c:lblAlgn val="ctr"/>
        <c:lblOffset val="100"/>
        <c:noMultiLvlLbl val="0"/>
      </c:catAx>
      <c:valAx>
        <c:axId val="-2080508216"/>
        <c:scaling>
          <c:orientation val="minMax"/>
          <c:max val="1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FCT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08089482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390072564458899"/>
          <c:y val="3.0314960629921099E-4"/>
          <c:w val="0.61982476455149005"/>
          <c:h val="0.1094679790026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C816B1D2-BE1A-CF48-BB2F-496E285E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344D7B7-8497-9440-908B-E77F83F6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28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46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72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61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49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4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3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29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53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23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8F11-916A-C446-A3D3-EB791675F8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8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7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41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4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54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51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34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34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87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C5AAA8-1991-4B41-9218-7862E77DB974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9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06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9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232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04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733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28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727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13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003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96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34452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baseline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648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976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189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66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22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410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04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222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121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269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327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610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03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321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1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3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29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0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5E10-A0CA-344B-8575-36A6C69B7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7706-4F62-EA48-B7A0-989AE18DF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1BD-0D0C-7043-AF85-3A59FA5D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7158-3B47-5C4A-A629-8594130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78DD-F5B8-314B-9873-FEA8875C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B920-46FC-A548-895D-36A9BD933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45D-63E1-8C4C-9A3D-7CB34664D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6654-21FB-CA40-A072-7FA17CC0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724-9A37-7B41-BBCB-F97B60D8C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6742-18A0-1B48-A0FD-EA85AA809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207-A5D9-C040-8DE6-427C11144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A01B2A8-52CD-F545-8CC6-5F85D29D8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-76200" y="1828800"/>
            <a:ext cx="9296400" cy="1470025"/>
          </a:xfr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569" dirty="0">
                <a:solidFill>
                  <a:srgbClr val="0070C0"/>
                </a:solidFill>
              </a:rPr>
              <a:t>Datacenter Networks</a:t>
            </a:r>
            <a:endParaRPr lang="en-US" dirty="0">
              <a:solidFill>
                <a:srgbClr val="0070C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685800" y="3426318"/>
            <a:ext cx="7620000" cy="2630229"/>
          </a:xfrm>
        </p:spPr>
        <p:txBody>
          <a:bodyPr/>
          <a:lstStyle/>
          <a:p>
            <a:pPr eaLnBrk="1" hangingPunct="1"/>
            <a:endParaRPr lang="en-US" sz="3375" dirty="0">
              <a:cs typeface="ＭＳ Ｐゴシック" charset="0"/>
            </a:endParaRPr>
          </a:p>
          <a:p>
            <a:pPr eaLnBrk="1" hangingPunct="1"/>
            <a:endParaRPr lang="en-US" sz="3375" dirty="0">
              <a:cs typeface="ＭＳ Ｐゴシック" charset="0"/>
            </a:endParaRPr>
          </a:p>
          <a:p>
            <a:pPr eaLnBrk="1" hangingPunct="1"/>
            <a:r>
              <a:rPr lang="en-US" sz="3375" dirty="0">
                <a:cs typeface="ＭＳ Ｐゴシック" charset="0"/>
              </a:rPr>
              <a:t>CPSC 433/533, Spring 2021</a:t>
            </a:r>
            <a:br>
              <a:rPr lang="en-US" sz="3375" dirty="0">
                <a:cs typeface="ＭＳ Ｐゴシック" charset="0"/>
              </a:rPr>
            </a:br>
            <a:r>
              <a:rPr lang="en-US" sz="3375" dirty="0">
                <a:cs typeface="ＭＳ Ｐゴシック" charset="0"/>
              </a:rPr>
              <a:t>Anurag Khandelwal</a:t>
            </a:r>
          </a:p>
          <a:p>
            <a:pPr eaLnBrk="1" hangingPunct="1"/>
            <a:endParaRPr lang="en-US" sz="3375" dirty="0"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8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FCT with TCP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1060" y="5716228"/>
            <a:ext cx="5979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+mn-lt"/>
              </a:rPr>
              <a:t>Problem: the mice are delayed by the elephants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3811868-4EF5-994B-A389-DD6F0D72D72A}"/>
              </a:ext>
            </a:extLst>
          </p:cNvPr>
          <p:cNvGraphicFramePr>
            <a:graphicFrameLocks/>
          </p:cNvGraphicFramePr>
          <p:nvPr/>
        </p:nvGraphicFramePr>
        <p:xfrm>
          <a:off x="1023362" y="1465429"/>
          <a:ext cx="7089567" cy="4512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1732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3"/>
    </mc:Choice>
    <mc:Fallback xmlns="">
      <p:transition xmlns:p14="http://schemas.microsoft.com/office/powerpoint/2010/main" spd="slow" advTm="4025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651"/>
            <a:ext cx="8229600" cy="1291144"/>
          </a:xfrm>
        </p:spPr>
        <p:txBody>
          <a:bodyPr>
            <a:normAutofit/>
          </a:bodyPr>
          <a:lstStyle/>
          <a:p>
            <a:r>
              <a:rPr lang="en-US" dirty="0"/>
              <a:t>Solution: use priorities!</a:t>
            </a:r>
            <a:br>
              <a:rPr lang="en-US" dirty="0"/>
            </a:br>
            <a:r>
              <a:rPr lang="en-US" sz="3600" i="1" dirty="0"/>
              <a:t>[</a:t>
            </a:r>
            <a:r>
              <a:rPr lang="en-US" sz="3600" i="1" dirty="0" err="1"/>
              <a:t>pFabric</a:t>
            </a:r>
            <a:r>
              <a:rPr lang="en-US" sz="3600" i="1" dirty="0"/>
              <a:t>, </a:t>
            </a:r>
            <a:r>
              <a:rPr lang="en-US" sz="3600" i="1" dirty="0" err="1"/>
              <a:t>Sigcomm</a:t>
            </a:r>
            <a:r>
              <a:rPr lang="en-US" sz="3600" i="1" dirty="0"/>
              <a:t> 2013]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4648200" y="5562600"/>
            <a:ext cx="4471916" cy="506014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92" name="Content Placeholder 2"/>
          <p:cNvSpPr txBox="1">
            <a:spLocks/>
          </p:cNvSpPr>
          <p:nvPr/>
        </p:nvSpPr>
        <p:spPr>
          <a:xfrm>
            <a:off x="457199" y="1828800"/>
            <a:ext cx="8686801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+mn-lt"/>
              </a:rPr>
              <a:t>Packets carry a single priority number</a:t>
            </a:r>
          </a:p>
          <a:p>
            <a:pPr lvl="1"/>
            <a:r>
              <a:rPr lang="en-US" sz="2000" b="0" dirty="0">
                <a:solidFill>
                  <a:srgbClr val="FF0000"/>
                </a:solidFill>
                <a:latin typeface="+mn-lt"/>
              </a:rPr>
              <a:t>priority = remaining flow size </a:t>
            </a:r>
            <a:r>
              <a:rPr lang="en-US" sz="2000" b="0" dirty="0">
                <a:latin typeface="+mn-lt"/>
              </a:rPr>
              <a:t>(e.g., #bytes un-</a:t>
            </a:r>
            <a:r>
              <a:rPr lang="en-US" sz="2000" b="0" dirty="0" err="1">
                <a:latin typeface="+mn-lt"/>
              </a:rPr>
              <a:t>ACKed</a:t>
            </a:r>
            <a:r>
              <a:rPr lang="en-US" sz="2000" b="0" dirty="0">
                <a:latin typeface="+mn-lt"/>
              </a:rPr>
              <a:t>)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solidFill>
                  <a:srgbClr val="000000"/>
                </a:solidFill>
                <a:latin typeface="+mn-lt"/>
              </a:rPr>
              <a:t> </a:t>
            </a:r>
            <a:endParaRPr lang="en-US" sz="2000" b="0" dirty="0">
              <a:solidFill>
                <a:srgbClr val="000000"/>
              </a:solidFill>
              <a:latin typeface="+mn-lt"/>
              <a:cs typeface="Verdana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+mn-lt"/>
                <a:cs typeface="Verdana"/>
              </a:rPr>
              <a:t>Switches </a:t>
            </a:r>
          </a:p>
          <a:p>
            <a:pPr lvl="1"/>
            <a:r>
              <a:rPr lang="en-US" sz="2000" b="0" dirty="0">
                <a:solidFill>
                  <a:srgbClr val="000000"/>
                </a:solidFill>
                <a:latin typeface="+mn-lt"/>
                <a:cs typeface="Verdana"/>
              </a:rPr>
              <a:t>very small queues (e.g., 10 packets)</a:t>
            </a:r>
          </a:p>
          <a:p>
            <a:pPr lvl="1"/>
            <a:r>
              <a:rPr lang="en-US" sz="2000" b="0" dirty="0">
                <a:solidFill>
                  <a:srgbClr val="000000"/>
                </a:solidFill>
                <a:latin typeface="+mn-lt"/>
                <a:cs typeface="Verdana"/>
              </a:rPr>
              <a:t>send highest priority / drop lowest priority packet</a:t>
            </a:r>
          </a:p>
          <a:p>
            <a:pPr marL="457200" lvl="1" indent="0">
              <a:buNone/>
            </a:pPr>
            <a:endParaRPr lang="en-US" sz="2000" b="0" dirty="0">
              <a:solidFill>
                <a:srgbClr val="000000"/>
              </a:solidFill>
              <a:latin typeface="+mn-lt"/>
              <a:cs typeface="Verdana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+mn-lt"/>
                <a:cs typeface="Verdana"/>
              </a:rPr>
              <a:t>Servers</a:t>
            </a:r>
          </a:p>
          <a:p>
            <a:pPr lvl="1"/>
            <a:r>
              <a:rPr lang="en-US" sz="2000" b="0" dirty="0">
                <a:solidFill>
                  <a:srgbClr val="000000"/>
                </a:solidFill>
                <a:latin typeface="+mn-lt"/>
                <a:cs typeface="Verdana"/>
              </a:rPr>
              <a:t>Transmit/retransmit aggressively (at full link rate)</a:t>
            </a:r>
          </a:p>
          <a:p>
            <a:pPr lvl="1"/>
            <a:r>
              <a:rPr lang="en-US" sz="2000" b="0" dirty="0">
                <a:solidFill>
                  <a:srgbClr val="000000"/>
                </a:solidFill>
                <a:latin typeface="+mn-lt"/>
                <a:cs typeface="Verdana"/>
              </a:rPr>
              <a:t>Drop transmission rate only under extreme loss (timeouts)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1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45"/>
    </mc:Choice>
    <mc:Fallback xmlns="">
      <p:transition xmlns:p14="http://schemas.microsoft.com/office/powerpoint/2010/main" spd="slow" advTm="92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2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FCT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9A5B-5B03-425B-9284-2F10A88898B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/>
        </p:nvGraphicFramePr>
        <p:xfrm>
          <a:off x="1023362" y="1647532"/>
          <a:ext cx="7089567" cy="4512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634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3"/>
    </mc:Choice>
    <mc:Fallback xmlns="">
      <p:transition xmlns:p14="http://schemas.microsoft.com/office/powerpoint/2010/main" spd="slow" advTm="4025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</a:t>
            </a:r>
            <a:r>
              <a:rPr lang="en-US" dirty="0" err="1"/>
              <a:t>pFabric</a:t>
            </a:r>
            <a:r>
              <a:rPr lang="en-US" dirty="0"/>
              <a:t>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2999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Consider problem of scheduling N jobs at a queue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000090"/>
                </a:solidFill>
              </a:rPr>
              <a:t>J</a:t>
            </a:r>
            <a:r>
              <a:rPr lang="en-US" sz="2400" baseline="-25000" dirty="0">
                <a:solidFill>
                  <a:srgbClr val="000090"/>
                </a:solidFill>
              </a:rPr>
              <a:t>1,</a:t>
            </a:r>
            <a:r>
              <a:rPr lang="en-US" sz="2400" dirty="0">
                <a:solidFill>
                  <a:srgbClr val="000090"/>
                </a:solidFill>
              </a:rPr>
              <a:t> J</a:t>
            </a:r>
            <a:r>
              <a:rPr lang="en-US" sz="2400" baseline="-25000" dirty="0">
                <a:solidFill>
                  <a:srgbClr val="000090"/>
                </a:solidFill>
              </a:rPr>
              <a:t>2</a:t>
            </a:r>
            <a:r>
              <a:rPr lang="en-US" sz="2400" dirty="0">
                <a:solidFill>
                  <a:srgbClr val="000090"/>
                </a:solidFill>
              </a:rPr>
              <a:t>, … , </a:t>
            </a:r>
            <a:r>
              <a:rPr lang="en-US" sz="2400" dirty="0" err="1">
                <a:solidFill>
                  <a:srgbClr val="000090"/>
                </a:solidFill>
              </a:rPr>
              <a:t>J</a:t>
            </a:r>
            <a:r>
              <a:rPr lang="en-US" sz="2400" baseline="-25000" dirty="0" err="1">
                <a:solidFill>
                  <a:srgbClr val="000090"/>
                </a:solidFill>
              </a:rPr>
              <a:t>n</a:t>
            </a:r>
            <a:r>
              <a:rPr lang="en-US" sz="2400" dirty="0">
                <a:solidFill>
                  <a:srgbClr val="000090"/>
                </a:solidFill>
              </a:rPr>
              <a:t> with duration T</a:t>
            </a:r>
            <a:r>
              <a:rPr lang="en-US" sz="2400" baseline="-25000" dirty="0">
                <a:solidFill>
                  <a:srgbClr val="000090"/>
                </a:solidFill>
              </a:rPr>
              <a:t>1</a:t>
            </a:r>
            <a:r>
              <a:rPr lang="en-US" sz="2400" dirty="0">
                <a:solidFill>
                  <a:srgbClr val="000090"/>
                </a:solidFill>
              </a:rPr>
              <a:t>, T</a:t>
            </a:r>
            <a:r>
              <a:rPr lang="en-US" sz="2400" baseline="-25000" dirty="0">
                <a:solidFill>
                  <a:srgbClr val="000090"/>
                </a:solidFill>
              </a:rPr>
              <a:t>2</a:t>
            </a:r>
            <a:r>
              <a:rPr lang="en-US" sz="2400" dirty="0">
                <a:solidFill>
                  <a:srgbClr val="000090"/>
                </a:solidFill>
              </a:rPr>
              <a:t>, …</a:t>
            </a:r>
            <a:r>
              <a:rPr lang="en-US" sz="2400" dirty="0" err="1">
                <a:solidFill>
                  <a:srgbClr val="000090"/>
                </a:solidFill>
              </a:rPr>
              <a:t>T</a:t>
            </a:r>
            <a:r>
              <a:rPr lang="en-US" sz="2400" baseline="-25000" dirty="0" err="1">
                <a:solidFill>
                  <a:srgbClr val="000090"/>
                </a:solidFill>
              </a:rPr>
              <a:t>n</a:t>
            </a:r>
            <a:r>
              <a:rPr lang="en-US" sz="2400" dirty="0">
                <a:solidFill>
                  <a:srgbClr val="000090"/>
                </a:solidFill>
              </a:rPr>
              <a:t> respectively</a:t>
            </a:r>
            <a:endParaRPr lang="en-US" sz="2800" dirty="0">
              <a:solidFill>
                <a:srgbClr val="00009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800" dirty="0"/>
              <a:t>How do you minimize average job completion time?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“Shortest Job First” (SJF) scheduling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000090"/>
                </a:solidFill>
              </a:rPr>
              <a:t>Pick job with minimum T</a:t>
            </a:r>
            <a:r>
              <a:rPr lang="en-US" sz="2400" baseline="-25000" dirty="0">
                <a:solidFill>
                  <a:srgbClr val="000090"/>
                </a:solidFill>
              </a:rPr>
              <a:t>i </a:t>
            </a:r>
            <a:r>
              <a:rPr lang="en-US" sz="2400" dirty="0">
                <a:solidFill>
                  <a:srgbClr val="000090"/>
                </a:solidFill>
              </a:rPr>
              <a:t>; de-queue and run ; repeat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solidFill>
                  <a:srgbClr val="000090"/>
                </a:solidFill>
              </a:rPr>
              <a:t>I.e., job that requires minimum runtime has max priority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Solution for a network of queues is NP-hard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Setting priority = remaining flow size is a heuristic to approximate SJF</a:t>
            </a:r>
          </a:p>
          <a:p>
            <a:pPr lvl="1"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800" dirty="0"/>
          </a:p>
          <a:p>
            <a:pPr marL="457200" lvl="1" indent="0">
              <a:lnSpc>
                <a:spcPct val="110000"/>
              </a:lnSpc>
              <a:buNone/>
            </a:pPr>
            <a:endParaRPr lang="en-US" sz="2400" dirty="0"/>
          </a:p>
          <a:p>
            <a:pPr lvl="1">
              <a:lnSpc>
                <a:spcPct val="110000"/>
              </a:lnSpc>
            </a:pP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8129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0" y="2693987"/>
            <a:ext cx="9144000" cy="1470025"/>
          </a:xfr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569" dirty="0">
                <a:solidFill>
                  <a:srgbClr val="0070C0"/>
                </a:solidFill>
              </a:rPr>
              <a:t>Questions?</a:t>
            </a:r>
            <a:endParaRPr lang="en-US" dirty="0">
              <a:solidFill>
                <a:srgbClr val="0070C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67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-76200" y="1828800"/>
            <a:ext cx="9296400" cy="1470025"/>
          </a:xfr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569" dirty="0">
                <a:solidFill>
                  <a:srgbClr val="0070C0"/>
                </a:solidFill>
              </a:rPr>
              <a:t>Network Management &amp;</a:t>
            </a:r>
            <a:br>
              <a:rPr lang="en-US" sz="4569" dirty="0">
                <a:solidFill>
                  <a:srgbClr val="0070C0"/>
                </a:solidFill>
              </a:rPr>
            </a:br>
            <a:r>
              <a:rPr lang="en-US" sz="4569" dirty="0">
                <a:solidFill>
                  <a:srgbClr val="0070C0"/>
                </a:solidFill>
              </a:rPr>
              <a:t>Software Defined Networks</a:t>
            </a:r>
            <a:endParaRPr lang="en-US" dirty="0">
              <a:solidFill>
                <a:srgbClr val="0070C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F3FE2-B80E-6842-B5A1-949384C1779D}"/>
              </a:ext>
            </a:extLst>
          </p:cNvPr>
          <p:cNvSpPr txBox="1"/>
          <p:nvPr/>
        </p:nvSpPr>
        <p:spPr>
          <a:xfrm>
            <a:off x="1126056" y="4191000"/>
            <a:ext cx="6891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latin typeface="+mn-lt"/>
              </a:rPr>
              <a:t>Slides thanks to Scott </a:t>
            </a:r>
            <a:r>
              <a:rPr lang="en-US" b="0" dirty="0" err="1">
                <a:latin typeface="+mn-lt"/>
              </a:rPr>
              <a:t>Shenker</a:t>
            </a:r>
            <a:r>
              <a:rPr lang="en-US" b="0" dirty="0">
                <a:latin typeface="+mn-lt"/>
              </a:rPr>
              <a:t>, one of the pioneers of SDN</a:t>
            </a:r>
          </a:p>
        </p:txBody>
      </p:sp>
    </p:spTree>
    <p:extLst>
      <p:ext uri="{BB962C8B-B14F-4D97-AF65-F5344CB8AC3E}">
        <p14:creationId xmlns:p14="http://schemas.microsoft.com/office/powerpoint/2010/main" val="70543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for rest of the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19263"/>
            <a:ext cx="8382000" cy="4411662"/>
          </a:xfrm>
        </p:spPr>
        <p:txBody>
          <a:bodyPr/>
          <a:lstStyle/>
          <a:p>
            <a:r>
              <a:rPr lang="en-US" dirty="0"/>
              <a:t>Provide the “why” of software-defined networking</a:t>
            </a:r>
          </a:p>
          <a:p>
            <a:pPr lvl="1"/>
            <a:r>
              <a:rPr lang="en-US" dirty="0"/>
              <a:t>Deeper understanding of the problem</a:t>
            </a:r>
          </a:p>
          <a:p>
            <a:pPr lvl="1"/>
            <a:r>
              <a:rPr lang="en-US" dirty="0"/>
              <a:t>An exercise in architectural thinking</a:t>
            </a:r>
          </a:p>
          <a:p>
            <a:pPr lvl="1"/>
            <a:r>
              <a:rPr lang="en-US" dirty="0"/>
              <a:t>To build a principled approach towards a solution</a:t>
            </a:r>
          </a:p>
          <a:p>
            <a:endParaRPr lang="en-US" dirty="0"/>
          </a:p>
          <a:p>
            <a:r>
              <a:rPr lang="en-US" dirty="0"/>
              <a:t>Only </a:t>
            </a:r>
            <a:r>
              <a:rPr lang="en-US"/>
              <a:t>a high </a:t>
            </a:r>
            <a:r>
              <a:rPr lang="en-US" dirty="0"/>
              <a:t>level of the “what” </a:t>
            </a:r>
          </a:p>
          <a:p>
            <a:pPr lvl="1"/>
            <a:r>
              <a:rPr lang="en-US" dirty="0"/>
              <a:t>Enough that some of you will want to know more</a:t>
            </a:r>
          </a:p>
          <a:p>
            <a:pPr lvl="1"/>
            <a:r>
              <a:rPr lang="en-US" dirty="0"/>
              <a:t>Take advanced networking course or do research!</a:t>
            </a:r>
          </a:p>
        </p:txBody>
      </p:sp>
    </p:spTree>
    <p:extLst>
      <p:ext uri="{BB962C8B-B14F-4D97-AF65-F5344CB8AC3E}">
        <p14:creationId xmlns:p14="http://schemas.microsoft.com/office/powerpoint/2010/main" val="3581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Network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833937"/>
          </a:xfrm>
        </p:spPr>
        <p:txBody>
          <a:bodyPr/>
          <a:lstStyle/>
          <a:p>
            <a:r>
              <a:rPr lang="en-US" dirty="0"/>
              <a:t>Recall the two “planes” of networking</a:t>
            </a:r>
          </a:p>
          <a:p>
            <a:pPr lvl="1"/>
            <a:endParaRPr lang="en-US" dirty="0"/>
          </a:p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pPr lvl="1"/>
            <a:endParaRPr lang="en-US" dirty="0"/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  <a:p>
            <a:pPr lvl="1"/>
            <a:endParaRPr lang="en-US" dirty="0"/>
          </a:p>
          <a:p>
            <a:r>
              <a:rPr lang="en-US" dirty="0"/>
              <a:t>Broad definition of “network management”:</a:t>
            </a:r>
          </a:p>
          <a:p>
            <a:pPr lvl="1"/>
            <a:r>
              <a:rPr lang="en-US" b="1" i="1" dirty="0"/>
              <a:t>Everything having to do with the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2178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40494"/>
            <a:ext cx="8458200" cy="1173162"/>
          </a:xfrm>
        </p:spPr>
        <p:txBody>
          <a:bodyPr/>
          <a:lstStyle/>
          <a:p>
            <a:r>
              <a:rPr lang="en-US" dirty="0"/>
              <a:t>Original goals for the 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43900" cy="4411662"/>
          </a:xfrm>
        </p:spPr>
        <p:txBody>
          <a:bodyPr/>
          <a:lstStyle/>
          <a:p>
            <a:r>
              <a:rPr lang="en-US" b="1" dirty="0"/>
              <a:t>Basic connectivity</a:t>
            </a:r>
            <a:r>
              <a:rPr lang="en-US" dirty="0"/>
              <a:t>: route packets to destination</a:t>
            </a:r>
          </a:p>
          <a:p>
            <a:pPr lvl="1"/>
            <a:r>
              <a:rPr lang="en-US" dirty="0"/>
              <a:t>Local state computed by routing protocols</a:t>
            </a:r>
          </a:p>
          <a:p>
            <a:pPr lvl="1"/>
            <a:r>
              <a:rPr lang="en-US" dirty="0"/>
              <a:t>Globally distributed algorithms</a:t>
            </a:r>
          </a:p>
          <a:p>
            <a:pPr lvl="1"/>
            <a:endParaRPr lang="en-US" dirty="0"/>
          </a:p>
          <a:p>
            <a:r>
              <a:rPr lang="en-US" b="1" dirty="0"/>
              <a:t>Inter-domain policy</a:t>
            </a:r>
            <a:r>
              <a:rPr lang="en-US" dirty="0"/>
              <a:t>: find policy-compliant paths</a:t>
            </a:r>
          </a:p>
          <a:p>
            <a:pPr lvl="1"/>
            <a:r>
              <a:rPr lang="en-US" dirty="0"/>
              <a:t>Done by globally distributed BGP</a:t>
            </a:r>
          </a:p>
          <a:p>
            <a:pPr lvl="1"/>
            <a:endParaRPr lang="en-US" dirty="0"/>
          </a:p>
          <a:p>
            <a:r>
              <a:rPr lang="en-US" dirty="0"/>
              <a:t>For long time, these were the only relevant goals!</a:t>
            </a:r>
          </a:p>
          <a:p>
            <a:pPr lvl="1"/>
            <a:r>
              <a:rPr lang="en-US" i="1" dirty="0"/>
              <a:t>What other goals are there in running a network?</a:t>
            </a:r>
          </a:p>
        </p:txBody>
      </p:sp>
    </p:spTree>
    <p:extLst>
      <p:ext uri="{BB962C8B-B14F-4D97-AF65-F5344CB8AC3E}">
        <p14:creationId xmlns:p14="http://schemas.microsoft.com/office/powerpoint/2010/main" val="1555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76400"/>
            <a:ext cx="8458200" cy="4876800"/>
          </a:xfrm>
        </p:spPr>
        <p:txBody>
          <a:bodyPr/>
          <a:lstStyle/>
          <a:p>
            <a:r>
              <a:rPr lang="en-US" dirty="0"/>
              <a:t>L2 broadcast protocols often used for discovery</a:t>
            </a:r>
          </a:p>
          <a:p>
            <a:pPr lvl="1"/>
            <a:r>
              <a:rPr lang="en-US" dirty="0"/>
              <a:t>Useful but unscalable and invasive</a:t>
            </a:r>
          </a:p>
          <a:p>
            <a:pPr lvl="8"/>
            <a:endParaRPr lang="en-US" dirty="0"/>
          </a:p>
          <a:p>
            <a:r>
              <a:rPr lang="en-US" dirty="0"/>
              <a:t>Want multiple logical LANs on a physical network</a:t>
            </a:r>
          </a:p>
          <a:p>
            <a:pPr lvl="1"/>
            <a:r>
              <a:rPr lang="en-US" dirty="0"/>
              <a:t>Retain usefulness, cope with scaling, provide isolation</a:t>
            </a:r>
          </a:p>
          <a:p>
            <a:pPr lvl="8"/>
            <a:endParaRPr lang="en-US" dirty="0"/>
          </a:p>
          <a:p>
            <a:r>
              <a:rPr lang="en-US" dirty="0"/>
              <a:t>Use VLANs (virtual LANs) tags in L2 headers</a:t>
            </a:r>
          </a:p>
          <a:p>
            <a:pPr lvl="1"/>
            <a:r>
              <a:rPr lang="en-US" dirty="0"/>
              <a:t>Controls where broadcast packets go</a:t>
            </a:r>
          </a:p>
          <a:p>
            <a:pPr lvl="1"/>
            <a:r>
              <a:rPr lang="en-US" dirty="0"/>
              <a:t>Gives support for logical L2 networks</a:t>
            </a:r>
          </a:p>
          <a:p>
            <a:pPr lvl="1"/>
            <a:r>
              <a:rPr lang="en-US" dirty="0"/>
              <a:t>Routers connect these logical L2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1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59800" cy="1143000"/>
          </a:xfrm>
        </p:spPr>
        <p:txBody>
          <a:bodyPr>
            <a:normAutofit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71" y="2053775"/>
            <a:ext cx="8944429" cy="4187368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What is a data center network?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Scale, service-model, application characteristics</a:t>
            </a:r>
          </a:p>
          <a:p>
            <a:r>
              <a:rPr lang="en-US" dirty="0"/>
              <a:t>What makes it different?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Characteristics, goals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w.r.t.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internet), degrees of freedom</a:t>
            </a:r>
          </a:p>
          <a:p>
            <a:r>
              <a:rPr lang="en-US" dirty="0"/>
              <a:t>How do we achieve goals by exploiting freedom?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Topology redesign, L2/L3 redesign, L4 redesign</a:t>
            </a:r>
          </a:p>
        </p:txBody>
      </p:sp>
    </p:spTree>
    <p:extLst>
      <p:ext uri="{BB962C8B-B14F-4D97-AF65-F5344CB8AC3E}">
        <p14:creationId xmlns:p14="http://schemas.microsoft.com/office/powerpoint/2010/main" val="397728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52600"/>
            <a:ext cx="8458200" cy="4411662"/>
          </a:xfrm>
        </p:spPr>
        <p:txBody>
          <a:bodyPr/>
          <a:lstStyle/>
          <a:p>
            <a:r>
              <a:rPr lang="en-US" dirty="0"/>
              <a:t>Operators want to limit access to various hosts</a:t>
            </a:r>
          </a:p>
          <a:p>
            <a:pPr lvl="1"/>
            <a:r>
              <a:rPr lang="en-US" dirty="0"/>
              <a:t>“Don’t let laptops access backend database machines”</a:t>
            </a:r>
          </a:p>
          <a:p>
            <a:pPr lvl="1"/>
            <a:endParaRPr lang="en-US" dirty="0"/>
          </a:p>
          <a:p>
            <a:r>
              <a:rPr lang="en-US" dirty="0"/>
              <a:t>This can be imposed by routers using ACLs</a:t>
            </a:r>
          </a:p>
          <a:p>
            <a:pPr lvl="1"/>
            <a:r>
              <a:rPr lang="en-US" dirty="0"/>
              <a:t>ACL: Access Control List</a:t>
            </a:r>
          </a:p>
          <a:p>
            <a:pPr lvl="1"/>
            <a:endParaRPr lang="en-US" dirty="0"/>
          </a:p>
          <a:p>
            <a:r>
              <a:rPr lang="en-US" dirty="0"/>
              <a:t>Example entry in ACL: &lt;header template; drop&gt;</a:t>
            </a:r>
          </a:p>
          <a:p>
            <a:pPr lvl="1"/>
            <a:r>
              <a:rPr lang="en-US" dirty="0"/>
              <a:t>If not port 80, drop</a:t>
            </a:r>
          </a:p>
          <a:p>
            <a:pPr lvl="1"/>
            <a:r>
              <a:rPr lang="en-US" dirty="0"/>
              <a:t>If source address = X, drop </a:t>
            </a:r>
          </a:p>
        </p:txBody>
      </p:sp>
    </p:spTree>
    <p:extLst>
      <p:ext uri="{BB962C8B-B14F-4D97-AF65-F5344CB8AC3E}">
        <p14:creationId xmlns:p14="http://schemas.microsoft.com/office/powerpoint/2010/main" val="206475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en-US" dirty="0"/>
              <a:t>Want to avoid persistent overloads on links</a:t>
            </a:r>
          </a:p>
          <a:p>
            <a:pPr lvl="7"/>
            <a:endParaRPr lang="en-US" dirty="0"/>
          </a:p>
          <a:p>
            <a:r>
              <a:rPr lang="en-US" dirty="0"/>
              <a:t>Choose routes to spread traffic load across links</a:t>
            </a:r>
          </a:p>
          <a:p>
            <a:pPr lvl="7"/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Adjusting weights in OSPF</a:t>
            </a:r>
          </a:p>
          <a:p>
            <a:pPr lvl="6"/>
            <a:endParaRPr lang="en-US" dirty="0"/>
          </a:p>
          <a:p>
            <a:r>
              <a:rPr lang="en-US" dirty="0"/>
              <a:t>Done with centralized computation</a:t>
            </a:r>
          </a:p>
          <a:p>
            <a:pPr lvl="1"/>
            <a:r>
              <a:rPr lang="en-US" dirty="0"/>
              <a:t>Take snapshot of topology and load</a:t>
            </a:r>
          </a:p>
          <a:p>
            <a:pPr lvl="1"/>
            <a:r>
              <a:rPr lang="en-US" dirty="0"/>
              <a:t>Compute appropriate OSPF state</a:t>
            </a:r>
          </a:p>
          <a:p>
            <a:pPr lvl="1"/>
            <a:r>
              <a:rPr lang="en-US" dirty="0"/>
              <a:t>Send to network</a:t>
            </a:r>
          </a:p>
        </p:txBody>
      </p:sp>
    </p:spTree>
    <p:extLst>
      <p:ext uri="{BB962C8B-B14F-4D97-AF65-F5344CB8AC3E}">
        <p14:creationId xmlns:p14="http://schemas.microsoft.com/office/powerpoint/2010/main" val="41670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1173162"/>
          </a:xfrm>
        </p:spPr>
        <p:txBody>
          <a:bodyPr/>
          <a:lstStyle/>
          <a:p>
            <a:pPr algn="ctr"/>
            <a:r>
              <a:rPr lang="en-US" sz="3600" dirty="0"/>
              <a:t>Network management has many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52600"/>
            <a:ext cx="8458200" cy="4411662"/>
          </a:xfrm>
        </p:spPr>
        <p:txBody>
          <a:bodyPr/>
          <a:lstStyle/>
          <a:p>
            <a:r>
              <a:rPr lang="en-US" dirty="0"/>
              <a:t>Achieving these goals is job of the control plane…</a:t>
            </a:r>
          </a:p>
          <a:p>
            <a:pPr lvl="3"/>
            <a:endParaRPr lang="en-US" dirty="0"/>
          </a:p>
          <a:p>
            <a:r>
              <a:rPr lang="en-US" dirty="0"/>
              <a:t>…which currently involves many mechanisms</a:t>
            </a:r>
          </a:p>
          <a:p>
            <a:endParaRPr lang="en-US" dirty="0"/>
          </a:p>
          <a:p>
            <a:r>
              <a:rPr lang="en-US" b="1" dirty="0"/>
              <a:t>Globally distributed:</a:t>
            </a:r>
            <a:r>
              <a:rPr lang="en-US" dirty="0"/>
              <a:t> routing algorithms</a:t>
            </a:r>
          </a:p>
          <a:p>
            <a:pPr lvl="7"/>
            <a:endParaRPr lang="en-US" dirty="0"/>
          </a:p>
          <a:p>
            <a:r>
              <a:rPr lang="en-US" b="1" dirty="0"/>
              <a:t>Manual/scripted configuration:</a:t>
            </a:r>
            <a:r>
              <a:rPr lang="en-US" dirty="0"/>
              <a:t> ACLs, VLANs</a:t>
            </a:r>
          </a:p>
          <a:p>
            <a:pPr lvl="6"/>
            <a:endParaRPr lang="en-US" dirty="0"/>
          </a:p>
          <a:p>
            <a:r>
              <a:rPr lang="en-US" b="1" dirty="0"/>
              <a:t>Centralized computation:</a:t>
            </a:r>
            <a:r>
              <a:rPr lang="en-US" dirty="0"/>
              <a:t> Traffic engineering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676400"/>
            <a:ext cx="8648700" cy="4411662"/>
          </a:xfrm>
        </p:spPr>
        <p:txBody>
          <a:bodyPr/>
          <a:lstStyle/>
          <a:p>
            <a:r>
              <a:rPr lang="en-US" dirty="0"/>
              <a:t>Many different control plane mechanisms</a:t>
            </a:r>
          </a:p>
          <a:p>
            <a:pPr lvl="1"/>
            <a:endParaRPr lang="en-US" dirty="0"/>
          </a:p>
          <a:p>
            <a:r>
              <a:rPr lang="en-US" dirty="0"/>
              <a:t>Each designed from scratch for their intended goal</a:t>
            </a:r>
          </a:p>
          <a:p>
            <a:pPr lvl="1"/>
            <a:endParaRPr lang="en-US" dirty="0"/>
          </a:p>
          <a:p>
            <a:r>
              <a:rPr lang="en-US" dirty="0"/>
              <a:t>Encompassing a wide variety of implementations</a:t>
            </a:r>
          </a:p>
          <a:p>
            <a:pPr lvl="1"/>
            <a:r>
              <a:rPr lang="en-US" dirty="0"/>
              <a:t>Distributed, manual, centralized,…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b="1" dirty="0"/>
              <a:t>Network control plane is a complicated mess!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6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0" y="2693987"/>
            <a:ext cx="9144000" cy="1470025"/>
          </a:xfr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569" dirty="0">
                <a:solidFill>
                  <a:srgbClr val="0070C0"/>
                </a:solidFill>
              </a:rPr>
              <a:t>Questions?</a:t>
            </a:r>
            <a:endParaRPr lang="en-US" dirty="0">
              <a:solidFill>
                <a:srgbClr val="0070C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48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algn="ctr"/>
            <a:r>
              <a:rPr lang="en-US" dirty="0">
                <a:latin typeface="Helvetica" charset="0"/>
              </a:rPr>
              <a:t>Making Network Operators Cry: 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A Two Step Process</a:t>
            </a:r>
          </a:p>
        </p:txBody>
      </p:sp>
    </p:spTree>
    <p:extLst>
      <p:ext uri="{BB962C8B-B14F-4D97-AF65-F5344CB8AC3E}">
        <p14:creationId xmlns:p14="http://schemas.microsoft.com/office/powerpoint/2010/main" val="2346693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Large datacenters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76400"/>
            <a:ext cx="8610600" cy="4411662"/>
          </a:xfrm>
        </p:spPr>
        <p:txBody>
          <a:bodyPr/>
          <a:lstStyle/>
          <a:p>
            <a:r>
              <a:rPr lang="en-US" dirty="0"/>
              <a:t>100,000s machines; 10,000s switches</a:t>
            </a:r>
          </a:p>
          <a:p>
            <a:pPr lvl="4"/>
            <a:endParaRPr lang="en-US" dirty="0"/>
          </a:p>
          <a:p>
            <a:r>
              <a:rPr lang="en-US" dirty="0"/>
              <a:t>This is pushing the limits of what we can handle...</a:t>
            </a:r>
          </a:p>
          <a:p>
            <a:pPr lvl="6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Multiple tenancy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82000" cy="4411662"/>
          </a:xfrm>
        </p:spPr>
        <p:txBody>
          <a:bodyPr/>
          <a:lstStyle/>
          <a:p>
            <a:r>
              <a:rPr lang="en-US" dirty="0"/>
              <a:t>Large datacenters host many customers</a:t>
            </a:r>
          </a:p>
          <a:p>
            <a:pPr lvl="6"/>
            <a:endParaRPr lang="en-US" dirty="0"/>
          </a:p>
          <a:p>
            <a:r>
              <a:rPr lang="en-US" dirty="0"/>
              <a:t>Each customer gets their own logical network</a:t>
            </a:r>
          </a:p>
          <a:p>
            <a:pPr lvl="1"/>
            <a:r>
              <a:rPr lang="en-US" dirty="0"/>
              <a:t>Customer should be able to set policies on this network</a:t>
            </a:r>
          </a:p>
          <a:p>
            <a:pPr lvl="1"/>
            <a:r>
              <a:rPr lang="en-US" dirty="0"/>
              <a:t>ACLs, VLANs, etc.</a:t>
            </a:r>
          </a:p>
          <a:p>
            <a:pPr lvl="1"/>
            <a:endParaRPr lang="en-US" dirty="0"/>
          </a:p>
          <a:p>
            <a:r>
              <a:rPr lang="en-US" dirty="0"/>
              <a:t>If there are 1000 customers, that adds 3 orders of magnitude</a:t>
            </a:r>
          </a:p>
          <a:p>
            <a:pPr marL="2654300" lvl="7" indent="0">
              <a:buNone/>
            </a:pPr>
            <a:endParaRPr lang="en-US" dirty="0"/>
          </a:p>
          <a:p>
            <a:r>
              <a:rPr lang="en-US" dirty="0"/>
              <a:t>This goes </a:t>
            </a:r>
            <a:r>
              <a:rPr lang="en-US" i="1" dirty="0"/>
              <a:t>way</a:t>
            </a:r>
            <a:r>
              <a:rPr lang="en-US" dirty="0"/>
              <a:t> beyond what we can handle</a:t>
            </a:r>
          </a:p>
          <a:p>
            <a:pPr lvl="7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1173162"/>
          </a:xfrm>
        </p:spPr>
        <p:txBody>
          <a:bodyPr/>
          <a:lstStyle/>
          <a:p>
            <a:r>
              <a:rPr lang="en-US" dirty="0"/>
              <a:t>Network Operators Are Now Weeping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263"/>
            <a:ext cx="8153400" cy="4411662"/>
          </a:xfrm>
        </p:spPr>
        <p:txBody>
          <a:bodyPr/>
          <a:lstStyle/>
          <a:p>
            <a:r>
              <a:rPr lang="en-US" dirty="0"/>
              <a:t>Ad hoc control for millions of networked entities</a:t>
            </a:r>
          </a:p>
          <a:p>
            <a:pPr lvl="1"/>
            <a:r>
              <a:rPr lang="en-US" dirty="0"/>
              <a:t>And something goes wrong</a:t>
            </a:r>
          </a:p>
          <a:p>
            <a:pPr lvl="1"/>
            <a:r>
              <a:rPr lang="en-US" dirty="0"/>
              <a:t>Try debugging that…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is the key problem here? </a:t>
            </a:r>
          </a:p>
          <a:p>
            <a:pPr lvl="1"/>
            <a:r>
              <a:rPr lang="en-US" b="1" i="1" dirty="0"/>
              <a:t>Complexity</a:t>
            </a:r>
          </a:p>
          <a:p>
            <a:pPr lvl="1"/>
            <a:endParaRPr lang="en-US" dirty="0"/>
          </a:p>
          <a:p>
            <a:r>
              <a:rPr lang="en-US" dirty="0"/>
              <a:t>We need a simpler, more systematic design</a:t>
            </a:r>
          </a:p>
          <a:p>
            <a:pPr lvl="1"/>
            <a:r>
              <a:rPr lang="en-US" b="1" i="1" dirty="0"/>
              <a:t>How do we achieve this?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1173162"/>
          </a:xfrm>
        </p:spPr>
        <p:txBody>
          <a:bodyPr/>
          <a:lstStyle/>
          <a:p>
            <a:pPr lvl="0"/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pl-PL" dirty="0" err="1"/>
              <a:t>Transition</a:t>
            </a:r>
            <a:r>
              <a:rPr lang="pl-PL" dirty="0"/>
              <a:t>: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5334000"/>
          </a:xfrm>
        </p:spPr>
        <p:txBody>
          <a:bodyPr/>
          <a:lstStyle/>
          <a:p>
            <a:r>
              <a:rPr lang="en-US" dirty="0"/>
              <a:t>Machine languages: no abstractions</a:t>
            </a:r>
          </a:p>
          <a:p>
            <a:pPr lvl="1"/>
            <a:r>
              <a:rPr lang="en-US" dirty="0"/>
              <a:t>Had to deal with low-level details</a:t>
            </a:r>
          </a:p>
          <a:p>
            <a:pPr lvl="1"/>
            <a:r>
              <a:rPr lang="en-US" dirty="0"/>
              <a:t>Mastering complexity was crucial</a:t>
            </a:r>
          </a:p>
          <a:p>
            <a:pPr lvl="1"/>
            <a:endParaRPr lang="en-US" dirty="0"/>
          </a:p>
          <a:p>
            <a:r>
              <a:rPr lang="ro-RO" dirty="0"/>
              <a:t>Higher-level languages: OS and other abstractions</a:t>
            </a:r>
          </a:p>
          <a:p>
            <a:pPr lvl="1"/>
            <a:r>
              <a:rPr lang="ro-RO" dirty="0"/>
              <a:t>File system, virtual memory, abstract data types, ...</a:t>
            </a:r>
          </a:p>
          <a:p>
            <a:pPr lvl="1"/>
            <a:endParaRPr lang="en-US" dirty="0"/>
          </a:p>
          <a:p>
            <a:r>
              <a:rPr lang="en-US" dirty="0"/>
              <a:t>Modern languages: even more abstractions</a:t>
            </a:r>
          </a:p>
          <a:p>
            <a:pPr lvl="1"/>
            <a:r>
              <a:rPr lang="en-US" dirty="0"/>
              <a:t>Object orientation, garbage collection,...</a:t>
            </a:r>
          </a:p>
          <a:p>
            <a:pPr lvl="1"/>
            <a:endParaRPr lang="en-US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008000"/>
                </a:solidFill>
              </a:rPr>
              <a:t>Abstractions key to extracting simplicity</a:t>
            </a:r>
          </a:p>
        </p:txBody>
      </p:sp>
    </p:spTree>
    <p:extLst>
      <p:ext uri="{BB962C8B-B14F-4D97-AF65-F5344CB8AC3E}">
        <p14:creationId xmlns:p14="http://schemas.microsoft.com/office/powerpoint/2010/main" val="25308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59800" cy="1143000"/>
          </a:xfrm>
        </p:spPr>
        <p:txBody>
          <a:bodyPr>
            <a:normAutofit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71" y="2053775"/>
            <a:ext cx="8944429" cy="4187368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a data center network?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Scale, service-model, application characteristics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makes it different?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Characteristics, goals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w.r.t.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internet), degrees of freedom</a:t>
            </a:r>
          </a:p>
          <a:p>
            <a:r>
              <a:rPr lang="en-US" dirty="0"/>
              <a:t>How do we achieve goals by exploiting freedom?</a:t>
            </a:r>
          </a:p>
          <a:p>
            <a:pPr lvl="1"/>
            <a:r>
              <a:rPr lang="en-US" dirty="0"/>
              <a:t>Topology redesign, L2/L3 redesign, L4 redesign</a:t>
            </a:r>
          </a:p>
          <a:p>
            <a:pPr lvl="1"/>
            <a:r>
              <a:rPr lang="en-US" dirty="0"/>
              <a:t>We will look at some approaches, not all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4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1173162"/>
          </a:xfrm>
        </p:spPr>
        <p:txBody>
          <a:bodyPr/>
          <a:lstStyle/>
          <a:p>
            <a:pPr lvl="0" algn="ctr"/>
            <a:r>
              <a:rPr lang="en-US" dirty="0"/>
              <a:t>What About Network Abstractions?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data and control planes separately</a:t>
            </a:r>
          </a:p>
          <a:p>
            <a:pPr lvl="4"/>
            <a:endParaRPr lang="en-US" dirty="0"/>
          </a:p>
          <a:p>
            <a:r>
              <a:rPr lang="en-US" dirty="0"/>
              <a:t>Different tasks, so naturally different abstractions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0057"/>
            <a:ext cx="8686800" cy="1173162"/>
          </a:xfrm>
        </p:spPr>
        <p:txBody>
          <a:bodyPr/>
          <a:lstStyle/>
          <a:p>
            <a:r>
              <a:rPr lang="en-US" dirty="0"/>
              <a:t>Abstractions for Data Plane: Layers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1567839"/>
            <a:ext cx="2705100" cy="423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285919"/>
            <a:ext cx="553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3907135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282388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9900" y="1796439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600" y="5052367"/>
            <a:ext cx="191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270804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Reliable (or unreliable) transport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298254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global packet delivery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3688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local packet delivery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52132"/>
            <a:ext cx="553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Physical transfer of bits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C107158-3B47-5C4A-A629-85941308565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6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Layering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24000"/>
            <a:ext cx="8610600" cy="5211762"/>
          </a:xfrm>
        </p:spPr>
        <p:txBody>
          <a:bodyPr/>
          <a:lstStyle/>
          <a:p>
            <a:r>
              <a:rPr lang="en-US" dirty="0"/>
              <a:t>Decomposed delivery into basic components</a:t>
            </a:r>
          </a:p>
          <a:p>
            <a:pPr lvl="6"/>
            <a:endParaRPr lang="en-US" dirty="0"/>
          </a:p>
          <a:p>
            <a:r>
              <a:rPr lang="en-US" dirty="0"/>
              <a:t>Independent, compatible innovation at each layer</a:t>
            </a:r>
          </a:p>
          <a:p>
            <a:pPr lvl="1"/>
            <a:r>
              <a:rPr lang="en-US" dirty="0"/>
              <a:t>Clean “separation of concerns”</a:t>
            </a:r>
          </a:p>
          <a:p>
            <a:pPr lvl="1"/>
            <a:r>
              <a:rPr lang="en-US" dirty="0"/>
              <a:t>Leaving each layer to solve a tractable problem</a:t>
            </a:r>
          </a:p>
          <a:p>
            <a:pPr lvl="6"/>
            <a:endParaRPr lang="en-US" dirty="0"/>
          </a:p>
          <a:p>
            <a:r>
              <a:rPr lang="en-US" dirty="0"/>
              <a:t>Responsible for the success of the Internet!</a:t>
            </a:r>
          </a:p>
          <a:p>
            <a:pPr lvl="1"/>
            <a:r>
              <a:rPr lang="en-US" dirty="0"/>
              <a:t>Rich ecosystem of independent innovation</a:t>
            </a:r>
          </a:p>
          <a:p>
            <a:pPr lvl="5"/>
            <a:endParaRPr lang="en-US" dirty="0"/>
          </a:p>
          <a:p>
            <a:r>
              <a:rPr lang="en-US" dirty="0"/>
              <a:t>Think about it….</a:t>
            </a:r>
          </a:p>
          <a:p>
            <a:pPr lvl="1"/>
            <a:r>
              <a:rPr lang="en-US" dirty="0"/>
              <a:t>Original architecture has handled </a:t>
            </a:r>
            <a:r>
              <a:rPr lang="en-US"/>
              <a:t>many order-of-magnitude </a:t>
            </a:r>
            <a:r>
              <a:rPr lang="en-US" dirty="0"/>
              <a:t>changes in speed, size, scope, diversity</a:t>
            </a:r>
          </a:p>
        </p:txBody>
      </p:sp>
    </p:spTree>
    <p:extLst>
      <p:ext uri="{BB962C8B-B14F-4D97-AF65-F5344CB8AC3E}">
        <p14:creationId xmlns:p14="http://schemas.microsoft.com/office/powerpoint/2010/main" val="33700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Control Plane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800" dirty="0"/>
              <a:t>?</a:t>
            </a:r>
            <a:endParaRPr lang="en-US" sz="40000" dirty="0"/>
          </a:p>
        </p:txBody>
      </p:sp>
    </p:spTree>
    <p:extLst>
      <p:ext uri="{BB962C8B-B14F-4D97-AF65-F5344CB8AC3E}">
        <p14:creationId xmlns:p14="http://schemas.microsoft.com/office/powerpoint/2010/main" val="316274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Many Control Plane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52600"/>
            <a:ext cx="8458200" cy="4411662"/>
          </a:xfrm>
        </p:spPr>
        <p:txBody>
          <a:bodyPr/>
          <a:lstStyle/>
          <a:p>
            <a:r>
              <a:rPr lang="en-US" dirty="0"/>
              <a:t>Variety of goals, no modularity:</a:t>
            </a:r>
          </a:p>
          <a:p>
            <a:pPr lvl="1"/>
            <a:r>
              <a:rPr lang="en-US" b="1" dirty="0"/>
              <a:t>Routing: </a:t>
            </a:r>
            <a:r>
              <a:rPr lang="en-US" dirty="0"/>
              <a:t>distributed routing algorithms</a:t>
            </a:r>
          </a:p>
          <a:p>
            <a:pPr lvl="1"/>
            <a:r>
              <a:rPr lang="en-US" b="1" dirty="0"/>
              <a:t>Isolation</a:t>
            </a:r>
            <a:r>
              <a:rPr lang="en-US" dirty="0"/>
              <a:t>: ACLs, VLANs, Firewalls,…</a:t>
            </a:r>
          </a:p>
          <a:p>
            <a:pPr lvl="1"/>
            <a:r>
              <a:rPr lang="en-US" b="1" dirty="0"/>
              <a:t>Traffic engineering</a:t>
            </a:r>
            <a:r>
              <a:rPr lang="en-US" dirty="0"/>
              <a:t>: adjusting weights, MPLS,…</a:t>
            </a:r>
          </a:p>
          <a:p>
            <a:pPr lvl="8"/>
            <a:endParaRPr lang="en-US" dirty="0"/>
          </a:p>
          <a:p>
            <a:pPr marL="3200400" lvl="7" indent="0">
              <a:buNone/>
            </a:pPr>
            <a:endParaRPr lang="en-US" dirty="0"/>
          </a:p>
          <a:p>
            <a:r>
              <a:rPr lang="en-US" b="1" dirty="0"/>
              <a:t>Control Plane: mechanism without abstraction</a:t>
            </a:r>
          </a:p>
          <a:p>
            <a:pPr lvl="1"/>
            <a:r>
              <a:rPr lang="en-US" b="1" i="1" dirty="0"/>
              <a:t>Too many mechanisms, not enough functionality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8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0" y="2693987"/>
            <a:ext cx="9144000" cy="1470025"/>
          </a:xfr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569" dirty="0">
                <a:solidFill>
                  <a:srgbClr val="0070C0"/>
                </a:solidFill>
              </a:rPr>
              <a:t>Questions?</a:t>
            </a:r>
            <a:endParaRPr lang="en-US" dirty="0">
              <a:solidFill>
                <a:srgbClr val="0070C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69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/>
          <a:lstStyle/>
          <a:p>
            <a:r>
              <a:rPr lang="en-US" dirty="0">
                <a:latin typeface="Helvetica" charset="0"/>
              </a:rPr>
              <a:t>Finding Control Plane Abstractions</a:t>
            </a:r>
          </a:p>
        </p:txBody>
      </p:sp>
    </p:spTree>
    <p:extLst>
      <p:ext uri="{BB962C8B-B14F-4D97-AF65-F5344CB8AC3E}">
        <p14:creationId xmlns:p14="http://schemas.microsoft.com/office/powerpoint/2010/main" val="33828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find abstractions?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first decompose the problem….</a:t>
            </a:r>
          </a:p>
          <a:p>
            <a:pPr lvl="3"/>
            <a:endParaRPr lang="en-US" dirty="0"/>
          </a:p>
          <a:p>
            <a:r>
              <a:rPr lang="en-US" dirty="0"/>
              <a:t>…and define abstractions for each sub-problem</a:t>
            </a:r>
          </a:p>
          <a:p>
            <a:pPr lvl="3"/>
            <a:endParaRPr lang="en-US" dirty="0"/>
          </a:p>
          <a:p>
            <a:r>
              <a:rPr lang="en-US" b="1" dirty="0"/>
              <a:t>So what is the control plane problem?</a:t>
            </a:r>
          </a:p>
        </p:txBody>
      </p:sp>
    </p:spTree>
    <p:extLst>
      <p:ext uri="{BB962C8B-B14F-4D97-AF65-F5344CB8AC3E}">
        <p14:creationId xmlns:p14="http://schemas.microsoft.com/office/powerpoint/2010/main" val="6554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forwarding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with low-level hardware/software</a:t>
            </a:r>
          </a:p>
          <a:p>
            <a:pPr lvl="1"/>
            <a:r>
              <a:rPr lang="en-US" dirty="0"/>
              <a:t>Which might depend on vendor</a:t>
            </a:r>
          </a:p>
          <a:p>
            <a:pPr lvl="1"/>
            <a:endParaRPr lang="en-US" dirty="0"/>
          </a:p>
          <a:p>
            <a:r>
              <a:rPr lang="en-US" dirty="0"/>
              <a:t>Based on entire network topology</a:t>
            </a:r>
          </a:p>
          <a:p>
            <a:pPr lvl="1"/>
            <a:r>
              <a:rPr lang="en-US" dirty="0"/>
              <a:t>Because many control decisions depend on topology</a:t>
            </a:r>
          </a:p>
          <a:p>
            <a:pPr lvl="1"/>
            <a:endParaRPr lang="en-US" dirty="0"/>
          </a:p>
          <a:p>
            <a:r>
              <a:rPr lang="en-US" dirty="0"/>
              <a:t>For all routers/switches in network</a:t>
            </a:r>
          </a:p>
          <a:p>
            <a:pPr lvl="1"/>
            <a:r>
              <a:rPr lang="en-US" dirty="0"/>
              <a:t>Every router/switch needs forwarding state</a:t>
            </a:r>
          </a:p>
        </p:txBody>
      </p:sp>
    </p:spTree>
    <p:extLst>
      <p:ext uri="{BB962C8B-B14F-4D97-AF65-F5344CB8AC3E}">
        <p14:creationId xmlns:p14="http://schemas.microsoft.com/office/powerpoint/2010/main" val="111192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one-off mechanisms that solve all three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Introduces a lot of complexity</a:t>
            </a:r>
          </a:p>
          <a:p>
            <a:pPr lvl="1"/>
            <a:r>
              <a:rPr lang="en-US" dirty="0"/>
              <a:t>Think back to the DCN operator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current approach</a:t>
            </a:r>
          </a:p>
        </p:txBody>
      </p:sp>
    </p:spTree>
    <p:extLst>
      <p:ext uri="{BB962C8B-B14F-4D97-AF65-F5344CB8AC3E}">
        <p14:creationId xmlns:p14="http://schemas.microsoft.com/office/powerpoint/2010/main" val="38289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achieve DCN goals?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2"/>
            <a:ext cx="8610600" cy="4757737"/>
          </a:xfrm>
        </p:spPr>
        <p:txBody>
          <a:bodyPr/>
          <a:lstStyle/>
          <a:p>
            <a:r>
              <a:rPr lang="en-US" dirty="0"/>
              <a:t>Network architecture design [Done]:</a:t>
            </a:r>
          </a:p>
          <a:p>
            <a:pPr lvl="1"/>
            <a:r>
              <a:rPr lang="en-US" dirty="0"/>
              <a:t>rearchitect network topology to achieve full-bisection b/w</a:t>
            </a:r>
          </a:p>
          <a:p>
            <a:pPr lvl="1"/>
            <a:r>
              <a:rPr lang="en-US" dirty="0"/>
              <a:t>DC as a giant switch =&gt; Clos/fat-tree topologies</a:t>
            </a:r>
          </a:p>
          <a:p>
            <a:pPr lvl="1"/>
            <a:endParaRPr lang="en-US" dirty="0"/>
          </a:p>
          <a:p>
            <a:r>
              <a:rPr lang="en-US" dirty="0"/>
              <a:t>L2/L3 design: </a:t>
            </a:r>
          </a:p>
          <a:p>
            <a:pPr lvl="1"/>
            <a:r>
              <a:rPr lang="en-US" dirty="0"/>
              <a:t>Via modifications to LS/DV + ECMP</a:t>
            </a:r>
          </a:p>
          <a:p>
            <a:pPr lvl="1"/>
            <a:r>
              <a:rPr lang="en-US" dirty="0"/>
              <a:t>New addressing / routing / forwarding for new topology</a:t>
            </a:r>
          </a:p>
          <a:p>
            <a:pPr lvl="1"/>
            <a:endParaRPr lang="en-US" dirty="0"/>
          </a:p>
          <a:p>
            <a:r>
              <a:rPr lang="en-US" dirty="0"/>
              <a:t>L4 design </a:t>
            </a:r>
            <a:r>
              <a:rPr lang="en-US" b="1" dirty="0"/>
              <a:t>[Today]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transport protocol design to meet DCN goals</a:t>
            </a:r>
          </a:p>
        </p:txBody>
      </p:sp>
    </p:spTree>
    <p:extLst>
      <p:ext uri="{BB962C8B-B14F-4D97-AF65-F5344CB8AC3E}">
        <p14:creationId xmlns:p14="http://schemas.microsoft.com/office/powerpoint/2010/main" val="288550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1173162"/>
          </a:xfrm>
        </p:spPr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marL="800100" lvl="1" indent="-342900"/>
            <a:r>
              <a:rPr lang="en-US" dirty="0">
                <a:solidFill>
                  <a:srgbClr val="F47A00"/>
                </a:solidFill>
              </a:rPr>
              <a:t>Need an abstraction for general </a:t>
            </a:r>
            <a:r>
              <a:rPr lang="en-US" b="1" dirty="0">
                <a:solidFill>
                  <a:srgbClr val="F47A00"/>
                </a:solidFill>
              </a:rPr>
              <a:t>forwarding model</a:t>
            </a:r>
          </a:p>
          <a:p>
            <a:endParaRPr lang="en-US" dirty="0"/>
          </a:p>
          <a:p>
            <a:r>
              <a:rPr lang="en-US" dirty="0"/>
              <a:t>Make decisions based on entire network</a:t>
            </a:r>
          </a:p>
          <a:p>
            <a:pPr marL="800100" lvl="1" indent="-342900"/>
            <a:r>
              <a:rPr lang="en-US" dirty="0">
                <a:solidFill>
                  <a:srgbClr val="F47A00"/>
                </a:solidFill>
              </a:rPr>
              <a:t>Need an abstraction for </a:t>
            </a:r>
            <a:r>
              <a:rPr lang="en-US" b="1" dirty="0">
                <a:solidFill>
                  <a:srgbClr val="F47A00"/>
                </a:solidFill>
              </a:rPr>
              <a:t>network state</a:t>
            </a:r>
          </a:p>
          <a:p>
            <a:pPr marL="514350" indent="-457200"/>
            <a:endParaRPr lang="en-US" b="1" dirty="0"/>
          </a:p>
          <a:p>
            <a:r>
              <a:rPr lang="en-US" dirty="0"/>
              <a:t>Compute configuration of each physical device</a:t>
            </a:r>
          </a:p>
          <a:p>
            <a:pPr marL="800100" lvl="1" indent="-342900"/>
            <a:r>
              <a:rPr lang="en-US" dirty="0">
                <a:solidFill>
                  <a:srgbClr val="F47A00"/>
                </a:solidFill>
              </a:rPr>
              <a:t>Need an abstraction that </a:t>
            </a:r>
            <a:r>
              <a:rPr lang="en-US" b="1" dirty="0">
                <a:solidFill>
                  <a:srgbClr val="F47A00"/>
                </a:solidFill>
              </a:rPr>
              <a:t>simplifies configuration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203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1173162"/>
          </a:xfrm>
        </p:spPr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marL="800100" lvl="1" indent="-342900"/>
            <a:r>
              <a:rPr lang="en-US" dirty="0">
                <a:solidFill>
                  <a:srgbClr val="F47A00"/>
                </a:solidFill>
              </a:rPr>
              <a:t>Need an abstraction for general </a:t>
            </a:r>
            <a:r>
              <a:rPr lang="en-US" b="1" dirty="0">
                <a:solidFill>
                  <a:srgbClr val="F47A00"/>
                </a:solidFill>
              </a:rPr>
              <a:t>forwarding model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Make decisions based on entire network</a:t>
            </a:r>
          </a:p>
          <a:p>
            <a:pPr marL="800100" lvl="1" indent="-34290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Need an abstraction for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network state</a:t>
            </a:r>
          </a:p>
          <a:p>
            <a:pPr marL="514350" indent="-457200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configuration of each physical device</a:t>
            </a:r>
          </a:p>
          <a:p>
            <a:pPr marL="800100" lvl="1" indent="-34290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Need an abstraction that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simplifies configuration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00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Abs#1: 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52600"/>
            <a:ext cx="8458200" cy="4411662"/>
          </a:xfrm>
        </p:spPr>
        <p:txBody>
          <a:bodyPr/>
          <a:lstStyle/>
          <a:p>
            <a:r>
              <a:rPr lang="en-US" dirty="0"/>
              <a:t>Express intent </a:t>
            </a:r>
            <a:r>
              <a:rPr lang="en-US" b="1" dirty="0"/>
              <a:t>independent of implementation</a:t>
            </a:r>
          </a:p>
          <a:p>
            <a:pPr lvl="1"/>
            <a:r>
              <a:rPr lang="en-US" dirty="0"/>
              <a:t>Don’t want to deal with proprietary HW and SW</a:t>
            </a:r>
          </a:p>
          <a:p>
            <a:pPr lvl="4"/>
            <a:endParaRPr lang="en-US" dirty="0"/>
          </a:p>
          <a:p>
            <a:r>
              <a:rPr lang="en-US" dirty="0" err="1"/>
              <a:t>OpenFlow</a:t>
            </a:r>
            <a:r>
              <a:rPr lang="en-US" dirty="0"/>
              <a:t> is current proposal for forwarding</a:t>
            </a:r>
          </a:p>
          <a:p>
            <a:pPr lvl="1"/>
            <a:r>
              <a:rPr lang="en-US" b="1" dirty="0"/>
              <a:t>Standardized</a:t>
            </a:r>
            <a:r>
              <a:rPr lang="en-US" dirty="0"/>
              <a:t> interface to switch</a:t>
            </a:r>
          </a:p>
          <a:p>
            <a:pPr lvl="1"/>
            <a:r>
              <a:rPr lang="en-US" dirty="0"/>
              <a:t>Configuration in terms of flow entries: &lt;header, action&gt;</a:t>
            </a:r>
          </a:p>
          <a:p>
            <a:pPr lvl="3"/>
            <a:endParaRPr lang="en-US" dirty="0"/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1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0494"/>
            <a:ext cx="8534400" cy="1173162"/>
          </a:xfrm>
        </p:spPr>
        <p:txBody>
          <a:bodyPr/>
          <a:lstStyle/>
          <a:p>
            <a:r>
              <a:rPr lang="en-US" dirty="0"/>
              <a:t>Two Important Facets to </a:t>
            </a:r>
            <a:r>
              <a:rPr lang="en-US" dirty="0" err="1"/>
              <a:t>OpenFlow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accept external control messages</a:t>
            </a:r>
          </a:p>
          <a:p>
            <a:pPr lvl="1"/>
            <a:r>
              <a:rPr lang="en-US" dirty="0"/>
              <a:t>Not closed, proprietary boxes</a:t>
            </a:r>
          </a:p>
          <a:p>
            <a:pPr marL="1373187" lvl="4" indent="0">
              <a:buNone/>
            </a:pPr>
            <a:endParaRPr lang="en-US" dirty="0"/>
          </a:p>
          <a:p>
            <a:r>
              <a:rPr lang="en-US" dirty="0"/>
              <a:t>Standardized flow entry format</a:t>
            </a:r>
          </a:p>
          <a:p>
            <a:pPr lvl="1"/>
            <a:r>
              <a:rPr lang="en-US" dirty="0"/>
              <a:t>So switches are </a:t>
            </a:r>
            <a:r>
              <a:rPr lang="en-US" dirty="0" err="1"/>
              <a:t>interchangable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6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9067800" cy="1173162"/>
          </a:xfrm>
        </p:spPr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Be compatible with low-level hardware/software</a:t>
            </a:r>
          </a:p>
          <a:p>
            <a:pPr marL="800100" lvl="1" indent="-342900"/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Need an abstraction for general </a:t>
            </a:r>
            <a:r>
              <a:rPr lang="en-US" b="1" dirty="0">
                <a:solidFill>
                  <a:schemeClr val="accent3">
                    <a:lumMod val="65000"/>
                  </a:schemeClr>
                </a:solidFill>
              </a:rPr>
              <a:t>forwarding model</a:t>
            </a:r>
          </a:p>
          <a:p>
            <a:endParaRPr lang="en-US" dirty="0"/>
          </a:p>
          <a:p>
            <a:r>
              <a:rPr lang="en-US" dirty="0"/>
              <a:t>Make decisions based on entire network</a:t>
            </a:r>
          </a:p>
          <a:p>
            <a:pPr marL="800100" lvl="1" indent="-342900"/>
            <a:r>
              <a:rPr lang="en-US" dirty="0">
                <a:solidFill>
                  <a:srgbClr val="F47A00"/>
                </a:solidFill>
              </a:rPr>
              <a:t>Need an abstraction for network state</a:t>
            </a:r>
          </a:p>
          <a:p>
            <a:pPr marL="514350" indent="-457200"/>
            <a:endParaRPr lang="en-US" b="1" dirty="0"/>
          </a:p>
          <a:p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Compute configuration of each physical device</a:t>
            </a:r>
          </a:p>
          <a:p>
            <a:pPr marL="800100" lvl="1" indent="-342900"/>
            <a:r>
              <a:rPr lang="en-US" dirty="0">
                <a:solidFill>
                  <a:schemeClr val="accent3">
                    <a:lumMod val="65000"/>
                  </a:schemeClr>
                </a:solidFill>
                <a:cs typeface="ＭＳ Ｐゴシック" charset="-128"/>
              </a:rPr>
              <a:t>Need an abstraction that simplifies configuration</a:t>
            </a:r>
            <a:endParaRPr lang="en-US" sz="2800" dirty="0">
              <a:solidFill>
                <a:schemeClr val="accent3">
                  <a:lumMod val="65000"/>
                </a:schemeClr>
              </a:solidFill>
              <a:cs typeface="ＭＳ Ｐゴシック" charset="-128"/>
            </a:endParaRPr>
          </a:p>
          <a:p>
            <a:pPr marL="914400" lvl="1" indent="-457200"/>
            <a:endParaRPr lang="en-US" sz="2800" dirty="0">
              <a:solidFill>
                <a:schemeClr val="accent3">
                  <a:lumMod val="65000"/>
                </a:schemeClr>
              </a:solidFill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652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Abs#2: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447800"/>
            <a:ext cx="8915400" cy="5287962"/>
          </a:xfrm>
        </p:spPr>
        <p:txBody>
          <a:bodyPr/>
          <a:lstStyle/>
          <a:p>
            <a:r>
              <a:rPr lang="en-US" dirty="0"/>
              <a:t>Abstract away various distributed mechanisms</a:t>
            </a:r>
          </a:p>
          <a:p>
            <a:pPr lvl="8"/>
            <a:endParaRPr lang="en-US" dirty="0"/>
          </a:p>
          <a:p>
            <a:r>
              <a:rPr lang="en-US" dirty="0"/>
              <a:t>Abstraction: </a:t>
            </a:r>
            <a:r>
              <a:rPr lang="en-US" b="1" dirty="0"/>
              <a:t>global network view</a:t>
            </a:r>
            <a:endParaRPr lang="en-US" dirty="0"/>
          </a:p>
          <a:p>
            <a:pPr lvl="1"/>
            <a:r>
              <a:rPr lang="en-US" dirty="0"/>
              <a:t>Annotated network graph provided through an API</a:t>
            </a:r>
          </a:p>
          <a:p>
            <a:pPr lvl="8"/>
            <a:endParaRPr lang="en-US" dirty="0"/>
          </a:p>
          <a:p>
            <a:r>
              <a:rPr lang="en-US" dirty="0"/>
              <a:t>Implementation: “Network Operating System”</a:t>
            </a:r>
          </a:p>
          <a:p>
            <a:pPr lvl="1"/>
            <a:r>
              <a:rPr lang="en-US" dirty="0"/>
              <a:t>Runs on servers in network (“controllers”)</a:t>
            </a:r>
          </a:p>
          <a:p>
            <a:pPr lvl="5"/>
            <a:endParaRPr lang="en-US" dirty="0"/>
          </a:p>
          <a:p>
            <a:r>
              <a:rPr lang="en-US" dirty="0"/>
              <a:t>Information flows both ways</a:t>
            </a:r>
          </a:p>
          <a:p>
            <a:pPr lvl="1"/>
            <a:r>
              <a:rPr lang="en-US" dirty="0"/>
              <a:t>Information </a:t>
            </a:r>
            <a:r>
              <a:rPr lang="en-US" i="1" u="sng" dirty="0"/>
              <a:t>from</a:t>
            </a:r>
            <a:r>
              <a:rPr lang="en-US" dirty="0"/>
              <a:t> routers/switches to form “view”</a:t>
            </a:r>
          </a:p>
          <a:p>
            <a:pPr lvl="1"/>
            <a:r>
              <a:rPr lang="en-US" dirty="0"/>
              <a:t>Configurations </a:t>
            </a:r>
            <a:r>
              <a:rPr lang="en-US" i="1" u="sng" dirty="0"/>
              <a:t>to</a:t>
            </a:r>
            <a:r>
              <a:rPr lang="en-US" dirty="0"/>
              <a:t> routers/switches to control forwarding</a:t>
            </a:r>
          </a:p>
        </p:txBody>
      </p:sp>
    </p:spTree>
    <p:extLst>
      <p:ext uri="{BB962C8B-B14F-4D97-AF65-F5344CB8AC3E}">
        <p14:creationId xmlns:p14="http://schemas.microsoft.com/office/powerpoint/2010/main" val="277224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76400"/>
            <a:ext cx="8610600" cy="5059362"/>
          </a:xfrm>
        </p:spPr>
        <p:txBody>
          <a:bodyPr/>
          <a:lstStyle/>
          <a:p>
            <a:r>
              <a:rPr lang="en-US" dirty="0"/>
              <a:t>Think of it as a centralized link-state algorithm</a:t>
            </a:r>
          </a:p>
          <a:p>
            <a:pPr lvl="6"/>
            <a:endParaRPr lang="en-US" dirty="0"/>
          </a:p>
          <a:p>
            <a:r>
              <a:rPr lang="en-US" dirty="0"/>
              <a:t>Switches send connectivity info to controller</a:t>
            </a:r>
          </a:p>
          <a:p>
            <a:pPr lvl="4"/>
            <a:endParaRPr lang="en-US" dirty="0"/>
          </a:p>
          <a:p>
            <a:r>
              <a:rPr lang="en-US" dirty="0"/>
              <a:t>Controller computes forwarding state</a:t>
            </a:r>
          </a:p>
          <a:p>
            <a:pPr lvl="1"/>
            <a:r>
              <a:rPr lang="en-US" dirty="0"/>
              <a:t>Via some control program that uses the topology as input</a:t>
            </a:r>
          </a:p>
          <a:p>
            <a:pPr lvl="4"/>
            <a:endParaRPr lang="en-US" dirty="0"/>
          </a:p>
          <a:p>
            <a:r>
              <a:rPr lang="en-US" dirty="0"/>
              <a:t>Controller sends forwarding state to switches</a:t>
            </a:r>
          </a:p>
          <a:p>
            <a:pPr lvl="4"/>
            <a:endParaRPr lang="en-US" dirty="0"/>
          </a:p>
          <a:p>
            <a:r>
              <a:rPr lang="en-US" dirty="0"/>
              <a:t>Controller is replicated for resilience</a:t>
            </a:r>
          </a:p>
          <a:p>
            <a:pPr lvl="1"/>
            <a:r>
              <a:rPr lang="en-US" dirty="0"/>
              <a:t>System is only “logically centralized”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8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1568450" y="1778000"/>
            <a:ext cx="5389564" cy="492031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+mn-lt"/>
              </a:rPr>
              <a:t>Control Program</a:t>
            </a:r>
          </a:p>
        </p:txBody>
      </p:sp>
      <p:sp>
        <p:nvSpPr>
          <p:cNvPr id="90120" name="Title 31"/>
          <p:cNvSpPr>
            <a:spLocks noGrp="1"/>
          </p:cNvSpPr>
          <p:nvPr>
            <p:ph type="title"/>
          </p:nvPr>
        </p:nvSpPr>
        <p:spPr>
          <a:xfrm>
            <a:off x="0" y="254000"/>
            <a:ext cx="9144000" cy="711200"/>
          </a:xfrm>
        </p:spPr>
        <p:txBody>
          <a:bodyPr/>
          <a:lstStyle/>
          <a:p>
            <a:pPr eaLnBrk="1" hangingPunct="1"/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Software Defined Network (SDN)</a:t>
            </a:r>
          </a:p>
        </p:txBody>
      </p:sp>
      <p:cxnSp>
        <p:nvCxnSpPr>
          <p:cNvPr id="44" name="Straight Connector 43"/>
          <p:cNvCxnSpPr/>
          <p:nvPr/>
        </p:nvCxnSpPr>
        <p:spPr bwMode="auto">
          <a:xfrm flipV="1">
            <a:off x="2444750" y="4678363"/>
            <a:ext cx="1393825" cy="1122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 bwMode="auto">
          <a:xfrm>
            <a:off x="4014788" y="4562475"/>
            <a:ext cx="1106487" cy="738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 flipV="1">
            <a:off x="4102100" y="5800725"/>
            <a:ext cx="1285875" cy="742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 bwMode="auto">
          <a:xfrm>
            <a:off x="1916113" y="6278563"/>
            <a:ext cx="1400175" cy="265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 bwMode="auto">
          <a:xfrm flipV="1">
            <a:off x="5759450" y="5056188"/>
            <a:ext cx="1198563" cy="496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 rot="16200000" flipH="1">
            <a:off x="347662" y="4527551"/>
            <a:ext cx="2441575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 bwMode="auto">
          <a:xfrm rot="5400000">
            <a:off x="3137694" y="3740944"/>
            <a:ext cx="86995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 bwMode="auto">
          <a:xfrm rot="5400000">
            <a:off x="4391819" y="4302919"/>
            <a:ext cx="199390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 bwMode="auto">
          <a:xfrm rot="5400000">
            <a:off x="6330950" y="3935413"/>
            <a:ext cx="1254125" cy="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1296988" y="5608638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3127375" y="6111875"/>
            <a:ext cx="1147763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2998788" y="4176713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4814888" y="5273675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6472238" y="4511675"/>
            <a:ext cx="1147762" cy="669925"/>
          </a:xfrm>
          <a:prstGeom prst="can">
            <a:avLst>
              <a:gd name="adj" fmla="val 43620"/>
            </a:avLst>
          </a:prstGeom>
          <a:solidFill>
            <a:schemeClr val="tx2"/>
          </a:soli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>
              <a:solidFill>
                <a:schemeClr val="bg1"/>
              </a:solidFill>
              <a:latin typeface="Calibri" charset="0"/>
            </a:endParaRPr>
          </a:p>
        </p:txBody>
      </p:sp>
      <p:cxnSp>
        <p:nvCxnSpPr>
          <p:cNvPr id="51" name="Straight Connector 50"/>
          <p:cNvCxnSpPr/>
          <p:nvPr/>
        </p:nvCxnSpPr>
        <p:spPr bwMode="auto">
          <a:xfrm flipV="1">
            <a:off x="2367756" y="4936331"/>
            <a:ext cx="681832" cy="592138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 bwMode="auto">
          <a:xfrm>
            <a:off x="4102100" y="4846638"/>
            <a:ext cx="712788" cy="466725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 bwMode="auto">
          <a:xfrm>
            <a:off x="2495550" y="6199188"/>
            <a:ext cx="554038" cy="176212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 bwMode="auto">
          <a:xfrm flipV="1">
            <a:off x="4351733" y="5930900"/>
            <a:ext cx="475855" cy="268288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 bwMode="auto">
          <a:xfrm flipV="1">
            <a:off x="5949950" y="5068888"/>
            <a:ext cx="465138" cy="244475"/>
          </a:xfrm>
          <a:prstGeom prst="line">
            <a:avLst/>
          </a:prstGeom>
          <a:ln w="38100" cmpd="sng">
            <a:solidFill>
              <a:srgbClr val="8B0F0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032934" y="31438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</a:rPr>
              <a:t>Network OS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5469467" y="2425700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26" name="TextBox 44"/>
          <p:cNvSpPr txBox="1">
            <a:spLocks noChangeArrowheads="1"/>
          </p:cNvSpPr>
          <p:nvPr/>
        </p:nvSpPr>
        <p:spPr bwMode="auto">
          <a:xfrm>
            <a:off x="2859713" y="2601913"/>
            <a:ext cx="2463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Global Network View</a:t>
            </a:r>
          </a:p>
        </p:txBody>
      </p:sp>
      <p:sp>
        <p:nvSpPr>
          <p:cNvPr id="81" name="Title 31"/>
          <p:cNvSpPr txBox="1">
            <a:spLocks/>
          </p:cNvSpPr>
          <p:nvPr/>
        </p:nvSpPr>
        <p:spPr bwMode="auto">
          <a:xfrm>
            <a:off x="0" y="304800"/>
            <a:ext cx="91440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79" tIns="44446" rIns="90479" bIns="44446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9pPr>
          </a:lstStyle>
          <a:p>
            <a:pPr eaLnBrk="1" hangingPunct="1"/>
            <a:r>
              <a:rPr lang="en-US" sz="3900" dirty="0">
                <a:latin typeface="+mn-lt"/>
                <a:ea typeface="ＭＳ Ｐゴシック" charset="0"/>
                <a:cs typeface="ＭＳ Ｐゴシック" charset="0"/>
              </a:rPr>
              <a:t>Traditional Control Mechanisms</a:t>
            </a:r>
          </a:p>
        </p:txBody>
      </p:sp>
      <p:sp>
        <p:nvSpPr>
          <p:cNvPr id="82" name="Title 31"/>
          <p:cNvSpPr txBox="1">
            <a:spLocks/>
          </p:cNvSpPr>
          <p:nvPr/>
        </p:nvSpPr>
        <p:spPr bwMode="auto">
          <a:xfrm>
            <a:off x="0" y="374650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79" tIns="44446" rIns="90479" bIns="44446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6pPr>
            <a:lvl7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7pPr>
            <a:lvl8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8pPr>
            <a:lvl9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33" charset="0"/>
              </a:defRPr>
            </a:lvl9pPr>
          </a:lstStyle>
          <a:p>
            <a:pPr eaLnBrk="1" hangingPunct="1"/>
            <a:r>
              <a:rPr lang="en-US" sz="3900" dirty="0">
                <a:latin typeface="+mn-lt"/>
                <a:ea typeface="ＭＳ Ｐゴシック" charset="0"/>
                <a:cs typeface="ＭＳ Ｐゴシック" charset="0"/>
              </a:rPr>
              <a:t>Network of Switches and/or Routers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-127000" y="2362200"/>
            <a:ext cx="9385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+mn-lt"/>
              </a:rPr>
              <a:t>Distributed algorithm running between neighbors</a:t>
            </a:r>
          </a:p>
          <a:p>
            <a:pPr algn="ctr"/>
            <a:r>
              <a:rPr lang="en-US" sz="2400" b="0" i="1" dirty="0">
                <a:latin typeface="+mn-lt"/>
              </a:rPr>
              <a:t>Complicated task-specific distributed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1" y="128018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n-lt"/>
              </a:rPr>
              <a:t>routing, access control, etc.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3840163" y="3929063"/>
            <a:ext cx="0" cy="2182812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98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0120" grpId="0"/>
      <p:bldP spid="79" grpId="0" animBg="1"/>
      <p:bldP spid="90126" grpId="0"/>
      <p:bldP spid="81" grpId="0"/>
      <p:bldP spid="81" grpId="1"/>
      <p:bldP spid="82" grpId="0"/>
      <p:bldP spid="31" grpId="0"/>
      <p:bldP spid="31" grpId="1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Change in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752600"/>
            <a:ext cx="8610600" cy="4411662"/>
          </a:xfrm>
        </p:spPr>
        <p:txBody>
          <a:bodyPr/>
          <a:lstStyle/>
          <a:p>
            <a:r>
              <a:rPr lang="en-US" dirty="0"/>
              <a:t>Control program: </a:t>
            </a:r>
          </a:p>
          <a:p>
            <a:pPr lvl="1"/>
            <a:r>
              <a:rPr lang="pl-PL" dirty="0"/>
              <a:t>Network configuration is a function of the global view</a:t>
            </a:r>
          </a:p>
          <a:p>
            <a:pPr lvl="7"/>
            <a:endParaRPr lang="en-US" dirty="0"/>
          </a:p>
          <a:p>
            <a:r>
              <a:rPr lang="en-US" dirty="0"/>
              <a:t>Control mechanism now program using NOS API</a:t>
            </a:r>
          </a:p>
          <a:p>
            <a:pPr lvl="5"/>
            <a:endParaRPr lang="en-US" dirty="0"/>
          </a:p>
          <a:p>
            <a:r>
              <a:rPr lang="en-US" dirty="0"/>
              <a:t>Not a distributed protocol, just a graph algorithm</a:t>
            </a:r>
          </a:p>
          <a:p>
            <a:pPr lvl="8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6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1173162"/>
          </a:xfrm>
        </p:spPr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19263"/>
            <a:ext cx="8534400" cy="4411662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Be compatible with low-level hardware/software</a:t>
            </a:r>
          </a:p>
          <a:p>
            <a:pPr marL="800100" lvl="1" indent="-342900"/>
            <a:r>
              <a:rPr lang="en-US" dirty="0">
                <a:solidFill>
                  <a:schemeClr val="accent3">
                    <a:lumMod val="65000"/>
                  </a:schemeClr>
                </a:solidFill>
                <a:cs typeface="ＭＳ Ｐゴシック" charset="-128"/>
              </a:rPr>
              <a:t>Need an abstraction for general forwarding model</a:t>
            </a:r>
          </a:p>
          <a:p>
            <a:endParaRPr lang="en-US" dirty="0">
              <a:solidFill>
                <a:schemeClr val="accent3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65000"/>
                  </a:schemeClr>
                </a:solidFill>
              </a:rPr>
              <a:t>Make decisions based on entire network</a:t>
            </a:r>
          </a:p>
          <a:p>
            <a:pPr marL="800100" lvl="1" indent="-342900"/>
            <a:r>
              <a:rPr lang="en-US" dirty="0">
                <a:solidFill>
                  <a:schemeClr val="accent3">
                    <a:lumMod val="65000"/>
                  </a:schemeClr>
                </a:solidFill>
                <a:cs typeface="ＭＳ Ｐゴシック" charset="-128"/>
              </a:rPr>
              <a:t>Need an abstraction for network state</a:t>
            </a:r>
          </a:p>
          <a:p>
            <a:pPr marL="514350" indent="-457200"/>
            <a:endParaRPr lang="en-US" b="1" dirty="0"/>
          </a:p>
          <a:p>
            <a:r>
              <a:rPr lang="en-US" dirty="0"/>
              <a:t>Compute configuration of each physical device</a:t>
            </a:r>
          </a:p>
          <a:p>
            <a:pPr marL="800100" lvl="1" indent="-342900"/>
            <a:r>
              <a:rPr lang="en-US" dirty="0">
                <a:solidFill>
                  <a:srgbClr val="F47A00"/>
                </a:solidFill>
              </a:rPr>
              <a:t>Need an abstraction that simplifies configuration</a:t>
            </a:r>
          </a:p>
          <a:p>
            <a:pPr marL="800100" lvl="1" indent="-342900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766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achieve DCN goals?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L4 design:</a:t>
            </a:r>
          </a:p>
          <a:p>
            <a:pPr lvl="1"/>
            <a:r>
              <a:rPr lang="en-US" dirty="0"/>
              <a:t>Transport protocol design (w/ Fat-Tree)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866" y="5757369"/>
            <a:ext cx="6282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+mn-lt"/>
              </a:rPr>
              <a:t>Many slides courtesy of Mohammad Alizadeh, MIT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5660">
            <a:off x="7632285" y="4018063"/>
            <a:ext cx="1341789" cy="17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Abs#3: Specification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752600"/>
            <a:ext cx="8763000" cy="4411662"/>
          </a:xfrm>
        </p:spPr>
        <p:txBody>
          <a:bodyPr/>
          <a:lstStyle/>
          <a:p>
            <a:r>
              <a:rPr lang="en-US" dirty="0"/>
              <a:t>Control mechanism expresses desired behavior</a:t>
            </a:r>
          </a:p>
          <a:p>
            <a:pPr lvl="1"/>
            <a:r>
              <a:rPr lang="en-US" dirty="0"/>
              <a:t>Whether it be isolation, access control, or </a:t>
            </a:r>
            <a:r>
              <a:rPr lang="en-US" dirty="0" err="1"/>
              <a:t>QoS</a:t>
            </a:r>
            <a:endParaRPr lang="en-US" dirty="0"/>
          </a:p>
          <a:p>
            <a:pPr lvl="7"/>
            <a:endParaRPr lang="en-US" dirty="0"/>
          </a:p>
          <a:p>
            <a:r>
              <a:rPr lang="en-US" dirty="0"/>
              <a:t>It should not be responsible for </a:t>
            </a:r>
            <a:r>
              <a:rPr lang="en-US" b="1" i="1" dirty="0"/>
              <a:t>implementing</a:t>
            </a:r>
            <a:r>
              <a:rPr lang="en-US" dirty="0"/>
              <a:t> that behavior on physical network infrastructure</a:t>
            </a:r>
          </a:p>
          <a:p>
            <a:pPr lvl="1"/>
            <a:r>
              <a:rPr lang="en-US" dirty="0"/>
              <a:t>Requires configuring the forwarding tables in each switch</a:t>
            </a:r>
          </a:p>
          <a:p>
            <a:pPr lvl="8"/>
            <a:endParaRPr lang="en-US" dirty="0"/>
          </a:p>
          <a:p>
            <a:r>
              <a:rPr lang="en-US" dirty="0"/>
              <a:t>Proposed abstraction: </a:t>
            </a:r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en-US" b="1" dirty="0"/>
              <a:t>view </a:t>
            </a:r>
            <a:r>
              <a:rPr lang="en-US" dirty="0"/>
              <a:t>of network</a:t>
            </a:r>
          </a:p>
          <a:p>
            <a:pPr lvl="1"/>
            <a:r>
              <a:rPr lang="en-US" dirty="0"/>
              <a:t>Abstract view models only enough detail to </a:t>
            </a:r>
            <a:r>
              <a:rPr lang="en-US" i="1" u="sng" dirty="0"/>
              <a:t>specify goals</a:t>
            </a:r>
          </a:p>
          <a:p>
            <a:pPr lvl="1"/>
            <a:r>
              <a:rPr lang="en-US" dirty="0"/>
              <a:t>Will depend on task semantics</a:t>
            </a:r>
          </a:p>
          <a:p>
            <a:pPr lvl="6"/>
            <a:endParaRPr lang="en-US" dirty="0"/>
          </a:p>
          <a:p>
            <a:pPr marL="3657600" lvl="8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702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69"/>
            <a:ext cx="8229600" cy="1173162"/>
          </a:xfrm>
        </p:spPr>
        <p:txBody>
          <a:bodyPr anchor="ctr"/>
          <a:lstStyle/>
          <a:p>
            <a:r>
              <a:rPr lang="en-US" dirty="0"/>
              <a:t>Simple Example: Access Control</a:t>
            </a:r>
          </a:p>
        </p:txBody>
      </p:sp>
      <p:cxnSp>
        <p:nvCxnSpPr>
          <p:cNvPr id="6" name="Straight Connector 5"/>
          <p:cNvCxnSpPr>
            <a:stCxn id="18" idx="5"/>
            <a:endCxn id="19" idx="1"/>
          </p:cNvCxnSpPr>
          <p:nvPr/>
        </p:nvCxnSpPr>
        <p:spPr bwMode="auto">
          <a:xfrm>
            <a:off x="4347065" y="4623064"/>
            <a:ext cx="392720" cy="4218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>
            <a:endCxn id="18" idx="2"/>
          </p:cNvCxnSpPr>
          <p:nvPr/>
        </p:nvCxnSpPr>
        <p:spPr bwMode="auto">
          <a:xfrm>
            <a:off x="3018935" y="4076700"/>
            <a:ext cx="905365" cy="393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1" idx="7"/>
          </p:cNvCxnSpPr>
          <p:nvPr/>
        </p:nvCxnSpPr>
        <p:spPr bwMode="auto">
          <a:xfrm flipV="1">
            <a:off x="2931015" y="4613605"/>
            <a:ext cx="1027720" cy="3772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endCxn id="20" idx="0"/>
          </p:cNvCxnSpPr>
          <p:nvPr/>
        </p:nvCxnSpPr>
        <p:spPr bwMode="auto">
          <a:xfrm>
            <a:off x="2895600" y="5321300"/>
            <a:ext cx="590550" cy="431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endCxn id="20" idx="3"/>
          </p:cNvCxnSpPr>
          <p:nvPr/>
        </p:nvCxnSpPr>
        <p:spPr bwMode="auto">
          <a:xfrm flipV="1">
            <a:off x="2641600" y="6121664"/>
            <a:ext cx="669435" cy="3553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0" idx="5"/>
          </p:cNvCxnSpPr>
          <p:nvPr/>
        </p:nvCxnSpPr>
        <p:spPr bwMode="auto">
          <a:xfrm>
            <a:off x="3661265" y="6121664"/>
            <a:ext cx="586885" cy="1902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568450" y="5168900"/>
            <a:ext cx="939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20" idx="6"/>
            <a:endCxn id="19" idx="3"/>
          </p:cNvCxnSpPr>
          <p:nvPr/>
        </p:nvCxnSpPr>
        <p:spPr bwMode="auto">
          <a:xfrm flipV="1">
            <a:off x="3733800" y="5350205"/>
            <a:ext cx="1005985" cy="6187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18" idx="7"/>
          </p:cNvCxnSpPr>
          <p:nvPr/>
        </p:nvCxnSpPr>
        <p:spPr bwMode="auto">
          <a:xfrm flipV="1">
            <a:off x="4347065" y="3702050"/>
            <a:ext cx="939800" cy="6156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7" idx="3"/>
          </p:cNvCxnSpPr>
          <p:nvPr/>
        </p:nvCxnSpPr>
        <p:spPr bwMode="auto">
          <a:xfrm flipV="1">
            <a:off x="781050" y="5321564"/>
            <a:ext cx="364635" cy="5458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1073150" y="49530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924300" y="42545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667250" y="4981641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238500" y="57531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508250" y="49276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781050" y="4635500"/>
            <a:ext cx="364635" cy="3461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 bwMode="auto">
          <a:xfrm>
            <a:off x="5067300" y="59690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715000" y="4397705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6248400" y="5689600"/>
            <a:ext cx="495300" cy="431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cxnSp>
        <p:nvCxnSpPr>
          <p:cNvPr id="42" name="Straight Connector 41"/>
          <p:cNvCxnSpPr>
            <a:stCxn id="33" idx="7"/>
          </p:cNvCxnSpPr>
          <p:nvPr/>
        </p:nvCxnSpPr>
        <p:spPr bwMode="auto">
          <a:xfrm flipV="1">
            <a:off x="6137765" y="3946657"/>
            <a:ext cx="980585" cy="514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2" idx="6"/>
            <a:endCxn id="34" idx="2"/>
          </p:cNvCxnSpPr>
          <p:nvPr/>
        </p:nvCxnSpPr>
        <p:spPr bwMode="auto">
          <a:xfrm flipV="1">
            <a:off x="5562600" y="5905500"/>
            <a:ext cx="685800" cy="279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3" idx="5"/>
            <a:endCxn id="34" idx="0"/>
          </p:cNvCxnSpPr>
          <p:nvPr/>
        </p:nvCxnSpPr>
        <p:spPr bwMode="auto">
          <a:xfrm>
            <a:off x="6137765" y="4766269"/>
            <a:ext cx="358285" cy="9233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9" idx="5"/>
            <a:endCxn id="32" idx="0"/>
          </p:cNvCxnSpPr>
          <p:nvPr/>
        </p:nvCxnSpPr>
        <p:spPr bwMode="auto">
          <a:xfrm>
            <a:off x="5090015" y="5350205"/>
            <a:ext cx="224935" cy="61879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19" idx="7"/>
            <a:endCxn id="33" idx="3"/>
          </p:cNvCxnSpPr>
          <p:nvPr/>
        </p:nvCxnSpPr>
        <p:spPr bwMode="auto">
          <a:xfrm flipV="1">
            <a:off x="5090015" y="4766269"/>
            <a:ext cx="697520" cy="2786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34" idx="5"/>
          </p:cNvCxnSpPr>
          <p:nvPr/>
        </p:nvCxnSpPr>
        <p:spPr bwMode="auto">
          <a:xfrm>
            <a:off x="6671165" y="6058164"/>
            <a:ext cx="447185" cy="58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2" idx="5"/>
          </p:cNvCxnSpPr>
          <p:nvPr/>
        </p:nvCxnSpPr>
        <p:spPr bwMode="auto">
          <a:xfrm>
            <a:off x="5490065" y="6337564"/>
            <a:ext cx="647700" cy="304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4" idx="7"/>
          </p:cNvCxnSpPr>
          <p:nvPr/>
        </p:nvCxnSpPr>
        <p:spPr bwMode="auto">
          <a:xfrm flipV="1">
            <a:off x="6671165" y="5413441"/>
            <a:ext cx="599585" cy="339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21" idx="3"/>
          </p:cNvCxnSpPr>
          <p:nvPr/>
        </p:nvCxnSpPr>
        <p:spPr bwMode="auto">
          <a:xfrm flipV="1">
            <a:off x="1972165" y="5296164"/>
            <a:ext cx="608620" cy="4439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2" idx="3"/>
          </p:cNvCxnSpPr>
          <p:nvPr/>
        </p:nvCxnSpPr>
        <p:spPr bwMode="auto">
          <a:xfrm flipH="1">
            <a:off x="4419601" y="6337564"/>
            <a:ext cx="720234" cy="304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334250" y="4613605"/>
            <a:ext cx="16827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Global</a:t>
            </a:r>
          </a:p>
          <a:p>
            <a:pPr algn="l"/>
            <a:r>
              <a:rPr lang="en-US" sz="2400" dirty="0">
                <a:latin typeface="+mn-lt"/>
              </a:rPr>
              <a:t>Network View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3336435" y="1009914"/>
            <a:ext cx="5464665" cy="2577572"/>
            <a:chOff x="3336435" y="1009914"/>
            <a:chExt cx="5464665" cy="2577572"/>
          </a:xfrm>
        </p:grpSpPr>
        <p:sp>
          <p:nvSpPr>
            <p:cNvPr id="22" name="Oval 21"/>
            <p:cNvSpPr/>
            <p:nvPr/>
          </p:nvSpPr>
          <p:spPr bwMode="auto">
            <a:xfrm>
              <a:off x="3924300" y="1549400"/>
              <a:ext cx="1638300" cy="1498600"/>
            </a:xfrm>
            <a:prstGeom prst="ellipse">
              <a:avLst/>
            </a:prstGeom>
            <a:solidFill>
              <a:srgbClr val="008000"/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Arial" pitchFamily="33" charset="0"/>
                <a:ea typeface="ＭＳ Ｐゴシック" pitchFamily="33" charset="-128"/>
                <a:cs typeface="ＭＳ Ｐゴシック" pitchFamily="33" charset="-128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flipV="1">
              <a:off x="5162550" y="1241558"/>
              <a:ext cx="400050" cy="4602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22" idx="0"/>
            </p:cNvCxnSpPr>
            <p:nvPr/>
          </p:nvCxnSpPr>
          <p:spPr bwMode="auto">
            <a:xfrm flipH="1" flipV="1">
              <a:off x="4739785" y="1009914"/>
              <a:ext cx="3665" cy="5394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 bwMode="auto">
            <a:xfrm flipV="1">
              <a:off x="5490065" y="1663701"/>
              <a:ext cx="529735" cy="3825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 bwMode="auto">
            <a:xfrm>
              <a:off x="5544530" y="2314441"/>
              <a:ext cx="59323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22" idx="1"/>
            </p:cNvCxnSpPr>
            <p:nvPr/>
          </p:nvCxnSpPr>
          <p:spPr bwMode="auto">
            <a:xfrm flipH="1" flipV="1">
              <a:off x="3817728" y="1241558"/>
              <a:ext cx="346495" cy="52730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 bwMode="auto">
            <a:xfrm flipH="1" flipV="1">
              <a:off x="3336435" y="1768865"/>
              <a:ext cx="647702" cy="27735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auto">
            <a:xfrm>
              <a:off x="3361835" y="2314441"/>
              <a:ext cx="59323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auto">
            <a:xfrm flipH="1" flipV="1">
              <a:off x="4736120" y="3048000"/>
              <a:ext cx="3665" cy="5394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auto">
            <a:xfrm>
              <a:off x="5377597" y="2749282"/>
              <a:ext cx="529735" cy="29871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auto">
            <a:xfrm>
              <a:off x="5089162" y="2940542"/>
              <a:ext cx="288435" cy="5265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auto">
            <a:xfrm flipV="1">
              <a:off x="3984137" y="2940542"/>
              <a:ext cx="400050" cy="4602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 flipV="1">
              <a:off x="3524250" y="2665480"/>
              <a:ext cx="529735" cy="3825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743700" y="1815388"/>
              <a:ext cx="20574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+mn-lt"/>
                </a:rPr>
                <a:t>Abstract Network</a:t>
              </a:r>
            </a:p>
            <a:p>
              <a:pPr algn="l"/>
              <a:r>
                <a:rPr lang="en-US" sz="2400" dirty="0">
                  <a:latin typeface="+mn-lt"/>
                </a:rPr>
                <a:t>View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8000" y="4343136"/>
            <a:ext cx="34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54850" y="6442045"/>
            <a:ext cx="34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87185" y="1501745"/>
            <a:ext cx="34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61050" y="2847945"/>
            <a:ext cx="34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352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21" name="Group 31"/>
          <p:cNvGrpSpPr>
            <a:grpSpLocks/>
          </p:cNvGrpSpPr>
          <p:nvPr/>
        </p:nvGrpSpPr>
        <p:grpSpPr bwMode="auto">
          <a:xfrm>
            <a:off x="1296988" y="3306763"/>
            <a:ext cx="6323012" cy="3475037"/>
            <a:chOff x="611188" y="2646363"/>
            <a:chExt cx="7559675" cy="395287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1983431" y="4206566"/>
              <a:ext cx="1666431" cy="1276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860539" y="4074743"/>
              <a:ext cx="1322895" cy="839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964927" y="5483259"/>
              <a:ext cx="1537368" cy="845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351402" y="6026803"/>
              <a:ext cx="1674023" cy="301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946424" y="4636344"/>
              <a:ext cx="1432980" cy="5652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452911" y="4035017"/>
              <a:ext cx="2777306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2837163" y="3140200"/>
              <a:ext cx="9895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369208" y="3779450"/>
              <a:ext cx="22680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6666116" y="3361456"/>
              <a:ext cx="1426575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611188" y="5264759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2799564" y="5837194"/>
              <a:ext cx="1372244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2645828" y="3635936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817124" y="488373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6798620" y="401695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1032934" y="31438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</a:rPr>
              <a:t>Network OS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5469467" y="3200400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26" name="TextBox 44"/>
          <p:cNvSpPr txBox="1">
            <a:spLocks noChangeArrowheads="1"/>
          </p:cNvSpPr>
          <p:nvPr/>
        </p:nvSpPr>
        <p:spPr bwMode="auto">
          <a:xfrm>
            <a:off x="3251200" y="2754313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Global Network View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109913" y="1752600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Abstract Network View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1568450" y="2209800"/>
            <a:ext cx="5466878" cy="492031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+mn-lt"/>
              </a:rPr>
              <a:t>Control Program</a:t>
            </a:r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1066800" y="2133600"/>
            <a:ext cx="6662738" cy="609600"/>
            <a:chOff x="1066800" y="2133600"/>
            <a:chExt cx="6663266" cy="609600"/>
          </a:xfrm>
        </p:grpSpPr>
        <p:sp>
          <p:nvSpPr>
            <p:cNvPr id="39" name="Rounded Rectangle 38"/>
            <p:cNvSpPr/>
            <p:nvPr/>
          </p:nvSpPr>
          <p:spPr>
            <a:xfrm>
              <a:off x="1066800" y="2133600"/>
              <a:ext cx="6663266" cy="6096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FFFFFF"/>
                  </a:solidFill>
                  <a:latin typeface="+mn-lt"/>
                </a:rPr>
                <a:t>Virtualization Layer</a:t>
              </a:r>
            </a:p>
          </p:txBody>
        </p:sp>
        <p:grpSp>
          <p:nvGrpSpPr>
            <p:cNvPr id="6" name="Group 64"/>
            <p:cNvGrpSpPr/>
            <p:nvPr/>
          </p:nvGrpSpPr>
          <p:grpSpPr>
            <a:xfrm>
              <a:off x="5689600" y="2133600"/>
              <a:ext cx="558800" cy="609600"/>
              <a:chOff x="7848600" y="1752600"/>
              <a:chExt cx="762000" cy="838200"/>
            </a:xfrm>
            <a:solidFill>
              <a:schemeClr val="bg1"/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8001000" y="1981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382000" y="17526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" name="Straight Connector 60"/>
              <p:cNvCxnSpPr>
                <a:stCxn id="53" idx="7"/>
                <a:endCxn id="54" idx="3"/>
              </p:cNvCxnSpPr>
              <p:nvPr/>
            </p:nvCxnSpPr>
            <p:spPr>
              <a:xfrm rot="5400000" flipH="1" flipV="1">
                <a:off x="8272322" y="1871522"/>
                <a:ext cx="66956" cy="2193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0" idx="0"/>
                <a:endCxn id="53" idx="3"/>
              </p:cNvCxnSpPr>
              <p:nvPr/>
            </p:nvCxnSpPr>
            <p:spPr>
              <a:xfrm rot="5400000" flipH="1" flipV="1">
                <a:off x="7905750" y="2233472"/>
                <a:ext cx="185878" cy="71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60" idx="7"/>
                <a:endCxn id="54" idx="4"/>
              </p:cNvCxnSpPr>
              <p:nvPr/>
            </p:nvCxnSpPr>
            <p:spPr>
              <a:xfrm rot="5400000" flipH="1" flipV="1">
                <a:off x="8062772" y="1962150"/>
                <a:ext cx="414478" cy="452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4"/>
            <p:cNvGrpSpPr/>
            <p:nvPr/>
          </p:nvGrpSpPr>
          <p:grpSpPr>
            <a:xfrm>
              <a:off x="6477000" y="2286000"/>
              <a:ext cx="838200" cy="387927"/>
              <a:chOff x="7848600" y="2057400"/>
              <a:chExt cx="1143000" cy="533400"/>
            </a:xfrm>
            <a:solidFill>
              <a:schemeClr val="bg1"/>
            </a:solidFill>
          </p:grpSpPr>
          <p:sp>
            <p:nvSpPr>
              <p:cNvPr id="77" name="Oval 76"/>
              <p:cNvSpPr/>
              <p:nvPr/>
            </p:nvSpPr>
            <p:spPr>
              <a:xfrm>
                <a:off x="83820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7630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4" name="Straight Connector 83"/>
              <p:cNvCxnSpPr>
                <a:stCxn id="80" idx="5"/>
                <a:endCxn id="77" idx="3"/>
              </p:cNvCxnSpPr>
              <p:nvPr/>
            </p:nvCxnSpPr>
            <p:spPr>
              <a:xfrm rot="16200000" flipH="1">
                <a:off x="8229600" y="2371444"/>
                <a:ext cx="1588" cy="3717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77" idx="6"/>
                <a:endCxn id="78" idx="3"/>
              </p:cNvCxnSpPr>
              <p:nvPr/>
            </p:nvCxnSpPr>
            <p:spPr>
              <a:xfrm flipV="1">
                <a:off x="8610600" y="2252522"/>
                <a:ext cx="185878" cy="2239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120" name="Title 3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787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Software Defined Network</a:t>
            </a:r>
          </a:p>
        </p:txBody>
      </p:sp>
    </p:spTree>
    <p:extLst>
      <p:ext uri="{BB962C8B-B14F-4D97-AF65-F5344CB8AC3E}">
        <p14:creationId xmlns:p14="http://schemas.microsoft.com/office/powerpoint/2010/main" val="32103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4454 " pathEditMode="relative" ptsTypes="AA">
                                      <p:cBhvr>
                                        <p:cTn id="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267200"/>
          </a:xfrm>
        </p:spPr>
        <p:txBody>
          <a:bodyPr/>
          <a:lstStyle/>
          <a:p>
            <a:r>
              <a:rPr lang="en-US" altLang="ja-JP" b="1" dirty="0">
                <a:latin typeface="Arial" charset="0"/>
                <a:cs typeface="ＭＳ Ｐゴシック" charset="0"/>
              </a:rPr>
              <a:t>Control program: </a:t>
            </a:r>
            <a:r>
              <a:rPr lang="en-US" altLang="ja-JP" dirty="0">
                <a:latin typeface="Arial" charset="0"/>
                <a:cs typeface="ＭＳ Ｐゴシック" charset="0"/>
              </a:rPr>
              <a:t>express goals on abstract view</a:t>
            </a:r>
          </a:p>
          <a:p>
            <a:pPr lvl="1"/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Driven by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Operator Requirements</a:t>
            </a:r>
          </a:p>
          <a:p>
            <a:pPr lvl="4"/>
            <a:endParaRPr lang="en-US" altLang="ja-JP" b="1" dirty="0">
              <a:latin typeface="Arial" charset="0"/>
              <a:cs typeface="ＭＳ Ｐゴシック" charset="0"/>
            </a:endParaRPr>
          </a:p>
          <a:p>
            <a:r>
              <a:rPr lang="en-US" altLang="ja-JP" b="1" dirty="0" err="1">
                <a:latin typeface="Arial" charset="0"/>
                <a:cs typeface="ＭＳ Ｐゴシック" charset="0"/>
              </a:rPr>
              <a:t>Virt</a:t>
            </a:r>
            <a:r>
              <a:rPr lang="en-US" altLang="ja-JP" b="1" dirty="0">
                <a:latin typeface="Arial" charset="0"/>
                <a:cs typeface="ＭＳ Ｐゴシック" charset="0"/>
              </a:rPr>
              <a:t>. Layer: </a:t>
            </a:r>
            <a:r>
              <a:rPr lang="en-US" altLang="ja-JP" dirty="0">
                <a:latin typeface="Arial" charset="0"/>
                <a:cs typeface="ＭＳ Ｐゴシック" charset="0"/>
              </a:rPr>
              <a:t>abstract view </a:t>
            </a:r>
            <a:r>
              <a:rPr lang="en-US" altLang="ja-JP" dirty="0"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altLang="ja-JP" dirty="0">
                <a:latin typeface="Arial" charset="0"/>
                <a:cs typeface="ＭＳ Ｐゴシック" charset="0"/>
              </a:rPr>
              <a:t> global view</a:t>
            </a:r>
          </a:p>
          <a:p>
            <a:pPr lvl="1"/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Driven by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Specification Abstraction 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for particular task</a:t>
            </a:r>
          </a:p>
          <a:p>
            <a:pPr lvl="4"/>
            <a:endParaRPr lang="en-US" altLang="ja-JP" b="1" dirty="0">
              <a:latin typeface="Arial" charset="0"/>
              <a:cs typeface="ＭＳ Ｐゴシック" charset="0"/>
            </a:endParaRPr>
          </a:p>
          <a:p>
            <a:r>
              <a:rPr lang="en-US" altLang="ja-JP" b="1" dirty="0">
                <a:latin typeface="Arial" charset="0"/>
                <a:cs typeface="ＭＳ Ｐゴシック" charset="0"/>
              </a:rPr>
              <a:t>NOS: </a:t>
            </a:r>
            <a:r>
              <a:rPr lang="en-US" altLang="ja-JP" dirty="0">
                <a:latin typeface="Arial" charset="0"/>
                <a:cs typeface="ＭＳ Ｐゴシック" charset="0"/>
              </a:rPr>
              <a:t>global view </a:t>
            </a:r>
            <a:r>
              <a:rPr lang="en-US" altLang="ja-JP" dirty="0">
                <a:latin typeface="Wingdings"/>
                <a:ea typeface="Wingdings"/>
                <a:cs typeface="Wingdings"/>
                <a:sym typeface="Wingdings"/>
              </a:rPr>
              <a:t></a:t>
            </a:r>
            <a:r>
              <a:rPr lang="en-US" altLang="ja-JP" dirty="0">
                <a:latin typeface="Arial" charset="0"/>
                <a:cs typeface="ＭＳ Ｐゴシック" charset="0"/>
              </a:rPr>
              <a:t> physical switches</a:t>
            </a:r>
          </a:p>
          <a:p>
            <a:pPr lvl="1"/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Controller API: driven by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Network State Abstraction</a:t>
            </a:r>
          </a:p>
          <a:p>
            <a:pPr lvl="1"/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Switch interface: driven by </a:t>
            </a:r>
            <a:r>
              <a:rPr lang="en-US" altLang="ja-JP" b="1" dirty="0">
                <a:latin typeface="Arial" charset="0"/>
                <a:ea typeface="ＭＳ Ｐゴシック" charset="0"/>
                <a:cs typeface="ＭＳ Ｐゴシック" charset="0"/>
              </a:rPr>
              <a:t>Forwarding Abstraction</a:t>
            </a:r>
          </a:p>
        </p:txBody>
      </p:sp>
    </p:spTree>
    <p:extLst>
      <p:ext uri="{BB962C8B-B14F-4D97-AF65-F5344CB8AC3E}">
        <p14:creationId xmlns:p14="http://schemas.microsoft.com/office/powerpoint/2010/main" val="212963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21" name="Group 31"/>
          <p:cNvGrpSpPr>
            <a:grpSpLocks/>
          </p:cNvGrpSpPr>
          <p:nvPr/>
        </p:nvGrpSpPr>
        <p:grpSpPr bwMode="auto">
          <a:xfrm>
            <a:off x="1296988" y="3306763"/>
            <a:ext cx="6323012" cy="3475037"/>
            <a:chOff x="611188" y="2646363"/>
            <a:chExt cx="7559675" cy="395287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1983431" y="4206566"/>
              <a:ext cx="1666431" cy="1276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860539" y="4074743"/>
              <a:ext cx="1322895" cy="8396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964927" y="5483259"/>
              <a:ext cx="1537368" cy="845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351402" y="6026803"/>
              <a:ext cx="1674023" cy="3015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946424" y="4636344"/>
              <a:ext cx="1432980" cy="5652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-452911" y="4035017"/>
              <a:ext cx="2777306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2837163" y="3140200"/>
              <a:ext cx="9895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4369208" y="3779450"/>
              <a:ext cx="2268073" cy="1899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6666116" y="3361456"/>
              <a:ext cx="1426575" cy="0"/>
            </a:xfrm>
            <a:prstGeom prst="line">
              <a:avLst/>
            </a:prstGeom>
            <a:ln w="25400" cap="flat" cmpd="sng" algn="ctr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611188" y="5264759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2799564" y="5837194"/>
              <a:ext cx="1372244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6" name="AutoShape 7"/>
            <p:cNvSpPr>
              <a:spLocks noChangeArrowheads="1"/>
            </p:cNvSpPr>
            <p:nvPr/>
          </p:nvSpPr>
          <p:spPr bwMode="auto">
            <a:xfrm>
              <a:off x="2645828" y="3635936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817124" y="488373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6798620" y="4016957"/>
              <a:ext cx="1372243" cy="762044"/>
            </a:xfrm>
            <a:prstGeom prst="can">
              <a:avLst>
                <a:gd name="adj" fmla="val 43620"/>
              </a:avLst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  <a:p>
              <a:pPr algn="ctr"/>
              <a:endParaRPr lang="en-US" dirty="0">
                <a:solidFill>
                  <a:schemeClr val="bg1"/>
                </a:solidFill>
                <a:latin typeface="Calibri" charset="0"/>
              </a:endParaRP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1032934" y="3143846"/>
            <a:ext cx="6663266" cy="818554"/>
          </a:xfrm>
          <a:prstGeom prst="roundRect">
            <a:avLst/>
          </a:prstGeom>
          <a:gradFill>
            <a:gsLst>
              <a:gs pos="0">
                <a:srgbClr val="FF0000"/>
              </a:gs>
              <a:gs pos="100000">
                <a:srgbClr val="F7545C"/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</a:rPr>
              <a:t>Network OS</a:t>
            </a:r>
          </a:p>
        </p:txBody>
      </p:sp>
      <p:grpSp>
        <p:nvGrpSpPr>
          <p:cNvPr id="3" name="Group 64"/>
          <p:cNvGrpSpPr/>
          <p:nvPr/>
        </p:nvGrpSpPr>
        <p:grpSpPr>
          <a:xfrm>
            <a:off x="5469467" y="3200400"/>
            <a:ext cx="838200" cy="609600"/>
            <a:chOff x="7848600" y="1752600"/>
            <a:chExt cx="1143000" cy="838200"/>
          </a:xfrm>
          <a:solidFill>
            <a:schemeClr val="bg1"/>
          </a:solidFill>
        </p:grpSpPr>
        <p:sp>
          <p:nvSpPr>
            <p:cNvPr id="33" name="Oval 32"/>
            <p:cNvSpPr/>
            <p:nvPr/>
          </p:nvSpPr>
          <p:spPr>
            <a:xfrm>
              <a:off x="8001000" y="1981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382000" y="17526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763000" y="20574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48600" y="2362200"/>
              <a:ext cx="228600" cy="2286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7" name="Straight Connector 46"/>
            <p:cNvCxnSpPr>
              <a:stCxn id="33" idx="7"/>
              <a:endCxn id="40" idx="3"/>
            </p:cNvCxnSpPr>
            <p:nvPr/>
          </p:nvCxnSpPr>
          <p:spPr>
            <a:xfrm rot="5400000" flipH="1" flipV="1">
              <a:off x="8272322" y="1871522"/>
              <a:ext cx="66956" cy="2193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3" idx="0"/>
              <a:endCxn id="33" idx="3"/>
            </p:cNvCxnSpPr>
            <p:nvPr/>
          </p:nvCxnSpPr>
          <p:spPr>
            <a:xfrm rot="5400000" flipH="1" flipV="1">
              <a:off x="7905750" y="2233472"/>
              <a:ext cx="185878" cy="71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7"/>
              <a:endCxn id="40" idx="4"/>
            </p:cNvCxnSpPr>
            <p:nvPr/>
          </p:nvCxnSpPr>
          <p:spPr>
            <a:xfrm rot="5400000" flipH="1" flipV="1">
              <a:off x="8062772" y="1962150"/>
              <a:ext cx="414478" cy="4525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5"/>
              <a:endCxn id="41" idx="3"/>
            </p:cNvCxnSpPr>
            <p:nvPr/>
          </p:nvCxnSpPr>
          <p:spPr>
            <a:xfrm rot="16200000" flipH="1">
              <a:off x="8229600" y="2371444"/>
              <a:ext cx="1588" cy="371756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0" idx="4"/>
              <a:endCxn id="42" idx="1"/>
            </p:cNvCxnSpPr>
            <p:nvPr/>
          </p:nvCxnSpPr>
          <p:spPr>
            <a:xfrm rot="16200000" flipH="1">
              <a:off x="8591550" y="1885950"/>
              <a:ext cx="109678" cy="3001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2" idx="3"/>
            </p:cNvCxnSpPr>
            <p:nvPr/>
          </p:nvCxnSpPr>
          <p:spPr>
            <a:xfrm flipV="1">
              <a:off x="8610600" y="2252522"/>
              <a:ext cx="185878" cy="223978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126" name="TextBox 44"/>
          <p:cNvSpPr txBox="1">
            <a:spLocks noChangeArrowheads="1"/>
          </p:cNvSpPr>
          <p:nvPr/>
        </p:nvSpPr>
        <p:spPr bwMode="auto">
          <a:xfrm>
            <a:off x="3251200" y="2754313"/>
            <a:ext cx="2338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Global Network View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109913" y="1752600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Abstract Network View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1568450" y="1181100"/>
            <a:ext cx="5466878" cy="492031"/>
          </a:xfrm>
          <a:prstGeom prst="roundRect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latin typeface="+mn-lt"/>
              </a:rPr>
              <a:t>Control Program</a:t>
            </a:r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1066800" y="2133600"/>
            <a:ext cx="6662738" cy="609600"/>
            <a:chOff x="1066800" y="2133600"/>
            <a:chExt cx="6663266" cy="609600"/>
          </a:xfrm>
        </p:grpSpPr>
        <p:sp>
          <p:nvSpPr>
            <p:cNvPr id="39" name="Rounded Rectangle 38"/>
            <p:cNvSpPr/>
            <p:nvPr/>
          </p:nvSpPr>
          <p:spPr>
            <a:xfrm>
              <a:off x="1066800" y="2133600"/>
              <a:ext cx="6663266" cy="609600"/>
            </a:xfrm>
            <a:prstGeom prst="roundRect">
              <a:avLst/>
            </a:prstGeom>
            <a:solidFill>
              <a:srgbClr val="008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FFFFFF"/>
                  </a:solidFill>
                  <a:latin typeface="+mn-lt"/>
                </a:rPr>
                <a:t>Virtualization Layer</a:t>
              </a:r>
            </a:p>
          </p:txBody>
        </p:sp>
        <p:grpSp>
          <p:nvGrpSpPr>
            <p:cNvPr id="6" name="Group 64"/>
            <p:cNvGrpSpPr/>
            <p:nvPr/>
          </p:nvGrpSpPr>
          <p:grpSpPr>
            <a:xfrm>
              <a:off x="5689600" y="2133600"/>
              <a:ext cx="558800" cy="609600"/>
              <a:chOff x="7848600" y="1752600"/>
              <a:chExt cx="762000" cy="838200"/>
            </a:xfrm>
            <a:solidFill>
              <a:schemeClr val="bg1"/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8001000" y="1981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382000" y="17526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" name="Straight Connector 60"/>
              <p:cNvCxnSpPr>
                <a:stCxn id="53" idx="7"/>
                <a:endCxn id="54" idx="3"/>
              </p:cNvCxnSpPr>
              <p:nvPr/>
            </p:nvCxnSpPr>
            <p:spPr>
              <a:xfrm rot="5400000" flipH="1" flipV="1">
                <a:off x="8272322" y="1871522"/>
                <a:ext cx="66956" cy="2193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0" idx="0"/>
                <a:endCxn id="53" idx="3"/>
              </p:cNvCxnSpPr>
              <p:nvPr/>
            </p:nvCxnSpPr>
            <p:spPr>
              <a:xfrm rot="5400000" flipH="1" flipV="1">
                <a:off x="7905750" y="2233472"/>
                <a:ext cx="185878" cy="71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60" idx="7"/>
                <a:endCxn id="54" idx="4"/>
              </p:cNvCxnSpPr>
              <p:nvPr/>
            </p:nvCxnSpPr>
            <p:spPr>
              <a:xfrm rot="5400000" flipH="1" flipV="1">
                <a:off x="8062772" y="1962150"/>
                <a:ext cx="414478" cy="4525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4"/>
            <p:cNvGrpSpPr/>
            <p:nvPr/>
          </p:nvGrpSpPr>
          <p:grpSpPr>
            <a:xfrm>
              <a:off x="6477000" y="2286000"/>
              <a:ext cx="838200" cy="387927"/>
              <a:chOff x="7848600" y="2057400"/>
              <a:chExt cx="1143000" cy="533400"/>
            </a:xfrm>
            <a:solidFill>
              <a:schemeClr val="bg1"/>
            </a:solidFill>
          </p:grpSpPr>
          <p:sp>
            <p:nvSpPr>
              <p:cNvPr id="77" name="Oval 76"/>
              <p:cNvSpPr/>
              <p:nvPr/>
            </p:nvSpPr>
            <p:spPr>
              <a:xfrm>
                <a:off x="83820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8763000" y="20574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848600" y="2362200"/>
                <a:ext cx="228600" cy="228600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4" name="Straight Connector 83"/>
              <p:cNvCxnSpPr>
                <a:stCxn id="80" idx="5"/>
                <a:endCxn id="77" idx="3"/>
              </p:cNvCxnSpPr>
              <p:nvPr/>
            </p:nvCxnSpPr>
            <p:spPr>
              <a:xfrm rot="16200000" flipH="1">
                <a:off x="8229600" y="2371444"/>
                <a:ext cx="1588" cy="371756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77" idx="6"/>
                <a:endCxn id="78" idx="3"/>
              </p:cNvCxnSpPr>
              <p:nvPr/>
            </p:nvCxnSpPr>
            <p:spPr>
              <a:xfrm flipV="1">
                <a:off x="8610600" y="2252522"/>
                <a:ext cx="185878" cy="22397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120" name="Title 3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74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SDN: </a:t>
            </a:r>
            <a:r>
              <a:rPr lang="en-US" sz="4000" i="1" u="sng" dirty="0">
                <a:latin typeface="Calibri" charset="0"/>
                <a:ea typeface="ＭＳ Ｐゴシック" charset="0"/>
                <a:cs typeface="ＭＳ Ｐゴシック" charset="0"/>
              </a:rPr>
              <a:t>Layers</a:t>
            </a:r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 for the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831526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411662"/>
          </a:xfrm>
        </p:spPr>
        <p:txBody>
          <a:bodyPr/>
          <a:lstStyle/>
          <a:p>
            <a:r>
              <a:rPr lang="en-US" dirty="0"/>
              <a:t>Control program decides who can talk to who</a:t>
            </a:r>
          </a:p>
          <a:p>
            <a:pPr lvl="3"/>
            <a:endParaRPr lang="en-US" dirty="0"/>
          </a:p>
          <a:p>
            <a:r>
              <a:rPr lang="en-US" dirty="0"/>
              <a:t>Pass this information to SDN platform</a:t>
            </a:r>
          </a:p>
          <a:p>
            <a:pPr lvl="4"/>
            <a:endParaRPr lang="en-US" dirty="0"/>
          </a:p>
          <a:p>
            <a:r>
              <a:rPr lang="en-US" dirty="0"/>
              <a:t>Appropriate ACL flow entries are added to network</a:t>
            </a:r>
          </a:p>
          <a:p>
            <a:pPr lvl="1"/>
            <a:r>
              <a:rPr lang="en-US" dirty="0"/>
              <a:t>In the right places (based on the topology)</a:t>
            </a:r>
          </a:p>
          <a:p>
            <a:pPr lvl="4"/>
            <a:endParaRPr lang="en-US" dirty="0"/>
          </a:p>
          <a:p>
            <a:r>
              <a:rPr lang="en-US" i="1" dirty="0"/>
              <a:t>The control program that decides who can talk to whom doesn’t care what the network looks like!</a:t>
            </a:r>
          </a:p>
          <a:p>
            <a:pPr lvl="4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6720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019300"/>
            <a:ext cx="8610600" cy="2819400"/>
          </a:xfrm>
        </p:spPr>
        <p:txBody>
          <a:bodyPr/>
          <a:lstStyle/>
          <a:p>
            <a:r>
              <a:rPr lang="en-US" dirty="0"/>
              <a:t>SDN is not a revolutionary technology…</a:t>
            </a:r>
          </a:p>
          <a:p>
            <a:pPr lvl="1"/>
            <a:r>
              <a:rPr lang="en-US" dirty="0"/>
              <a:t>…just a way of organizing network functionality</a:t>
            </a:r>
          </a:p>
          <a:p>
            <a:pPr lvl="1"/>
            <a:endParaRPr lang="en-US" dirty="0"/>
          </a:p>
          <a:p>
            <a:r>
              <a:rPr lang="en-US" dirty="0"/>
              <a:t>But that’s all the Internet architecture is….</a:t>
            </a:r>
          </a:p>
          <a:p>
            <a:pPr lvl="1"/>
            <a:r>
              <a:rPr lang="en-US" dirty="0"/>
              <a:t>The Internet architecture isn’t clever, but it is deeply wise</a:t>
            </a:r>
          </a:p>
          <a:p>
            <a:pPr lvl="1"/>
            <a:r>
              <a:rPr lang="en-US" i="1" dirty="0"/>
              <a:t>SDN isn’t clever, but hopefully it is wise….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0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-76200" y="2693987"/>
            <a:ext cx="9296400" cy="1470025"/>
          </a:xfrm>
        </p:spPr>
        <p:txBody>
          <a:bodyPr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569" dirty="0">
                <a:solidFill>
                  <a:srgbClr val="0070C0"/>
                </a:solidFill>
              </a:rPr>
              <a:t>Future of Networking:</a:t>
            </a:r>
            <a:br>
              <a:rPr lang="en-US" sz="4569" dirty="0">
                <a:solidFill>
                  <a:srgbClr val="0070C0"/>
                </a:solidFill>
              </a:rPr>
            </a:br>
            <a:r>
              <a:rPr lang="en-US" sz="4569" dirty="0">
                <a:solidFill>
                  <a:srgbClr val="0070C0"/>
                </a:solidFill>
              </a:rPr>
              <a:t>A Systems Perspective</a:t>
            </a:r>
            <a:endParaRPr lang="en-US" dirty="0">
              <a:solidFill>
                <a:srgbClr val="0070C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054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9300"/>
            <a:ext cx="9144000" cy="3695700"/>
          </a:xfrm>
        </p:spPr>
        <p:txBody>
          <a:bodyPr/>
          <a:lstStyle/>
          <a:p>
            <a:r>
              <a:rPr lang="en-US" dirty="0"/>
              <a:t>We have already seen some of the recent directions</a:t>
            </a:r>
          </a:p>
          <a:p>
            <a:pPr lvl="1"/>
            <a:r>
              <a:rPr lang="en-US" dirty="0"/>
              <a:t>Datacenter networks, with protocol innovations across L2-L5</a:t>
            </a:r>
          </a:p>
          <a:p>
            <a:pPr lvl="1"/>
            <a:r>
              <a:rPr lang="en-US" dirty="0"/>
              <a:t>Software defined networks, rearchitecting the control plane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remainder of this discussion:</a:t>
            </a:r>
          </a:p>
          <a:p>
            <a:pPr lvl="1"/>
            <a:r>
              <a:rPr lang="en-US" dirty="0"/>
              <a:t>How a systems researcher sees the future of networking</a:t>
            </a:r>
          </a:p>
          <a:p>
            <a:pPr lvl="1"/>
            <a:endParaRPr lang="en-US" dirty="0"/>
          </a:p>
          <a:p>
            <a:r>
              <a:rPr lang="en-US" dirty="0"/>
              <a:t>Don’t worry, this won’t be on the exam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7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CF18A3-1154-9B47-A83A-719FC1159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806" y="238897"/>
            <a:ext cx="2983781" cy="359410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2F7DFF4-7043-1A4F-84C6-729B92147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40" y="228600"/>
            <a:ext cx="3299856" cy="494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3E9A2673-5798-C245-BB0A-076B83D1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105400"/>
            <a:ext cx="8610600" cy="1295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7F7F7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0" dirty="0">
                <a:latin typeface="+mn-lt"/>
              </a:rPr>
              <a:t>“Skate where the puck's going, not where it's been”</a:t>
            </a:r>
          </a:p>
          <a:p>
            <a:pPr algn="ctr" eaLnBrk="1" hangingPunct="1"/>
            <a:r>
              <a:rPr lang="en-US" altLang="en-US" sz="2800" b="0" i="1" dirty="0">
                <a:latin typeface="+mn-lt"/>
              </a:rPr>
              <a:t>                                                           – </a:t>
            </a:r>
            <a:r>
              <a:rPr lang="en-US" altLang="en-US" sz="2400" b="0" i="1" dirty="0">
                <a:latin typeface="+mn-lt"/>
              </a:rPr>
              <a:t>Walter Gretzky</a:t>
            </a:r>
            <a:endParaRPr lang="en-US" altLang="en-US" sz="2800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992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“ideal”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40" y="179746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What is the best measure of performance for a data center transport protocol? </a:t>
            </a:r>
          </a:p>
          <a:p>
            <a:pPr lvl="1"/>
            <a:r>
              <a:rPr lang="en-US" dirty="0"/>
              <a:t>Latency of each packet in the flow?</a:t>
            </a:r>
          </a:p>
          <a:p>
            <a:pPr lvl="1"/>
            <a:r>
              <a:rPr lang="en-US" dirty="0"/>
              <a:t>Number of packet drops?</a:t>
            </a:r>
          </a:p>
          <a:p>
            <a:pPr lvl="1"/>
            <a:r>
              <a:rPr lang="en-US" dirty="0"/>
              <a:t>Link utilization? </a:t>
            </a:r>
          </a:p>
          <a:p>
            <a:pPr lvl="1"/>
            <a:r>
              <a:rPr lang="en-US" dirty="0"/>
              <a:t>Average queue length at switches?</a:t>
            </a:r>
          </a:p>
          <a:p>
            <a:pPr lvl="1"/>
            <a:r>
              <a:rPr lang="en-US" dirty="0"/>
              <a:t>When the flow is completely transferred?</a:t>
            </a:r>
          </a:p>
          <a:p>
            <a:r>
              <a:rPr lang="en-US" dirty="0"/>
              <a:t>What does the application/user care about?</a:t>
            </a:r>
          </a:p>
        </p:txBody>
      </p:sp>
    </p:spTree>
    <p:extLst>
      <p:ext uri="{BB962C8B-B14F-4D97-AF65-F5344CB8AC3E}">
        <p14:creationId xmlns:p14="http://schemas.microsoft.com/office/powerpoint/2010/main" val="318829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419"/>
            <a:ext cx="8229600" cy="1173162"/>
          </a:xfrm>
        </p:spPr>
        <p:txBody>
          <a:bodyPr/>
          <a:lstStyle/>
          <a:p>
            <a:pPr algn="ctr"/>
            <a:r>
              <a:rPr lang="en-US" dirty="0"/>
              <a:t>So where is the puck going?</a:t>
            </a:r>
          </a:p>
        </p:txBody>
      </p:sp>
    </p:spTree>
    <p:extLst>
      <p:ext uri="{BB962C8B-B14F-4D97-AF65-F5344CB8AC3E}">
        <p14:creationId xmlns:p14="http://schemas.microsoft.com/office/powerpoint/2010/main" val="32053319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4DBB4D-6643-3D42-B014-1A1866B9A2E0}"/>
              </a:ext>
            </a:extLst>
          </p:cNvPr>
          <p:cNvSpPr/>
          <p:nvPr/>
        </p:nvSpPr>
        <p:spPr bwMode="auto">
          <a:xfrm>
            <a:off x="1600200" y="1905000"/>
            <a:ext cx="5410200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8434" name="Title 1">
            <a:extLst>
              <a:ext uri="{FF2B5EF4-FFF2-40B4-BE49-F238E27FC236}">
                <a16:creationId xmlns:a16="http://schemas.microsoft.com/office/drawing/2014/main" id="{88CD78C4-6F67-8247-B5AA-E0267D28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+mn-lt"/>
                <a:ea typeface="ＭＳ Ｐゴシック" panose="020B0600070205080204" pitchFamily="34" charset="-128"/>
              </a:rPr>
              <a:t>Typical Server Node</a:t>
            </a:r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001017FB-AE8B-BA48-963F-2EAB13CCDD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10200" y="21336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8">
            <a:extLst>
              <a:ext uri="{FF2B5EF4-FFF2-40B4-BE49-F238E27FC236}">
                <a16:creationId xmlns:a16="http://schemas.microsoft.com/office/drawing/2014/main" id="{400C43BE-1721-5B4A-B448-89E922A68D4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724400"/>
            <a:ext cx="13573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9">
            <a:extLst>
              <a:ext uri="{FF2B5EF4-FFF2-40B4-BE49-F238E27FC236}">
                <a16:creationId xmlns:a16="http://schemas.microsoft.com/office/drawing/2014/main" id="{78339EDA-5434-874D-845D-07DD1FAAD9A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81400"/>
            <a:ext cx="10429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eft-Up Arrow 11">
            <a:extLst>
              <a:ext uri="{FF2B5EF4-FFF2-40B4-BE49-F238E27FC236}">
                <a16:creationId xmlns:a16="http://schemas.microsoft.com/office/drawing/2014/main" id="{C274CC55-CB34-5F47-B944-3EA9ABA9DAA2}"/>
              </a:ext>
            </a:extLst>
          </p:cNvPr>
          <p:cNvSpPr/>
          <p:nvPr/>
        </p:nvSpPr>
        <p:spPr bwMode="auto">
          <a:xfrm flipH="1">
            <a:off x="2819400" y="3276600"/>
            <a:ext cx="2438400" cy="838200"/>
          </a:xfrm>
          <a:prstGeom prst="leftUpArrow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8440" name="Right Arrow 15">
            <a:extLst>
              <a:ext uri="{FF2B5EF4-FFF2-40B4-BE49-F238E27FC236}">
                <a16:creationId xmlns:a16="http://schemas.microsoft.com/office/drawing/2014/main" id="{B44C08B1-399F-2747-9BDC-E4A496CDC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953000"/>
            <a:ext cx="2743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+mn-lt"/>
            </a:endParaRPr>
          </a:p>
        </p:txBody>
      </p:sp>
      <p:sp>
        <p:nvSpPr>
          <p:cNvPr id="18441" name="Up-Down Arrow 16">
            <a:extLst>
              <a:ext uri="{FF2B5EF4-FFF2-40B4-BE49-F238E27FC236}">
                <a16:creationId xmlns:a16="http://schemas.microsoft.com/office/drawing/2014/main" id="{B9C923AB-E93E-7349-90DA-ECC2F32B4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304800" cy="2971800"/>
          </a:xfrm>
          <a:prstGeom prst="upDownArrow">
            <a:avLst>
              <a:gd name="adj1" fmla="val 50000"/>
              <a:gd name="adj2" fmla="val 50014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+mn-lt"/>
            </a:endParaRPr>
          </a:p>
        </p:txBody>
      </p:sp>
      <p:pic>
        <p:nvPicPr>
          <p:cNvPr id="18442" name="Picture 18">
            <a:extLst>
              <a:ext uri="{FF2B5EF4-FFF2-40B4-BE49-F238E27FC236}">
                <a16:creationId xmlns:a16="http://schemas.microsoft.com/office/drawing/2014/main" id="{76A91583-7615-824E-B52C-A9B601CEAAF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18478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TextBox 19">
            <a:extLst>
              <a:ext uri="{FF2B5EF4-FFF2-40B4-BE49-F238E27FC236}">
                <a16:creationId xmlns:a16="http://schemas.microsoft.com/office/drawing/2014/main" id="{0EAA3220-C91C-1D4A-A8CF-4A478FB59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962" y="2667000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RAM</a:t>
            </a:r>
          </a:p>
        </p:txBody>
      </p:sp>
      <p:sp>
        <p:nvSpPr>
          <p:cNvPr id="18444" name="TextBox 20">
            <a:extLst>
              <a:ext uri="{FF2B5EF4-FFF2-40B4-BE49-F238E27FC236}">
                <a16:creationId xmlns:a16="http://schemas.microsoft.com/office/drawing/2014/main" id="{5BEBDD3C-80B7-5C43-8420-92B2671E9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258" y="4019550"/>
            <a:ext cx="659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SSD</a:t>
            </a:r>
          </a:p>
        </p:txBody>
      </p:sp>
      <p:sp>
        <p:nvSpPr>
          <p:cNvPr id="18445" name="TextBox 21">
            <a:extLst>
              <a:ext uri="{FF2B5EF4-FFF2-40B4-BE49-F238E27FC236}">
                <a16:creationId xmlns:a16="http://schemas.microsoft.com/office/drawing/2014/main" id="{0851682F-0C9E-2E4C-891F-40C881578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010" y="5086350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HDD</a:t>
            </a:r>
          </a:p>
        </p:txBody>
      </p:sp>
      <p:sp>
        <p:nvSpPr>
          <p:cNvPr id="18446" name="TextBox 22">
            <a:extLst>
              <a:ext uri="{FF2B5EF4-FFF2-40B4-BE49-F238E27FC236}">
                <a16:creationId xmlns:a16="http://schemas.microsoft.com/office/drawing/2014/main" id="{AD9E11C8-9DB8-E342-BD44-67B480049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234" y="2057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CPU</a:t>
            </a:r>
          </a:p>
        </p:txBody>
      </p:sp>
      <p:sp>
        <p:nvSpPr>
          <p:cNvPr id="18447" name="Left-Right Arrow 25">
            <a:extLst>
              <a:ext uri="{FF2B5EF4-FFF2-40B4-BE49-F238E27FC236}">
                <a16:creationId xmlns:a16="http://schemas.microsoft.com/office/drawing/2014/main" id="{770E63FA-5D86-FF43-B574-B90C90755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362200"/>
            <a:ext cx="1981200" cy="685800"/>
          </a:xfrm>
          <a:prstGeom prst="leftRightArrow">
            <a:avLst>
              <a:gd name="adj1" fmla="val 50000"/>
              <a:gd name="adj2" fmla="val 49994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+mn-lt"/>
            </a:endParaRPr>
          </a:p>
        </p:txBody>
      </p:sp>
      <p:sp>
        <p:nvSpPr>
          <p:cNvPr id="18448" name="TextBox 23">
            <a:extLst>
              <a:ext uri="{FF2B5EF4-FFF2-40B4-BE49-F238E27FC236}">
                <a16:creationId xmlns:a16="http://schemas.microsoft.com/office/drawing/2014/main" id="{C143088E-F481-5146-B9D3-C5E06AFEB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153" y="2479675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Memory Bus</a:t>
            </a:r>
          </a:p>
        </p:txBody>
      </p:sp>
      <p:sp>
        <p:nvSpPr>
          <p:cNvPr id="18449" name="TextBox 28">
            <a:extLst>
              <a:ext uri="{FF2B5EF4-FFF2-40B4-BE49-F238E27FC236}">
                <a16:creationId xmlns:a16="http://schemas.microsoft.com/office/drawing/2014/main" id="{A208584E-D930-9246-AE29-F791A294B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1506" y="3721399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PCI</a:t>
            </a:r>
          </a:p>
        </p:txBody>
      </p:sp>
      <p:sp>
        <p:nvSpPr>
          <p:cNvPr id="18450" name="TextBox 29">
            <a:extLst>
              <a:ext uri="{FF2B5EF4-FFF2-40B4-BE49-F238E27FC236}">
                <a16:creationId xmlns:a16="http://schemas.microsoft.com/office/drawing/2014/main" id="{9EF8625D-9A00-8249-82ED-493119C8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342" y="4495800"/>
            <a:ext cx="778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SATA</a:t>
            </a:r>
          </a:p>
        </p:txBody>
      </p:sp>
      <p:sp>
        <p:nvSpPr>
          <p:cNvPr id="18451" name="TextBox 30">
            <a:extLst>
              <a:ext uri="{FF2B5EF4-FFF2-40B4-BE49-F238E27FC236}">
                <a16:creationId xmlns:a16="http://schemas.microsoft.com/office/drawing/2014/main" id="{F7508666-A1D4-204A-B722-E38C723DA4F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373164" y="4293672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Ethernet</a:t>
            </a:r>
          </a:p>
        </p:txBody>
      </p:sp>
      <p:sp>
        <p:nvSpPr>
          <p:cNvPr id="18452" name="Right Arrow 27">
            <a:extLst>
              <a:ext uri="{FF2B5EF4-FFF2-40B4-BE49-F238E27FC236}">
                <a16:creationId xmlns:a16="http://schemas.microsoft.com/office/drawing/2014/main" id="{ACD856C2-4C56-C547-9C09-BBEA05B7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14800"/>
            <a:ext cx="2743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+mn-lt"/>
            </a:endParaRPr>
          </a:p>
        </p:txBody>
      </p:sp>
      <p:sp>
        <p:nvSpPr>
          <p:cNvPr id="18453" name="Up Arrow 13">
            <a:extLst>
              <a:ext uri="{FF2B5EF4-FFF2-40B4-BE49-F238E27FC236}">
                <a16:creationId xmlns:a16="http://schemas.microsoft.com/office/drawing/2014/main" id="{78E235EF-0634-9046-88F6-46B04E7FA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00400"/>
            <a:ext cx="304800" cy="1981200"/>
          </a:xfrm>
          <a:prstGeom prst="upArrow">
            <a:avLst>
              <a:gd name="adj1" fmla="val 50000"/>
              <a:gd name="adj2" fmla="val 50014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+mn-lt"/>
            </a:endParaRPr>
          </a:p>
        </p:txBody>
      </p:sp>
      <p:cxnSp>
        <p:nvCxnSpPr>
          <p:cNvPr id="18454" name="Straight Connector 4">
            <a:extLst>
              <a:ext uri="{FF2B5EF4-FFF2-40B4-BE49-F238E27FC236}">
                <a16:creationId xmlns:a16="http://schemas.microsoft.com/office/drawing/2014/main" id="{7B340C96-6670-2C44-A85E-7768B2C2E6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000" y="4191000"/>
            <a:ext cx="0" cy="152400"/>
          </a:xfrm>
          <a:prstGeom prst="line">
            <a:avLst/>
          </a:prstGeom>
          <a:noFill/>
          <a:ln w="28575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Straight Connector 31">
            <a:extLst>
              <a:ext uri="{FF2B5EF4-FFF2-40B4-BE49-F238E27FC236}">
                <a16:creationId xmlns:a16="http://schemas.microsoft.com/office/drawing/2014/main" id="{B31D67FE-624C-EE45-8358-74980908DD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000" y="5029200"/>
            <a:ext cx="0" cy="152400"/>
          </a:xfrm>
          <a:prstGeom prst="line">
            <a:avLst/>
          </a:prstGeom>
          <a:noFill/>
          <a:ln w="28575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20149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F4DBB4D-6643-3D42-B014-1A1866B9A2E0}"/>
              </a:ext>
            </a:extLst>
          </p:cNvPr>
          <p:cNvSpPr/>
          <p:nvPr/>
        </p:nvSpPr>
        <p:spPr bwMode="auto">
          <a:xfrm>
            <a:off x="1600200" y="1905000"/>
            <a:ext cx="5410200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8434" name="Title 1">
            <a:extLst>
              <a:ext uri="{FF2B5EF4-FFF2-40B4-BE49-F238E27FC236}">
                <a16:creationId xmlns:a16="http://schemas.microsoft.com/office/drawing/2014/main" id="{88CD78C4-6F67-8247-B5AA-E0267D28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  <a:ea typeface="ＭＳ Ｐゴシック" panose="020B0600070205080204" pitchFamily="34" charset="-128"/>
              </a:rPr>
              <a:t>Typical Server Node: Yearly Improvements</a:t>
            </a:r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001017FB-AE8B-BA48-963F-2EAB13CCDD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10200" y="21336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8">
            <a:extLst>
              <a:ext uri="{FF2B5EF4-FFF2-40B4-BE49-F238E27FC236}">
                <a16:creationId xmlns:a16="http://schemas.microsoft.com/office/drawing/2014/main" id="{400C43BE-1721-5B4A-B448-89E922A68D4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724400"/>
            <a:ext cx="13573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9">
            <a:extLst>
              <a:ext uri="{FF2B5EF4-FFF2-40B4-BE49-F238E27FC236}">
                <a16:creationId xmlns:a16="http://schemas.microsoft.com/office/drawing/2014/main" id="{78339EDA-5434-874D-845D-07DD1FAAD9A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81400"/>
            <a:ext cx="10429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eft-Up Arrow 11">
            <a:extLst>
              <a:ext uri="{FF2B5EF4-FFF2-40B4-BE49-F238E27FC236}">
                <a16:creationId xmlns:a16="http://schemas.microsoft.com/office/drawing/2014/main" id="{C274CC55-CB34-5F47-B944-3EA9ABA9DAA2}"/>
              </a:ext>
            </a:extLst>
          </p:cNvPr>
          <p:cNvSpPr/>
          <p:nvPr/>
        </p:nvSpPr>
        <p:spPr bwMode="auto">
          <a:xfrm flipH="1">
            <a:off x="2819400" y="3276600"/>
            <a:ext cx="2438400" cy="838200"/>
          </a:xfrm>
          <a:prstGeom prst="leftUpArrow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8440" name="Right Arrow 15">
            <a:extLst>
              <a:ext uri="{FF2B5EF4-FFF2-40B4-BE49-F238E27FC236}">
                <a16:creationId xmlns:a16="http://schemas.microsoft.com/office/drawing/2014/main" id="{B44C08B1-399F-2747-9BDC-E4A496CDC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953000"/>
            <a:ext cx="2743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+mn-lt"/>
            </a:endParaRPr>
          </a:p>
        </p:txBody>
      </p:sp>
      <p:sp>
        <p:nvSpPr>
          <p:cNvPr id="18441" name="Up-Down Arrow 16">
            <a:extLst>
              <a:ext uri="{FF2B5EF4-FFF2-40B4-BE49-F238E27FC236}">
                <a16:creationId xmlns:a16="http://schemas.microsoft.com/office/drawing/2014/main" id="{B9C923AB-E93E-7349-90DA-ECC2F32B4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304800" cy="2971800"/>
          </a:xfrm>
          <a:prstGeom prst="upDownArrow">
            <a:avLst>
              <a:gd name="adj1" fmla="val 50000"/>
              <a:gd name="adj2" fmla="val 50014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+mn-lt"/>
            </a:endParaRPr>
          </a:p>
        </p:txBody>
      </p:sp>
      <p:pic>
        <p:nvPicPr>
          <p:cNvPr id="18442" name="Picture 18">
            <a:extLst>
              <a:ext uri="{FF2B5EF4-FFF2-40B4-BE49-F238E27FC236}">
                <a16:creationId xmlns:a16="http://schemas.microsoft.com/office/drawing/2014/main" id="{76A91583-7615-824E-B52C-A9B601CEAAF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18478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TextBox 19">
            <a:extLst>
              <a:ext uri="{FF2B5EF4-FFF2-40B4-BE49-F238E27FC236}">
                <a16:creationId xmlns:a16="http://schemas.microsoft.com/office/drawing/2014/main" id="{0EAA3220-C91C-1D4A-A8CF-4A478FB59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962" y="2667000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RAM</a:t>
            </a:r>
          </a:p>
        </p:txBody>
      </p:sp>
      <p:sp>
        <p:nvSpPr>
          <p:cNvPr id="18444" name="TextBox 20">
            <a:extLst>
              <a:ext uri="{FF2B5EF4-FFF2-40B4-BE49-F238E27FC236}">
                <a16:creationId xmlns:a16="http://schemas.microsoft.com/office/drawing/2014/main" id="{5BEBDD3C-80B7-5C43-8420-92B2671E9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258" y="4019550"/>
            <a:ext cx="659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SSD</a:t>
            </a:r>
          </a:p>
        </p:txBody>
      </p:sp>
      <p:sp>
        <p:nvSpPr>
          <p:cNvPr id="18445" name="TextBox 21">
            <a:extLst>
              <a:ext uri="{FF2B5EF4-FFF2-40B4-BE49-F238E27FC236}">
                <a16:creationId xmlns:a16="http://schemas.microsoft.com/office/drawing/2014/main" id="{0851682F-0C9E-2E4C-891F-40C881578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010" y="5086350"/>
            <a:ext cx="684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HDD</a:t>
            </a:r>
          </a:p>
        </p:txBody>
      </p:sp>
      <p:sp>
        <p:nvSpPr>
          <p:cNvPr id="18446" name="TextBox 22">
            <a:extLst>
              <a:ext uri="{FF2B5EF4-FFF2-40B4-BE49-F238E27FC236}">
                <a16:creationId xmlns:a16="http://schemas.microsoft.com/office/drawing/2014/main" id="{AD9E11C8-9DB8-E342-BD44-67B480049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234" y="2057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CPU</a:t>
            </a:r>
          </a:p>
        </p:txBody>
      </p:sp>
      <p:sp>
        <p:nvSpPr>
          <p:cNvPr id="18447" name="Left-Right Arrow 25">
            <a:extLst>
              <a:ext uri="{FF2B5EF4-FFF2-40B4-BE49-F238E27FC236}">
                <a16:creationId xmlns:a16="http://schemas.microsoft.com/office/drawing/2014/main" id="{770E63FA-5D86-FF43-B574-B90C90755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362200"/>
            <a:ext cx="1981200" cy="685800"/>
          </a:xfrm>
          <a:prstGeom prst="leftRightArrow">
            <a:avLst>
              <a:gd name="adj1" fmla="val 50000"/>
              <a:gd name="adj2" fmla="val 49994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+mn-lt"/>
            </a:endParaRPr>
          </a:p>
        </p:txBody>
      </p:sp>
      <p:sp>
        <p:nvSpPr>
          <p:cNvPr id="18448" name="TextBox 23">
            <a:extLst>
              <a:ext uri="{FF2B5EF4-FFF2-40B4-BE49-F238E27FC236}">
                <a16:creationId xmlns:a16="http://schemas.microsoft.com/office/drawing/2014/main" id="{C143088E-F481-5146-B9D3-C5E06AFEB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153" y="2479675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Memory Bus</a:t>
            </a:r>
          </a:p>
        </p:txBody>
      </p:sp>
      <p:sp>
        <p:nvSpPr>
          <p:cNvPr id="18449" name="TextBox 28">
            <a:extLst>
              <a:ext uri="{FF2B5EF4-FFF2-40B4-BE49-F238E27FC236}">
                <a16:creationId xmlns:a16="http://schemas.microsoft.com/office/drawing/2014/main" id="{A208584E-D930-9246-AE29-F791A294B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1506" y="3721399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PCI</a:t>
            </a:r>
          </a:p>
        </p:txBody>
      </p:sp>
      <p:sp>
        <p:nvSpPr>
          <p:cNvPr id="18450" name="TextBox 29">
            <a:extLst>
              <a:ext uri="{FF2B5EF4-FFF2-40B4-BE49-F238E27FC236}">
                <a16:creationId xmlns:a16="http://schemas.microsoft.com/office/drawing/2014/main" id="{9EF8625D-9A00-8249-82ED-493119C84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342" y="4495800"/>
            <a:ext cx="7788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SATA</a:t>
            </a:r>
          </a:p>
        </p:txBody>
      </p:sp>
      <p:sp>
        <p:nvSpPr>
          <p:cNvPr id="18451" name="TextBox 30">
            <a:extLst>
              <a:ext uri="{FF2B5EF4-FFF2-40B4-BE49-F238E27FC236}">
                <a16:creationId xmlns:a16="http://schemas.microsoft.com/office/drawing/2014/main" id="{F7508666-A1D4-204A-B722-E38C723DA4F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373164" y="4293672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Ethernet</a:t>
            </a:r>
          </a:p>
        </p:txBody>
      </p:sp>
      <p:sp>
        <p:nvSpPr>
          <p:cNvPr id="18452" name="Right Arrow 27">
            <a:extLst>
              <a:ext uri="{FF2B5EF4-FFF2-40B4-BE49-F238E27FC236}">
                <a16:creationId xmlns:a16="http://schemas.microsoft.com/office/drawing/2014/main" id="{ACD856C2-4C56-C547-9C09-BBEA05B7B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14800"/>
            <a:ext cx="2743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+mn-lt"/>
            </a:endParaRPr>
          </a:p>
        </p:txBody>
      </p:sp>
      <p:sp>
        <p:nvSpPr>
          <p:cNvPr id="18453" name="Up Arrow 13">
            <a:extLst>
              <a:ext uri="{FF2B5EF4-FFF2-40B4-BE49-F238E27FC236}">
                <a16:creationId xmlns:a16="http://schemas.microsoft.com/office/drawing/2014/main" id="{78E235EF-0634-9046-88F6-46B04E7FA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00400"/>
            <a:ext cx="304800" cy="1981200"/>
          </a:xfrm>
          <a:prstGeom prst="upArrow">
            <a:avLst>
              <a:gd name="adj1" fmla="val 50000"/>
              <a:gd name="adj2" fmla="val 50014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latin typeface="+mn-lt"/>
            </a:endParaRPr>
          </a:p>
        </p:txBody>
      </p:sp>
      <p:cxnSp>
        <p:nvCxnSpPr>
          <p:cNvPr id="18454" name="Straight Connector 4">
            <a:extLst>
              <a:ext uri="{FF2B5EF4-FFF2-40B4-BE49-F238E27FC236}">
                <a16:creationId xmlns:a16="http://schemas.microsoft.com/office/drawing/2014/main" id="{7B340C96-6670-2C44-A85E-7768B2C2E6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000" y="4191000"/>
            <a:ext cx="0" cy="152400"/>
          </a:xfrm>
          <a:prstGeom prst="line">
            <a:avLst/>
          </a:prstGeom>
          <a:noFill/>
          <a:ln w="28575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Straight Connector 31">
            <a:extLst>
              <a:ext uri="{FF2B5EF4-FFF2-40B4-BE49-F238E27FC236}">
                <a16:creationId xmlns:a16="http://schemas.microsoft.com/office/drawing/2014/main" id="{B31D67FE-624C-EE45-8358-74980908DD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000" y="5029200"/>
            <a:ext cx="0" cy="152400"/>
          </a:xfrm>
          <a:prstGeom prst="line">
            <a:avLst/>
          </a:prstGeom>
          <a:noFill/>
          <a:ln w="28575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4">
            <a:extLst>
              <a:ext uri="{FF2B5EF4-FFF2-40B4-BE49-F238E27FC236}">
                <a16:creationId xmlns:a16="http://schemas.microsoft.com/office/drawing/2014/main" id="{A7E0C3BC-21DD-4C4D-8DBA-F5E345E7A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573" y="2052638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7C80"/>
                </a:solidFill>
                <a:latin typeface="+mn-lt"/>
              </a:rPr>
              <a:t>30%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CDD21C-0EF1-C442-8199-B206166EE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573" y="2052638"/>
            <a:ext cx="69762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7C80"/>
                </a:solidFill>
                <a:latin typeface="+mn-lt"/>
              </a:rPr>
              <a:t>30%</a:t>
            </a: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id="{233FA625-67D7-7D48-82F8-C155EC1F9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497" y="2362200"/>
            <a:ext cx="106792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7C80"/>
                </a:solidFill>
                <a:latin typeface="+mn-lt"/>
              </a:rPr>
              <a:t>30-32%</a:t>
            </a: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44EC843D-7660-C34D-8519-0747732A3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294" y="3200400"/>
            <a:ext cx="846706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7C80"/>
                </a:solidFill>
                <a:latin typeface="+mn-lt"/>
              </a:rPr>
              <a:t>&gt;30%</a:t>
            </a:r>
          </a:p>
        </p:txBody>
      </p:sp>
      <p:sp>
        <p:nvSpPr>
          <p:cNvPr id="28" name="&quot;No&quot; Symbol 27">
            <a:extLst>
              <a:ext uri="{FF2B5EF4-FFF2-40B4-BE49-F238E27FC236}">
                <a16:creationId xmlns:a16="http://schemas.microsoft.com/office/drawing/2014/main" id="{71E7ED41-DBA0-0748-99D8-03A27BDEEBE6}"/>
              </a:ext>
            </a:extLst>
          </p:cNvPr>
          <p:cNvSpPr/>
          <p:nvPr/>
        </p:nvSpPr>
        <p:spPr bwMode="auto">
          <a:xfrm>
            <a:off x="5410200" y="4724400"/>
            <a:ext cx="914400" cy="914400"/>
          </a:xfrm>
          <a:prstGeom prst="noSmoking">
            <a:avLst/>
          </a:prstGeom>
          <a:solidFill>
            <a:srgbClr val="FF7C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TextBox 33">
            <a:extLst>
              <a:ext uri="{FF2B5EF4-FFF2-40B4-BE49-F238E27FC236}">
                <a16:creationId xmlns:a16="http://schemas.microsoft.com/office/drawing/2014/main" id="{948C35E3-93C9-834C-94B2-3AC8F6B1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886" y="2128838"/>
            <a:ext cx="69762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7C80"/>
                </a:solidFill>
                <a:latin typeface="+mn-lt"/>
              </a:rPr>
              <a:t>15%</a:t>
            </a:r>
          </a:p>
        </p:txBody>
      </p:sp>
      <p:sp>
        <p:nvSpPr>
          <p:cNvPr id="30" name="TextBox 34">
            <a:extLst>
              <a:ext uri="{FF2B5EF4-FFF2-40B4-BE49-F238E27FC236}">
                <a16:creationId xmlns:a16="http://schemas.microsoft.com/office/drawing/2014/main" id="{9A2A8765-701C-8F45-A729-A575A2529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480" y="3352800"/>
            <a:ext cx="106792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7C80"/>
                </a:solidFill>
                <a:latin typeface="+mn-lt"/>
              </a:rPr>
              <a:t>15-20%</a:t>
            </a:r>
          </a:p>
        </p:txBody>
      </p:sp>
      <p:sp>
        <p:nvSpPr>
          <p:cNvPr id="31" name="TextBox 35">
            <a:extLst>
              <a:ext uri="{FF2B5EF4-FFF2-40B4-BE49-F238E27FC236}">
                <a16:creationId xmlns:a16="http://schemas.microsoft.com/office/drawing/2014/main" id="{CF651501-5CBF-B84F-9488-CF1F3EFB8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514" y="4371945"/>
            <a:ext cx="69762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7C80"/>
                </a:solidFill>
                <a:latin typeface="+mn-lt"/>
              </a:rPr>
              <a:t>20%</a:t>
            </a:r>
          </a:p>
        </p:txBody>
      </p:sp>
      <p:sp>
        <p:nvSpPr>
          <p:cNvPr id="32" name="TextBox 36">
            <a:extLst>
              <a:ext uri="{FF2B5EF4-FFF2-40B4-BE49-F238E27FC236}">
                <a16:creationId xmlns:a16="http://schemas.microsoft.com/office/drawing/2014/main" id="{8389B091-DA11-124E-B26B-8D2644C3A1C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723495" y="4278282"/>
            <a:ext cx="106792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7C80"/>
                </a:solidFill>
                <a:latin typeface="+mn-lt"/>
              </a:rPr>
              <a:t>33-40%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CF316-1B84-C940-9765-BC9C057AEEB5}"/>
              </a:ext>
            </a:extLst>
          </p:cNvPr>
          <p:cNvSpPr txBox="1"/>
          <p:nvPr/>
        </p:nvSpPr>
        <p:spPr>
          <a:xfrm>
            <a:off x="2941585" y="6172200"/>
            <a:ext cx="326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So 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30761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8CD78C4-6F67-8247-B5AA-E0267D28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  <a:ea typeface="ＭＳ Ｐゴシック" panose="020B0600070205080204" pitchFamily="34" charset="-128"/>
              </a:rPr>
              <a:t>Growth Rates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87B6E7D-CA60-244C-BBC8-0FA5B43D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411662"/>
          </a:xfrm>
        </p:spPr>
        <p:txBody>
          <a:bodyPr/>
          <a:lstStyle/>
          <a:p>
            <a:r>
              <a:rPr lang="en-US" dirty="0"/>
              <a:t>Network b/w growth (33-40% per year) </a:t>
            </a:r>
            <a:r>
              <a:rPr lang="en-US" b="1" dirty="0"/>
              <a:t>outpacing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CPU (30-32%) </a:t>
            </a:r>
          </a:p>
          <a:p>
            <a:pPr lvl="1"/>
            <a:r>
              <a:rPr lang="en-US" dirty="0"/>
              <a:t>memory bus (15% per year)</a:t>
            </a:r>
          </a:p>
          <a:p>
            <a:pPr lvl="1"/>
            <a:r>
              <a:rPr lang="en-US" dirty="0"/>
              <a:t>PCIe (15-20% per year)</a:t>
            </a:r>
          </a:p>
          <a:p>
            <a:pPr lvl="1"/>
            <a:r>
              <a:rPr lang="en-US" dirty="0"/>
              <a:t>SATA (20% per year)</a:t>
            </a:r>
          </a:p>
          <a:p>
            <a:r>
              <a:rPr lang="en-US" dirty="0"/>
              <a:t>Current speeds:</a:t>
            </a:r>
          </a:p>
          <a:p>
            <a:pPr lvl="1"/>
            <a:r>
              <a:rPr lang="en-US" dirty="0"/>
              <a:t>Network b/w: 12.5GB/s</a:t>
            </a:r>
          </a:p>
          <a:p>
            <a:pPr lvl="1"/>
            <a:r>
              <a:rPr lang="en-US" dirty="0"/>
              <a:t>Memory bus: 80GB/s</a:t>
            </a:r>
          </a:p>
          <a:p>
            <a:pPr lvl="1"/>
            <a:r>
              <a:rPr lang="en-US" dirty="0"/>
              <a:t>PCIe: 16 GB/s</a:t>
            </a:r>
          </a:p>
          <a:p>
            <a:pPr lvl="1"/>
            <a:r>
              <a:rPr lang="en-US" dirty="0"/>
              <a:t>SATA: 600 MB/s</a:t>
            </a:r>
          </a:p>
        </p:txBody>
      </p:sp>
    </p:spTree>
    <p:extLst>
      <p:ext uri="{BB962C8B-B14F-4D97-AF65-F5344CB8AC3E}">
        <p14:creationId xmlns:p14="http://schemas.microsoft.com/office/powerpoint/2010/main" val="226916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8CD78C4-6F67-8247-B5AA-E0267D28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  <a:ea typeface="ＭＳ Ｐゴシック" panose="020B0600070205080204" pitchFamily="34" charset="-128"/>
              </a:rPr>
              <a:t>A Couple of Implications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87B6E7D-CA60-244C-BBC8-0FA5B43D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52600"/>
            <a:ext cx="8839200" cy="4411662"/>
          </a:xfrm>
        </p:spPr>
        <p:txBody>
          <a:bodyPr/>
          <a:lstStyle/>
          <a:p>
            <a:r>
              <a:rPr lang="en-US" dirty="0"/>
              <a:t>Network stack processing will become a bottleneck</a:t>
            </a:r>
          </a:p>
          <a:p>
            <a:pPr lvl="1"/>
            <a:r>
              <a:rPr lang="en-US" dirty="0"/>
              <a:t>CPU speed growth vs. network speed growth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Accessing SSD locally will be slower than accessing remote memory</a:t>
            </a:r>
          </a:p>
          <a:p>
            <a:pPr lvl="1"/>
            <a:r>
              <a:rPr lang="en-US" dirty="0"/>
              <a:t>PCIe bus speed growth vs. network speed growth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8CD78C4-6F67-8247-B5AA-E0267D28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  <a:ea typeface="ＭＳ Ｐゴシック" panose="020B0600070205080204" pitchFamily="34" charset="-128"/>
              </a:rPr>
              <a:t>Network Stack Processing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87B6E7D-CA60-244C-BBC8-0FA5B43D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411662"/>
          </a:xfrm>
        </p:spPr>
        <p:txBody>
          <a:bodyPr/>
          <a:lstStyle/>
          <a:p>
            <a:r>
              <a:rPr lang="en-US" dirty="0"/>
              <a:t>Existing OS network stacks designed for 1 Gbps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Typical TCP processing: ~3.2 Gbps per core</a:t>
            </a:r>
          </a:p>
          <a:p>
            <a:pPr lvl="1"/>
            <a:r>
              <a:rPr lang="en-US" dirty="0"/>
              <a:t>With low-level optimizations: ~9-12 Gbps per core</a:t>
            </a:r>
          </a:p>
          <a:p>
            <a:pPr lvl="1"/>
            <a:r>
              <a:rPr lang="en-US" dirty="0"/>
              <a:t>TCP on a 40 Gbps link: &gt; 3 cores per server</a:t>
            </a:r>
          </a:p>
          <a:p>
            <a:pPr lvl="1"/>
            <a:r>
              <a:rPr lang="en-US" dirty="0"/>
              <a:t>TCP on a 100 Gbps link: &gt; 8 cores per server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is not economically sustainable…</a:t>
            </a:r>
          </a:p>
          <a:p>
            <a:pPr lvl="1"/>
            <a:r>
              <a:rPr lang="en-US" dirty="0"/>
              <a:t>A core used for n/w stack is a core stolen from “useful” processing by applications/customers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1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8CD78C4-6F67-8247-B5AA-E0267D28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  <a:ea typeface="ＭＳ Ｐゴシック" panose="020B0600070205080204" pitchFamily="34" charset="-128"/>
              </a:rPr>
              <a:t>How do we fix this?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87B6E7D-CA60-244C-BBC8-0FA5B43D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52600"/>
            <a:ext cx="8839200" cy="4411662"/>
          </a:xfrm>
        </p:spPr>
        <p:txBody>
          <a:bodyPr/>
          <a:lstStyle/>
          <a:p>
            <a:r>
              <a:rPr lang="en-US" dirty="0"/>
              <a:t>Research trend: </a:t>
            </a:r>
            <a:r>
              <a:rPr lang="en-US" i="1" dirty="0"/>
              <a:t>kernel bypass</a:t>
            </a:r>
          </a:p>
          <a:p>
            <a:pPr lvl="1"/>
            <a:r>
              <a:rPr lang="en-US" dirty="0"/>
              <a:t>Packet rates: ~90k pkts/s (1 Gbps), ~9M pkts/s (100 Gbps)</a:t>
            </a:r>
          </a:p>
          <a:p>
            <a:pPr lvl="1"/>
            <a:r>
              <a:rPr lang="en-US" dirty="0"/>
              <a:t>Traversing the kernel stack is too expensive</a:t>
            </a:r>
          </a:p>
          <a:p>
            <a:pPr lvl="1"/>
            <a:r>
              <a:rPr lang="en-US" dirty="0"/>
              <a:t>Bypass the kernel completely</a:t>
            </a:r>
          </a:p>
          <a:p>
            <a:pPr lvl="1"/>
            <a:r>
              <a:rPr lang="en-US" dirty="0"/>
              <a:t>Where do the protocol implementations go?</a:t>
            </a:r>
          </a:p>
          <a:p>
            <a:pPr lvl="2"/>
            <a:r>
              <a:rPr lang="en-US" dirty="0"/>
              <a:t>User-space for lightweight applications, or…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Research trend: </a:t>
            </a:r>
            <a:r>
              <a:rPr lang="en-US" i="1" dirty="0"/>
              <a:t>hardware offload</a:t>
            </a:r>
          </a:p>
          <a:p>
            <a:pPr lvl="1"/>
            <a:r>
              <a:rPr lang="en-US" dirty="0"/>
              <a:t>Implement TCP (+other protocols) on specialized h/w</a:t>
            </a:r>
          </a:p>
          <a:p>
            <a:pPr lvl="1"/>
            <a:r>
              <a:rPr lang="en-US" dirty="0"/>
              <a:t>Lots of interesting challenges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4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8CD78C4-6F67-8247-B5AA-E0267D28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2238"/>
            <a:ext cx="8763000" cy="1173162"/>
          </a:xfrm>
        </p:spPr>
        <p:txBody>
          <a:bodyPr/>
          <a:lstStyle/>
          <a:p>
            <a:pPr algn="ctr"/>
            <a:r>
              <a:rPr lang="en-US" altLang="en-US" sz="3600" dirty="0">
                <a:latin typeface="+mn-lt"/>
                <a:ea typeface="ＭＳ Ｐゴシック" panose="020B0600070205080204" pitchFamily="34" charset="-128"/>
              </a:rPr>
              <a:t>Remote memory faster than SSDs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87B6E7D-CA60-244C-BBC8-0FA5B43D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411662"/>
          </a:xfrm>
        </p:spPr>
        <p:txBody>
          <a:bodyPr/>
          <a:lstStyle/>
          <a:p>
            <a:r>
              <a:rPr lang="en-US" dirty="0"/>
              <a:t>Consider 4kB page, 100Gbps link, 1 switch hop</a:t>
            </a:r>
          </a:p>
          <a:p>
            <a:pPr lvl="1"/>
            <a:r>
              <a:rPr lang="en-US" dirty="0"/>
              <a:t>Zero queueing delay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Baseline: 4.78 us</a:t>
            </a:r>
          </a:p>
          <a:p>
            <a:pPr lvl="1"/>
            <a:r>
              <a:rPr lang="en-US" dirty="0"/>
              <a:t>OS</a:t>
            </a:r>
            <a:r>
              <a:rPr lang="en-US" dirty="0">
                <a:sym typeface="Wingdings" pitchFamily="2" charset="2"/>
              </a:rPr>
              <a:t>: 1.9us, Data copy: 2us, Switching: 0.48us, Propagation Delay: 0.08us, Transmission Delay: 0.32us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How can we avoid OS overhead?</a:t>
            </a:r>
          </a:p>
          <a:p>
            <a:pPr lvl="1"/>
            <a:r>
              <a:rPr lang="en-US" dirty="0">
                <a:sym typeface="Wingdings" pitchFamily="2" charset="2"/>
              </a:rPr>
              <a:t>Research Trend: RDMA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154B4A-7BD2-3545-883F-3CDACAC11858}"/>
              </a:ext>
            </a:extLst>
          </p:cNvPr>
          <p:cNvSpPr/>
          <p:nvPr/>
        </p:nvSpPr>
        <p:spPr bwMode="auto">
          <a:xfrm>
            <a:off x="990600" y="3451654"/>
            <a:ext cx="1600200" cy="66314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2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8CD78C4-6F67-8247-B5AA-E0267D28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228600"/>
            <a:ext cx="8763000" cy="1173162"/>
          </a:xfrm>
        </p:spPr>
        <p:txBody>
          <a:bodyPr/>
          <a:lstStyle/>
          <a:p>
            <a:pPr algn="ctr"/>
            <a:r>
              <a:rPr lang="en-US" altLang="en-US" sz="4000" dirty="0">
                <a:latin typeface="+mn-lt"/>
                <a:ea typeface="ＭＳ Ｐゴシック" panose="020B0600070205080204" pitchFamily="34" charset="-128"/>
              </a:rPr>
              <a:t>Traditional DMA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6A3CE336-7590-C74D-AEB4-3CF3911569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" y="265531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BE68FCA1-F5BF-864D-A695-59652CF0B2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55518"/>
            <a:ext cx="10429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>
            <a:extLst>
              <a:ext uri="{FF2B5EF4-FFF2-40B4-BE49-F238E27FC236}">
                <a16:creationId xmlns:a16="http://schemas.microsoft.com/office/drawing/2014/main" id="{75D8F5C5-DEA9-384B-8692-68E1ABCD4C8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1" y="1550933"/>
            <a:ext cx="1241681" cy="9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9">
            <a:extLst>
              <a:ext uri="{FF2B5EF4-FFF2-40B4-BE49-F238E27FC236}">
                <a16:creationId xmlns:a16="http://schemas.microsoft.com/office/drawing/2014/main" id="{2E0EB8A1-3266-1C49-9F09-FEE8FCEA1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962" y="3188718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RAM</a:t>
            </a: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3AC7A55E-E400-784A-A20B-BCE6FB988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258" y="4693668"/>
            <a:ext cx="659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SSD</a:t>
            </a: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308E3E9B-BDF1-AC41-9340-D3882669D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152" y="1836683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793FB-2A5C-A449-8989-E8AB3ED7651D}"/>
              </a:ext>
            </a:extLst>
          </p:cNvPr>
          <p:cNvSpPr/>
          <p:nvPr/>
        </p:nvSpPr>
        <p:spPr bwMode="auto">
          <a:xfrm>
            <a:off x="304800" y="1359918"/>
            <a:ext cx="3810000" cy="3886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09AA3-F45B-2741-9312-96A9E6EBA39E}"/>
              </a:ext>
            </a:extLst>
          </p:cNvPr>
          <p:cNvSpPr txBox="1"/>
          <p:nvPr/>
        </p:nvSpPr>
        <p:spPr>
          <a:xfrm>
            <a:off x="1606450" y="944562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Server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B51A81-7B47-F84A-A08D-D41E52420869}"/>
              </a:ext>
            </a:extLst>
          </p:cNvPr>
          <p:cNvSpPr/>
          <p:nvPr/>
        </p:nvSpPr>
        <p:spPr bwMode="auto">
          <a:xfrm>
            <a:off x="2412162" y="2731518"/>
            <a:ext cx="1698519" cy="914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DMA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Controller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AB0E44-B715-BA49-9346-90B7B3484564}"/>
              </a:ext>
            </a:extLst>
          </p:cNvPr>
          <p:cNvGrpSpPr/>
          <p:nvPr/>
        </p:nvGrpSpPr>
        <p:grpSpPr>
          <a:xfrm>
            <a:off x="1956131" y="1624244"/>
            <a:ext cx="1305291" cy="1031074"/>
            <a:chOff x="1956131" y="2321726"/>
            <a:chExt cx="1305291" cy="1031074"/>
          </a:xfrm>
        </p:grpSpPr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23875355-64AA-D543-B4F5-C6BAFE190683}"/>
                </a:ext>
              </a:extLst>
            </p:cNvPr>
            <p:cNvCxnSpPr>
              <a:stCxn id="12" idx="3"/>
              <a:endCxn id="16" idx="0"/>
            </p:cNvCxnSpPr>
            <p:nvPr/>
          </p:nvCxnSpPr>
          <p:spPr bwMode="auto">
            <a:xfrm>
              <a:off x="1956131" y="2642631"/>
              <a:ext cx="1305291" cy="710169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CF8C661-B5B3-6A48-AA0E-B71536297EC7}"/>
                </a:ext>
              </a:extLst>
            </p:cNvPr>
            <p:cNvSpPr/>
            <p:nvPr/>
          </p:nvSpPr>
          <p:spPr bwMode="auto">
            <a:xfrm>
              <a:off x="2525833" y="2321726"/>
              <a:ext cx="309548" cy="3095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1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C7D98C-C813-B44D-9E03-2F589E4B9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789" y="1776959"/>
            <a:ext cx="4444668" cy="2971800"/>
          </a:xfrm>
        </p:spPr>
        <p:txBody>
          <a:bodyPr/>
          <a:lstStyle/>
          <a:p>
            <a:pPr marL="452437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CPU issues DMA request</a:t>
            </a:r>
          </a:p>
          <a:p>
            <a:pPr marL="452437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DMA controller copies data from SSD to RAM</a:t>
            </a:r>
          </a:p>
          <a:p>
            <a:pPr marL="452437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Controller interrupts CPU when done</a:t>
            </a:r>
          </a:p>
          <a:p>
            <a:pPr marL="452437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CPU can now access memory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3098A3-5700-F342-B5B0-FEBA18106645}"/>
              </a:ext>
            </a:extLst>
          </p:cNvPr>
          <p:cNvGrpSpPr/>
          <p:nvPr/>
        </p:nvGrpSpPr>
        <p:grpSpPr>
          <a:xfrm>
            <a:off x="1548188" y="3112518"/>
            <a:ext cx="1713234" cy="1689616"/>
            <a:chOff x="1548188" y="3810000"/>
            <a:chExt cx="1713234" cy="1689616"/>
          </a:xfrm>
        </p:grpSpPr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26BD81F2-C420-BB42-BB76-19E177759EAD}"/>
                </a:ext>
              </a:extLst>
            </p:cNvPr>
            <p:cNvCxnSpPr>
              <a:stCxn id="11" idx="3"/>
              <a:endCxn id="16" idx="2"/>
            </p:cNvCxnSpPr>
            <p:nvPr/>
          </p:nvCxnSpPr>
          <p:spPr bwMode="auto">
            <a:xfrm flipV="1">
              <a:off x="1903413" y="4267200"/>
              <a:ext cx="1358009" cy="123241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B19FEF6-274F-6D45-8B4C-0EBB6B9D582B}"/>
                </a:ext>
              </a:extLst>
            </p:cNvPr>
            <p:cNvSpPr/>
            <p:nvPr/>
          </p:nvSpPr>
          <p:spPr bwMode="auto">
            <a:xfrm>
              <a:off x="2835381" y="4744021"/>
              <a:ext cx="309548" cy="3095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EE49489-442F-8440-BB2C-85FBCFD194EF}"/>
                </a:ext>
              </a:extLst>
            </p:cNvPr>
            <p:cNvCxnSpPr>
              <a:stCxn id="16" idx="1"/>
              <a:endCxn id="10" idx="0"/>
            </p:cNvCxnSpPr>
            <p:nvPr/>
          </p:nvCxnSpPr>
          <p:spPr bwMode="auto">
            <a:xfrm flipH="1">
              <a:off x="1548188" y="3810000"/>
              <a:ext cx="86397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9231C6A-9F9D-764F-8C05-7B99CFBB5A36}"/>
              </a:ext>
            </a:extLst>
          </p:cNvPr>
          <p:cNvGrpSpPr/>
          <p:nvPr/>
        </p:nvGrpSpPr>
        <p:grpSpPr>
          <a:xfrm>
            <a:off x="1903413" y="2206016"/>
            <a:ext cx="1086742" cy="525503"/>
            <a:chOff x="1903413" y="2903498"/>
            <a:chExt cx="1086742" cy="525503"/>
          </a:xfrm>
        </p:grpSpPr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A2FE55C3-8296-7E41-B28C-ADAEE556DDD7}"/>
                </a:ext>
              </a:extLst>
            </p:cNvPr>
            <p:cNvCxnSpPr/>
            <p:nvPr/>
          </p:nvCxnSpPr>
          <p:spPr bwMode="auto">
            <a:xfrm rot="10800000">
              <a:off x="1903413" y="2903498"/>
              <a:ext cx="1086742" cy="525503"/>
            </a:xfrm>
            <a:prstGeom prst="bentConnector3">
              <a:avLst>
                <a:gd name="adj1" fmla="val -798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27F2662-0D0E-434C-9F93-EB8B0F5DD9B1}"/>
                </a:ext>
              </a:extLst>
            </p:cNvPr>
            <p:cNvSpPr/>
            <p:nvPr/>
          </p:nvSpPr>
          <p:spPr bwMode="auto">
            <a:xfrm>
              <a:off x="2525833" y="2978582"/>
              <a:ext cx="309548" cy="3095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D0282F-549B-7040-9D90-D8F728F42B72}"/>
              </a:ext>
            </a:extLst>
          </p:cNvPr>
          <p:cNvGrpSpPr/>
          <p:nvPr/>
        </p:nvGrpSpPr>
        <p:grpSpPr>
          <a:xfrm>
            <a:off x="357347" y="2481127"/>
            <a:ext cx="385748" cy="631391"/>
            <a:chOff x="357347" y="3178609"/>
            <a:chExt cx="385748" cy="63139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8D125B-D8DD-FF4B-82C7-82C990E1DFFF}"/>
                </a:ext>
              </a:extLst>
            </p:cNvPr>
            <p:cNvCxnSpPr/>
            <p:nvPr/>
          </p:nvCxnSpPr>
          <p:spPr bwMode="auto">
            <a:xfrm>
              <a:off x="743095" y="3178609"/>
              <a:ext cx="0" cy="63139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BC09D9F-C4EA-2D41-AFA0-B9661CD96401}"/>
                </a:ext>
              </a:extLst>
            </p:cNvPr>
            <p:cNvSpPr/>
            <p:nvPr/>
          </p:nvSpPr>
          <p:spPr bwMode="auto">
            <a:xfrm>
              <a:off x="357347" y="3339530"/>
              <a:ext cx="309548" cy="3095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6DC271-3074-5D46-AB1A-550BC75BEAED}"/>
              </a:ext>
            </a:extLst>
          </p:cNvPr>
          <p:cNvSpPr/>
          <p:nvPr/>
        </p:nvSpPr>
        <p:spPr>
          <a:xfrm>
            <a:off x="238571" y="5592762"/>
            <a:ext cx="8590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latin typeface="+mn-lt"/>
                <a:sym typeface="Wingdings" pitchFamily="2" charset="2"/>
              </a:rPr>
              <a:t>Note: CPU and CPU &lt;-&gt; memory bus are free during DMA</a:t>
            </a:r>
          </a:p>
        </p:txBody>
      </p:sp>
    </p:spTree>
    <p:extLst>
      <p:ext uri="{BB962C8B-B14F-4D97-AF65-F5344CB8AC3E}">
        <p14:creationId xmlns:p14="http://schemas.microsoft.com/office/powerpoint/2010/main" val="379422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4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8CD78C4-6F67-8247-B5AA-E0267D28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228600"/>
            <a:ext cx="8763000" cy="1173162"/>
          </a:xfrm>
        </p:spPr>
        <p:txBody>
          <a:bodyPr/>
          <a:lstStyle/>
          <a:p>
            <a:pPr algn="ctr"/>
            <a:r>
              <a:rPr lang="en-US" altLang="en-US" sz="4000" dirty="0">
                <a:latin typeface="+mn-lt"/>
                <a:ea typeface="ＭＳ Ｐゴシック" panose="020B0600070205080204" pitchFamily="34" charset="-128"/>
              </a:rPr>
              <a:t>RDMA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6A3CE336-7590-C74D-AEB4-3CF3911569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200" y="2655747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>
            <a:extLst>
              <a:ext uri="{FF2B5EF4-FFF2-40B4-BE49-F238E27FC236}">
                <a16:creationId xmlns:a16="http://schemas.microsoft.com/office/drawing/2014/main" id="{75D8F5C5-DEA9-384B-8692-68E1ABCD4C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1" y="1551362"/>
            <a:ext cx="1241681" cy="9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9">
            <a:extLst>
              <a:ext uri="{FF2B5EF4-FFF2-40B4-BE49-F238E27FC236}">
                <a16:creationId xmlns:a16="http://schemas.microsoft.com/office/drawing/2014/main" id="{2E0EB8A1-3266-1C49-9F09-FEE8FCEA1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962" y="3189147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RAM</a:t>
            </a: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308E3E9B-BDF1-AC41-9340-D3882669D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152" y="1837112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793FB-2A5C-A449-8989-E8AB3ED7651D}"/>
              </a:ext>
            </a:extLst>
          </p:cNvPr>
          <p:cNvSpPr/>
          <p:nvPr/>
        </p:nvSpPr>
        <p:spPr bwMode="auto">
          <a:xfrm>
            <a:off x="304800" y="1360347"/>
            <a:ext cx="3810000" cy="2438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09AA3-F45B-2741-9312-96A9E6EBA39E}"/>
              </a:ext>
            </a:extLst>
          </p:cNvPr>
          <p:cNvSpPr txBox="1"/>
          <p:nvPr/>
        </p:nvSpPr>
        <p:spPr>
          <a:xfrm>
            <a:off x="1605429" y="944562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Server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AB0E44-B715-BA49-9346-90B7B3484564}"/>
              </a:ext>
            </a:extLst>
          </p:cNvPr>
          <p:cNvGrpSpPr/>
          <p:nvPr/>
        </p:nvGrpSpPr>
        <p:grpSpPr>
          <a:xfrm>
            <a:off x="1956131" y="1624673"/>
            <a:ext cx="1305291" cy="1107274"/>
            <a:chOff x="1956131" y="2321726"/>
            <a:chExt cx="1305291" cy="1107274"/>
          </a:xfrm>
        </p:grpSpPr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23875355-64AA-D543-B4F5-C6BAFE190683}"/>
                </a:ext>
              </a:extLst>
            </p:cNvPr>
            <p:cNvCxnSpPr>
              <a:stCxn id="12" idx="3"/>
              <a:endCxn id="16" idx="0"/>
            </p:cNvCxnSpPr>
            <p:nvPr/>
          </p:nvCxnSpPr>
          <p:spPr bwMode="auto">
            <a:xfrm>
              <a:off x="1956131" y="2718831"/>
              <a:ext cx="1305291" cy="710169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CF8C661-B5B3-6A48-AA0E-B71536297EC7}"/>
                </a:ext>
              </a:extLst>
            </p:cNvPr>
            <p:cNvSpPr/>
            <p:nvPr/>
          </p:nvSpPr>
          <p:spPr bwMode="auto">
            <a:xfrm>
              <a:off x="2525833" y="2321726"/>
              <a:ext cx="309548" cy="3095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1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5C7D98C-C813-B44D-9E03-2F589E4B9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789" y="1144617"/>
            <a:ext cx="4444668" cy="3996210"/>
          </a:xfrm>
        </p:spPr>
        <p:txBody>
          <a:bodyPr/>
          <a:lstStyle/>
          <a:p>
            <a:pPr marL="452437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CPU issues RDMA request</a:t>
            </a:r>
          </a:p>
          <a:p>
            <a:pPr marL="452437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Local NIC sends RDMA request to remote NIC, which performs DMA &amp; sends data back. Local NIC copies data to RAM</a:t>
            </a:r>
          </a:p>
          <a:p>
            <a:pPr marL="452437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Local NIC interrupts CPU when done</a:t>
            </a:r>
          </a:p>
          <a:p>
            <a:pPr marL="452437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CPU can now access memory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3098A3-5700-F342-B5B0-FEBA18106645}"/>
              </a:ext>
            </a:extLst>
          </p:cNvPr>
          <p:cNvGrpSpPr/>
          <p:nvPr/>
        </p:nvGrpSpPr>
        <p:grpSpPr>
          <a:xfrm>
            <a:off x="1548188" y="3114131"/>
            <a:ext cx="1747100" cy="2308629"/>
            <a:chOff x="1548188" y="3811184"/>
            <a:chExt cx="1747100" cy="2308629"/>
          </a:xfrm>
        </p:grpSpPr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26BD81F2-C420-BB42-BB76-19E177759EAD}"/>
                </a:ext>
              </a:extLst>
            </p:cNvPr>
            <p:cNvCxnSpPr>
              <a:cxnSpLocks/>
              <a:stCxn id="33" idx="3"/>
            </p:cNvCxnSpPr>
            <p:nvPr/>
          </p:nvCxnSpPr>
          <p:spPr bwMode="auto">
            <a:xfrm flipV="1">
              <a:off x="1905952" y="3811184"/>
              <a:ext cx="1389336" cy="2308629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B19FEF6-274F-6D45-8B4C-0EBB6B9D582B}"/>
                </a:ext>
              </a:extLst>
            </p:cNvPr>
            <p:cNvSpPr/>
            <p:nvPr/>
          </p:nvSpPr>
          <p:spPr bwMode="auto">
            <a:xfrm>
              <a:off x="2835381" y="4744021"/>
              <a:ext cx="309548" cy="3095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EE49489-442F-8440-BB2C-85FBCFD194EF}"/>
                </a:ext>
              </a:extLst>
            </p:cNvPr>
            <p:cNvCxnSpPr>
              <a:stCxn id="16" idx="1"/>
              <a:endCxn id="10" idx="0"/>
            </p:cNvCxnSpPr>
            <p:nvPr/>
          </p:nvCxnSpPr>
          <p:spPr bwMode="auto">
            <a:xfrm flipH="1">
              <a:off x="1548188" y="3886200"/>
              <a:ext cx="86397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9231C6A-9F9D-764F-8C05-7B99CFBB5A36}"/>
              </a:ext>
            </a:extLst>
          </p:cNvPr>
          <p:cNvGrpSpPr/>
          <p:nvPr/>
        </p:nvGrpSpPr>
        <p:grpSpPr>
          <a:xfrm>
            <a:off x="1903413" y="2206445"/>
            <a:ext cx="1086742" cy="525503"/>
            <a:chOff x="1903413" y="2903498"/>
            <a:chExt cx="1086742" cy="525503"/>
          </a:xfrm>
        </p:grpSpPr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A2FE55C3-8296-7E41-B28C-ADAEE556DDD7}"/>
                </a:ext>
              </a:extLst>
            </p:cNvPr>
            <p:cNvCxnSpPr/>
            <p:nvPr/>
          </p:nvCxnSpPr>
          <p:spPr bwMode="auto">
            <a:xfrm rot="10800000">
              <a:off x="1903413" y="2903498"/>
              <a:ext cx="1086742" cy="525503"/>
            </a:xfrm>
            <a:prstGeom prst="bentConnector3">
              <a:avLst>
                <a:gd name="adj1" fmla="val -798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27F2662-0D0E-434C-9F93-EB8B0F5DD9B1}"/>
                </a:ext>
              </a:extLst>
            </p:cNvPr>
            <p:cNvSpPr/>
            <p:nvPr/>
          </p:nvSpPr>
          <p:spPr bwMode="auto">
            <a:xfrm>
              <a:off x="2525833" y="2978582"/>
              <a:ext cx="309548" cy="3095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3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D0282F-549B-7040-9D90-D8F728F42B72}"/>
              </a:ext>
            </a:extLst>
          </p:cNvPr>
          <p:cNvGrpSpPr/>
          <p:nvPr/>
        </p:nvGrpSpPr>
        <p:grpSpPr>
          <a:xfrm>
            <a:off x="357347" y="2481556"/>
            <a:ext cx="385748" cy="631391"/>
            <a:chOff x="357347" y="3178609"/>
            <a:chExt cx="385748" cy="63139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8D125B-D8DD-FF4B-82C7-82C990E1DFFF}"/>
                </a:ext>
              </a:extLst>
            </p:cNvPr>
            <p:cNvCxnSpPr/>
            <p:nvPr/>
          </p:nvCxnSpPr>
          <p:spPr bwMode="auto">
            <a:xfrm>
              <a:off x="743095" y="3178609"/>
              <a:ext cx="0" cy="63139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BC09D9F-C4EA-2D41-AFA0-B9661CD96401}"/>
                </a:ext>
              </a:extLst>
            </p:cNvPr>
            <p:cNvSpPr/>
            <p:nvPr/>
          </p:nvSpPr>
          <p:spPr bwMode="auto">
            <a:xfrm>
              <a:off x="357347" y="3339530"/>
              <a:ext cx="309548" cy="30954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4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pic>
        <p:nvPicPr>
          <p:cNvPr id="28" name="Picture 5">
            <a:extLst>
              <a:ext uri="{FF2B5EF4-FFF2-40B4-BE49-F238E27FC236}">
                <a16:creationId xmlns:a16="http://schemas.microsoft.com/office/drawing/2014/main" id="{2575E6E0-FAF0-6146-BD9A-C5AA52C0B4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9739" y="5055532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8">
            <a:extLst>
              <a:ext uri="{FF2B5EF4-FFF2-40B4-BE49-F238E27FC236}">
                <a16:creationId xmlns:a16="http://schemas.microsoft.com/office/drawing/2014/main" id="{5E4EC4A6-39B8-8247-82D2-D3707916E8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51147"/>
            <a:ext cx="1241681" cy="9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9">
            <a:extLst>
              <a:ext uri="{FF2B5EF4-FFF2-40B4-BE49-F238E27FC236}">
                <a16:creationId xmlns:a16="http://schemas.microsoft.com/office/drawing/2014/main" id="{BAFFBD3E-A993-9B47-A74F-485B4A5AC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501" y="5588932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+mn-lt"/>
              </a:rPr>
              <a:t>RAM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9B38C129-00A5-7A41-A9A9-E15905C5D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6691" y="4236897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+mn-lt"/>
              </a:rPr>
              <a:t>CPU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660FB5-3995-8044-96F6-CC2BED80B93A}"/>
              </a:ext>
            </a:extLst>
          </p:cNvPr>
          <p:cNvSpPr/>
          <p:nvPr/>
        </p:nvSpPr>
        <p:spPr bwMode="auto">
          <a:xfrm>
            <a:off x="2414701" y="5131732"/>
            <a:ext cx="1698519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NIC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060A3A-3D69-414D-8CC8-9DA4E3AE37DE}"/>
              </a:ext>
            </a:extLst>
          </p:cNvPr>
          <p:cNvSpPr/>
          <p:nvPr/>
        </p:nvSpPr>
        <p:spPr bwMode="auto">
          <a:xfrm>
            <a:off x="323100" y="3873207"/>
            <a:ext cx="3810000" cy="22877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64A43-A9EE-104A-8F29-635980FA6FCB}"/>
              </a:ext>
            </a:extLst>
          </p:cNvPr>
          <p:cNvSpPr txBox="1"/>
          <p:nvPr/>
        </p:nvSpPr>
        <p:spPr>
          <a:xfrm>
            <a:off x="1230871" y="6169708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Remote Server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8F6F98-0FDB-A449-90FE-6930E6B88287}"/>
              </a:ext>
            </a:extLst>
          </p:cNvPr>
          <p:cNvSpPr/>
          <p:nvPr/>
        </p:nvSpPr>
        <p:spPr>
          <a:xfrm>
            <a:off x="4087308" y="5311189"/>
            <a:ext cx="51716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latin typeface="+mn-lt"/>
                <a:sym typeface="Wingdings" pitchFamily="2" charset="2"/>
              </a:rPr>
              <a:t>Note: CPU and CPU &lt;-&gt; memory bus are free during RDMA (both local &amp; remote)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87E86D-BB6A-A545-93E8-39CCE952FB63}"/>
              </a:ext>
            </a:extLst>
          </p:cNvPr>
          <p:cNvSpPr/>
          <p:nvPr/>
        </p:nvSpPr>
        <p:spPr>
          <a:xfrm>
            <a:off x="4052297" y="6103637"/>
            <a:ext cx="5171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latin typeface="+mn-lt"/>
                <a:sym typeface="Wingdings" pitchFamily="2" charset="2"/>
              </a:rPr>
              <a:t>Note: OS is bypassed on both 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B51A81-7B47-F84A-A08D-D41E52420869}"/>
              </a:ext>
            </a:extLst>
          </p:cNvPr>
          <p:cNvSpPr/>
          <p:nvPr/>
        </p:nvSpPr>
        <p:spPr bwMode="auto">
          <a:xfrm>
            <a:off x="2412162" y="2731947"/>
            <a:ext cx="1698519" cy="914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82969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Completion Time (FCT)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19263"/>
            <a:ext cx="7924800" cy="44116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Time from when flow started at the sender, to when all packets in the flow were received at the receiver</a:t>
            </a:r>
          </a:p>
        </p:txBody>
      </p:sp>
    </p:spTree>
    <p:extLst>
      <p:ext uri="{BB962C8B-B14F-4D97-AF65-F5344CB8AC3E}">
        <p14:creationId xmlns:p14="http://schemas.microsoft.com/office/powerpoint/2010/main" val="11914990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8CD78C4-6F67-8247-B5AA-E0267D28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2238"/>
            <a:ext cx="8763000" cy="1173162"/>
          </a:xfrm>
        </p:spPr>
        <p:txBody>
          <a:bodyPr/>
          <a:lstStyle/>
          <a:p>
            <a:pPr algn="ctr"/>
            <a:r>
              <a:rPr lang="en-US" altLang="en-US" sz="3600" dirty="0">
                <a:latin typeface="+mn-lt"/>
                <a:ea typeface="ＭＳ Ｐゴシック" panose="020B0600070205080204" pitchFamily="34" charset="-128"/>
              </a:rPr>
              <a:t>Remote memory faster than SSDs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87B6E7D-CA60-244C-BBC8-0FA5B43D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983162"/>
          </a:xfrm>
        </p:spPr>
        <p:txBody>
          <a:bodyPr/>
          <a:lstStyle/>
          <a:p>
            <a:r>
              <a:rPr lang="en-US" dirty="0"/>
              <a:t>Consider 4kB page, 100Gbps link, 1 switch hop</a:t>
            </a:r>
          </a:p>
          <a:p>
            <a:pPr lvl="1"/>
            <a:r>
              <a:rPr lang="en-US" dirty="0"/>
              <a:t>Zero queueing delay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Baseline: 4.78 us</a:t>
            </a:r>
          </a:p>
          <a:p>
            <a:pPr lvl="1"/>
            <a:r>
              <a:rPr lang="en-US" dirty="0"/>
              <a:t>OS</a:t>
            </a:r>
            <a:r>
              <a:rPr lang="en-US" dirty="0">
                <a:sym typeface="Wingdings" pitchFamily="2" charset="2"/>
              </a:rPr>
              <a:t>: 1.9us, Data copy: 2us, Switching: 0.48us, Propagation Delay: 0.08us, Transmission Delay: 0.32us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With RDMA: 2.88us</a:t>
            </a:r>
          </a:p>
          <a:p>
            <a:pPr lvl="1"/>
            <a:r>
              <a:rPr lang="en-US" dirty="0">
                <a:sym typeface="Wingdings" pitchFamily="2" charset="2"/>
              </a:rPr>
              <a:t>Can reduce data copy overheads with NIC support</a:t>
            </a:r>
          </a:p>
          <a:p>
            <a:pPr lvl="1"/>
            <a:r>
              <a:rPr lang="en-US" dirty="0">
                <a:sym typeface="Wingdings" pitchFamily="2" charset="2"/>
              </a:rPr>
              <a:t>Brings latency down to 1.88us!</a:t>
            </a:r>
          </a:p>
          <a:p>
            <a:pPr lvl="1"/>
            <a:r>
              <a:rPr lang="en-US" dirty="0">
                <a:sym typeface="Wingdings" pitchFamily="2" charset="2"/>
              </a:rPr>
              <a:t>~10x of local memory, 1/10x of local SSD</a:t>
            </a:r>
          </a:p>
        </p:txBody>
      </p:sp>
    </p:spTree>
    <p:extLst>
      <p:ext uri="{BB962C8B-B14F-4D97-AF65-F5344CB8AC3E}">
        <p14:creationId xmlns:p14="http://schemas.microsoft.com/office/powerpoint/2010/main" val="320090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8CD78C4-6F67-8247-B5AA-E0267D28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2238"/>
            <a:ext cx="8763000" cy="1173162"/>
          </a:xfrm>
        </p:spPr>
        <p:txBody>
          <a:bodyPr/>
          <a:lstStyle/>
          <a:p>
            <a:pPr algn="ctr"/>
            <a:r>
              <a:rPr lang="en-US" altLang="en-US" sz="3600" dirty="0">
                <a:latin typeface="+mn-lt"/>
                <a:ea typeface="ＭＳ Ｐゴシック" panose="020B0600070205080204" pitchFamily="34" charset="-128"/>
              </a:rPr>
              <a:t>What are the challenges?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87B6E7D-CA60-244C-BBC8-0FA5B43D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3733800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This assumes zero queueing delay…</a:t>
            </a:r>
          </a:p>
          <a:p>
            <a:pPr lvl="1"/>
            <a:r>
              <a:rPr lang="en-US" dirty="0">
                <a:sym typeface="Wingdings" pitchFamily="2" charset="2"/>
              </a:rPr>
              <a:t>Transport protocol design to minimize queueing delay</a:t>
            </a:r>
          </a:p>
          <a:p>
            <a:pPr lvl="1"/>
            <a:r>
              <a:rPr lang="en-US" dirty="0">
                <a:sym typeface="Wingdings" pitchFamily="2" charset="2"/>
              </a:rPr>
              <a:t>Recall </a:t>
            </a:r>
            <a:r>
              <a:rPr lang="en-US" dirty="0" err="1">
                <a:sym typeface="Wingdings" pitchFamily="2" charset="2"/>
              </a:rPr>
              <a:t>pFabric</a:t>
            </a:r>
            <a:r>
              <a:rPr lang="en-US" dirty="0">
                <a:sym typeface="Wingdings" pitchFamily="2" charset="2"/>
              </a:rPr>
              <a:t>; Other protocols: DCTCP, </a:t>
            </a:r>
            <a:r>
              <a:rPr lang="en-US" dirty="0" err="1">
                <a:sym typeface="Wingdings" pitchFamily="2" charset="2"/>
              </a:rPr>
              <a:t>pHost</a:t>
            </a:r>
            <a:r>
              <a:rPr lang="en-US" dirty="0">
                <a:sym typeface="Wingdings" pitchFamily="2" charset="2"/>
              </a:rPr>
              <a:t>, …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RDMA requires </a:t>
            </a:r>
            <a:r>
              <a:rPr lang="en-US" u="sng" dirty="0">
                <a:sym typeface="Wingdings" pitchFamily="2" charset="2"/>
              </a:rPr>
              <a:t>lossless</a:t>
            </a:r>
            <a:r>
              <a:rPr lang="en-US" dirty="0">
                <a:sym typeface="Wingdings" pitchFamily="2" charset="2"/>
              </a:rPr>
              <a:t> ethernet</a:t>
            </a:r>
          </a:p>
          <a:p>
            <a:pPr lvl="1"/>
            <a:r>
              <a:rPr lang="en-US" dirty="0">
                <a:sym typeface="Wingdings" pitchFamily="2" charset="2"/>
              </a:rPr>
              <a:t>Via ethernet flow control or priority flow control (PFC)</a:t>
            </a:r>
          </a:p>
          <a:p>
            <a:pPr lvl="1"/>
            <a:r>
              <a:rPr lang="en-US" dirty="0">
                <a:sym typeface="Wingdings" pitchFamily="2" charset="2"/>
              </a:rPr>
              <a:t>Lossless networks: very active area of research</a:t>
            </a:r>
          </a:p>
        </p:txBody>
      </p:sp>
    </p:spTree>
    <p:extLst>
      <p:ext uri="{BB962C8B-B14F-4D97-AF65-F5344CB8AC3E}">
        <p14:creationId xmlns:p14="http://schemas.microsoft.com/office/powerpoint/2010/main" val="400090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8CD78C4-6F67-8247-B5AA-E0267D28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2238"/>
            <a:ext cx="8763000" cy="1173162"/>
          </a:xfrm>
        </p:spPr>
        <p:txBody>
          <a:bodyPr/>
          <a:lstStyle/>
          <a:p>
            <a:pPr algn="ctr"/>
            <a:r>
              <a:rPr lang="en-US" altLang="en-US" sz="3600" dirty="0">
                <a:latin typeface="+mn-lt"/>
                <a:ea typeface="ＭＳ Ｐゴシック" panose="020B0600070205080204" pitchFamily="34" charset="-128"/>
              </a:rPr>
              <a:t>Taking it one step further: </a:t>
            </a:r>
            <a:br>
              <a:rPr lang="en-US" altLang="en-US" sz="3600" dirty="0">
                <a:latin typeface="+mn-lt"/>
                <a:ea typeface="ＭＳ Ｐゴシック" panose="020B0600070205080204" pitchFamily="34" charset="-128"/>
              </a:rPr>
            </a:br>
            <a:r>
              <a:rPr lang="en-US" altLang="en-US" sz="3600" dirty="0">
                <a:latin typeface="+mn-lt"/>
                <a:ea typeface="ＭＳ Ｐゴシック" panose="020B0600070205080204" pitchFamily="34" charset="-128"/>
              </a:rPr>
              <a:t>Resource Disaggregation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87B6E7D-CA60-244C-BBC8-0FA5B43D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58" y="5178402"/>
            <a:ext cx="7207253" cy="1679598"/>
          </a:xfrm>
        </p:spPr>
        <p:txBody>
          <a:bodyPr/>
          <a:lstStyle/>
          <a:p>
            <a:r>
              <a:rPr lang="en-US" sz="2400" dirty="0"/>
              <a:t>Disaggregated Computer</a:t>
            </a:r>
          </a:p>
          <a:p>
            <a:pPr lvl="1"/>
            <a:r>
              <a:rPr lang="en-US" sz="2000" dirty="0"/>
              <a:t>Instead of a network of computers</a:t>
            </a:r>
          </a:p>
          <a:p>
            <a:r>
              <a:rPr lang="en-US" sz="2400" dirty="0"/>
              <a:t>Benefits?</a:t>
            </a:r>
          </a:p>
          <a:p>
            <a:pPr lvl="1"/>
            <a:r>
              <a:rPr lang="en-US" sz="2000" dirty="0"/>
              <a:t>Resource utilization, upgradeability, fault-tolerance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AFB5AD-81DE-0C45-BB66-BF4ED5E208AA}"/>
              </a:ext>
            </a:extLst>
          </p:cNvPr>
          <p:cNvGrpSpPr/>
          <p:nvPr/>
        </p:nvGrpSpPr>
        <p:grpSpPr>
          <a:xfrm>
            <a:off x="302958" y="1618536"/>
            <a:ext cx="4114800" cy="3355421"/>
            <a:chOff x="302958" y="1618536"/>
            <a:chExt cx="4114800" cy="33554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D0CA2A-6628-444B-9FA1-AF7049674C6D}"/>
                </a:ext>
              </a:extLst>
            </p:cNvPr>
            <p:cNvSpPr txBox="1"/>
            <p:nvPr/>
          </p:nvSpPr>
          <p:spPr>
            <a:xfrm>
              <a:off x="302958" y="4604625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Traditional Datacenter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A93944C-9E5F-5B44-B6B6-D882BDCADC6B}"/>
                </a:ext>
              </a:extLst>
            </p:cNvPr>
            <p:cNvGrpSpPr/>
            <p:nvPr/>
          </p:nvGrpSpPr>
          <p:grpSpPr>
            <a:xfrm>
              <a:off x="302958" y="1618536"/>
              <a:ext cx="4114800" cy="2971800"/>
              <a:chOff x="152400" y="1295400"/>
              <a:chExt cx="4114800" cy="2971800"/>
            </a:xfrm>
          </p:grpSpPr>
          <p:sp>
            <p:nvSpPr>
              <p:cNvPr id="2" name="Cloud 1">
                <a:extLst>
                  <a:ext uri="{FF2B5EF4-FFF2-40B4-BE49-F238E27FC236}">
                    <a16:creationId xmlns:a16="http://schemas.microsoft.com/office/drawing/2014/main" id="{17403154-0152-4F4E-9BC6-A993B9AC798B}"/>
                  </a:ext>
                </a:extLst>
              </p:cNvPr>
              <p:cNvSpPr/>
              <p:nvPr/>
            </p:nvSpPr>
            <p:spPr bwMode="auto">
              <a:xfrm>
                <a:off x="1432527" y="3216533"/>
                <a:ext cx="1676400" cy="914400"/>
              </a:xfrm>
              <a:prstGeom prst="cloud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+mn-lt"/>
                  </a:rPr>
                  <a:t>Network </a:t>
                </a:r>
                <a:br>
                  <a:rPr lang="en-US" sz="1800" dirty="0">
                    <a:latin typeface="+mn-lt"/>
                  </a:rPr>
                </a:br>
                <a:r>
                  <a:rPr lang="en-US" sz="1800" dirty="0">
                    <a:latin typeface="+mn-lt"/>
                  </a:rPr>
                  <a:t>fabric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2F1873C-025D-ED4E-A866-54EDB2299C18}"/>
                  </a:ext>
                </a:extLst>
              </p:cNvPr>
              <p:cNvGrpSpPr/>
              <p:nvPr/>
            </p:nvGrpSpPr>
            <p:grpSpPr>
              <a:xfrm>
                <a:off x="286091" y="1449905"/>
                <a:ext cx="1390309" cy="1205474"/>
                <a:chOff x="286091" y="1449905"/>
                <a:chExt cx="1390309" cy="1205474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A907C49-34C5-2C40-8DCB-5FBAC2B244BD}"/>
                    </a:ext>
                  </a:extLst>
                </p:cNvPr>
                <p:cNvSpPr/>
                <p:nvPr/>
              </p:nvSpPr>
              <p:spPr bwMode="auto">
                <a:xfrm>
                  <a:off x="704850" y="1449905"/>
                  <a:ext cx="971550" cy="1173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latin typeface="+mn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AE548A8-C8F2-F949-A7A5-D31D76F60F4D}"/>
                    </a:ext>
                  </a:extLst>
                </p:cNvPr>
                <p:cNvSpPr/>
                <p:nvPr/>
              </p:nvSpPr>
              <p:spPr bwMode="auto">
                <a:xfrm>
                  <a:off x="754277" y="1486294"/>
                  <a:ext cx="872696" cy="348733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</a:rPr>
                    <a:t>DRAM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E130BBD-5541-C44B-98B0-BCE5E1E03B5E}"/>
                    </a:ext>
                  </a:extLst>
                </p:cNvPr>
                <p:cNvSpPr/>
                <p:nvPr/>
              </p:nvSpPr>
              <p:spPr bwMode="auto">
                <a:xfrm>
                  <a:off x="754277" y="1871416"/>
                  <a:ext cx="872696" cy="348733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</a:rPr>
                    <a:t>CPU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39C0E14-3BDC-FB41-8952-D21A4190382F}"/>
                    </a:ext>
                  </a:extLst>
                </p:cNvPr>
                <p:cNvSpPr/>
                <p:nvPr/>
              </p:nvSpPr>
              <p:spPr bwMode="auto">
                <a:xfrm>
                  <a:off x="754277" y="2247241"/>
                  <a:ext cx="872696" cy="348733"/>
                </a:xfrm>
                <a:prstGeom prst="rect">
                  <a:avLst/>
                </a:prstGeom>
                <a:solidFill>
                  <a:srgbClr val="FF7C8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</a:rPr>
                    <a:t>SSD</a:t>
                  </a: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8C07818-668E-3847-8D3B-AEEBB0ECAC8F}"/>
                    </a:ext>
                  </a:extLst>
                </p:cNvPr>
                <p:cNvSpPr txBox="1"/>
                <p:nvPr/>
              </p:nvSpPr>
              <p:spPr>
                <a:xfrm rot="16200000">
                  <a:off x="-108889" y="1891067"/>
                  <a:ext cx="11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dirty="0">
                      <a:latin typeface="+mn-lt"/>
                    </a:rPr>
                    <a:t>Server#1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504B021-8B33-674E-8672-C681307BFB49}"/>
                  </a:ext>
                </a:extLst>
              </p:cNvPr>
              <p:cNvGrpSpPr/>
              <p:nvPr/>
            </p:nvGrpSpPr>
            <p:grpSpPr>
              <a:xfrm>
                <a:off x="2581445" y="1449905"/>
                <a:ext cx="1390309" cy="1224710"/>
                <a:chOff x="286091" y="1449905"/>
                <a:chExt cx="1390309" cy="122471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D09B75E-CAFF-4D41-8C7E-561544468449}"/>
                    </a:ext>
                  </a:extLst>
                </p:cNvPr>
                <p:cNvSpPr/>
                <p:nvPr/>
              </p:nvSpPr>
              <p:spPr bwMode="auto">
                <a:xfrm>
                  <a:off x="704850" y="1449905"/>
                  <a:ext cx="971550" cy="117316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>
                    <a:latin typeface="+mn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13501D1-5429-304D-B0B9-BA2B9A87BFDD}"/>
                    </a:ext>
                  </a:extLst>
                </p:cNvPr>
                <p:cNvSpPr/>
                <p:nvPr/>
              </p:nvSpPr>
              <p:spPr bwMode="auto">
                <a:xfrm>
                  <a:off x="754277" y="1486294"/>
                  <a:ext cx="872696" cy="348733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</a:rPr>
                    <a:t>DRAM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8E57A11-D606-FB43-9FF6-67FD48C2DC6F}"/>
                    </a:ext>
                  </a:extLst>
                </p:cNvPr>
                <p:cNvSpPr/>
                <p:nvPr/>
              </p:nvSpPr>
              <p:spPr bwMode="auto">
                <a:xfrm>
                  <a:off x="754277" y="1871416"/>
                  <a:ext cx="872696" cy="348733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</a:rPr>
                    <a:t>CPU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F8FF13D-111D-2C4A-8AF2-FAE1F6061647}"/>
                    </a:ext>
                  </a:extLst>
                </p:cNvPr>
                <p:cNvSpPr/>
                <p:nvPr/>
              </p:nvSpPr>
              <p:spPr bwMode="auto">
                <a:xfrm>
                  <a:off x="754277" y="2247241"/>
                  <a:ext cx="872696" cy="348733"/>
                </a:xfrm>
                <a:prstGeom prst="rect">
                  <a:avLst/>
                </a:prstGeom>
                <a:solidFill>
                  <a:srgbClr val="FF7C8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</a:rPr>
                    <a:t>SSD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0288A20-4828-E84E-B427-83BA260FBA36}"/>
                    </a:ext>
                  </a:extLst>
                </p:cNvPr>
                <p:cNvSpPr txBox="1"/>
                <p:nvPr/>
              </p:nvSpPr>
              <p:spPr>
                <a:xfrm rot="16200000">
                  <a:off x="-128125" y="1891067"/>
                  <a:ext cx="1197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dirty="0" err="1">
                      <a:latin typeface="+mn-lt"/>
                    </a:rPr>
                    <a:t>Server#N</a:t>
                  </a:r>
                  <a:endParaRPr lang="en-US" sz="1800" dirty="0">
                    <a:latin typeface="+mn-lt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A148C8-7DBB-7F4A-B21C-F2E584A658C9}"/>
                  </a:ext>
                </a:extLst>
              </p:cNvPr>
              <p:cNvSpPr txBox="1"/>
              <p:nvPr/>
            </p:nvSpPr>
            <p:spPr>
              <a:xfrm>
                <a:off x="1955288" y="1825047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…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9BCBFFD-FB23-EC41-9930-B7E23EF4B4EB}"/>
                  </a:ext>
                </a:extLst>
              </p:cNvPr>
              <p:cNvCxnSpPr>
                <a:stCxn id="5" idx="2"/>
                <a:endCxn id="2" idx="3"/>
              </p:cNvCxnSpPr>
              <p:nvPr/>
            </p:nvCxnSpPr>
            <p:spPr bwMode="auto">
              <a:xfrm>
                <a:off x="1190625" y="2623067"/>
                <a:ext cx="1080102" cy="64574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D828F7E-6C51-C24D-AF7F-84FCE2DAD98C}"/>
                  </a:ext>
                </a:extLst>
              </p:cNvPr>
              <p:cNvCxnSpPr>
                <a:stCxn id="22" idx="2"/>
                <a:endCxn id="2" idx="3"/>
              </p:cNvCxnSpPr>
              <p:nvPr/>
            </p:nvCxnSpPr>
            <p:spPr bwMode="auto">
              <a:xfrm flipH="1">
                <a:off x="2270727" y="2623067"/>
                <a:ext cx="1215252" cy="64574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B898F90-7772-E747-8CA4-D8BC268009EE}"/>
                  </a:ext>
                </a:extLst>
              </p:cNvPr>
              <p:cNvSpPr/>
              <p:nvPr/>
            </p:nvSpPr>
            <p:spPr bwMode="auto">
              <a:xfrm>
                <a:off x="152400" y="1295400"/>
                <a:ext cx="4114800" cy="29718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endParaRPr>
              </a:p>
            </p:txBody>
          </p:sp>
        </p:grpSp>
      </p:grpSp>
      <p:grpSp>
        <p:nvGrpSpPr>
          <p:cNvPr id="18454" name="Group 18453">
            <a:extLst>
              <a:ext uri="{FF2B5EF4-FFF2-40B4-BE49-F238E27FC236}">
                <a16:creationId xmlns:a16="http://schemas.microsoft.com/office/drawing/2014/main" id="{9B60F08C-2544-1448-B3EF-E18D86700B93}"/>
              </a:ext>
            </a:extLst>
          </p:cNvPr>
          <p:cNvGrpSpPr/>
          <p:nvPr/>
        </p:nvGrpSpPr>
        <p:grpSpPr>
          <a:xfrm>
            <a:off x="4870582" y="2012182"/>
            <a:ext cx="1415096" cy="1279375"/>
            <a:chOff x="4870582" y="2012182"/>
            <a:chExt cx="1415096" cy="127937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CBB426-1DB5-CE4D-9A88-5BBF322A9B6C}"/>
                </a:ext>
              </a:extLst>
            </p:cNvPr>
            <p:cNvSpPr/>
            <p:nvPr/>
          </p:nvSpPr>
          <p:spPr bwMode="auto">
            <a:xfrm>
              <a:off x="5412982" y="2012182"/>
              <a:ext cx="872696" cy="348733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CPU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6703976-B0E5-AB45-991A-F99B7600BE7A}"/>
                </a:ext>
              </a:extLst>
            </p:cNvPr>
            <p:cNvSpPr/>
            <p:nvPr/>
          </p:nvSpPr>
          <p:spPr bwMode="auto">
            <a:xfrm>
              <a:off x="5015381" y="2443240"/>
              <a:ext cx="872696" cy="348733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CPU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A2BB451-83A3-3948-AF50-9CA4D595DBF4}"/>
                </a:ext>
              </a:extLst>
            </p:cNvPr>
            <p:cNvSpPr/>
            <p:nvPr/>
          </p:nvSpPr>
          <p:spPr bwMode="auto">
            <a:xfrm>
              <a:off x="4870582" y="2942824"/>
              <a:ext cx="872696" cy="348733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CPU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0D5BFA6-7ADD-C94E-B9B0-FB858FD543A0}"/>
                </a:ext>
              </a:extLst>
            </p:cNvPr>
            <p:cNvCxnSpPr>
              <a:stCxn id="37" idx="2"/>
              <a:endCxn id="57" idx="3"/>
            </p:cNvCxnSpPr>
            <p:nvPr/>
          </p:nvCxnSpPr>
          <p:spPr bwMode="auto">
            <a:xfrm flipH="1">
              <a:off x="5743278" y="3082469"/>
              <a:ext cx="131679" cy="3472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06654A2-E896-1F46-930D-C2EB66ABB198}"/>
                </a:ext>
              </a:extLst>
            </p:cNvPr>
            <p:cNvCxnSpPr>
              <a:cxnSpLocks/>
              <a:stCxn id="46" idx="3"/>
            </p:cNvCxnSpPr>
            <p:nvPr/>
          </p:nvCxnSpPr>
          <p:spPr bwMode="auto">
            <a:xfrm>
              <a:off x="5888077" y="2617607"/>
              <a:ext cx="206708" cy="1369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32" name="Straight Connector 18431">
              <a:extLst>
                <a:ext uri="{FF2B5EF4-FFF2-40B4-BE49-F238E27FC236}">
                  <a16:creationId xmlns:a16="http://schemas.microsoft.com/office/drawing/2014/main" id="{7A7CEAE5-6DAD-F649-9B12-080C80096714}"/>
                </a:ext>
              </a:extLst>
            </p:cNvPr>
            <p:cNvCxnSpPr>
              <a:cxnSpLocks/>
              <a:stCxn id="51" idx="2"/>
            </p:cNvCxnSpPr>
            <p:nvPr/>
          </p:nvCxnSpPr>
          <p:spPr bwMode="auto">
            <a:xfrm>
              <a:off x="5849330" y="2360915"/>
              <a:ext cx="436348" cy="37264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456" name="Group 18455">
            <a:extLst>
              <a:ext uri="{FF2B5EF4-FFF2-40B4-BE49-F238E27FC236}">
                <a16:creationId xmlns:a16="http://schemas.microsoft.com/office/drawing/2014/main" id="{1B29EE53-4C0A-1A4C-83D7-25FE49C8B4CD}"/>
              </a:ext>
            </a:extLst>
          </p:cNvPr>
          <p:cNvGrpSpPr/>
          <p:nvPr/>
        </p:nvGrpSpPr>
        <p:grpSpPr>
          <a:xfrm>
            <a:off x="6531133" y="2011155"/>
            <a:ext cx="2129622" cy="896773"/>
            <a:chOff x="6531133" y="2011155"/>
            <a:chExt cx="2129622" cy="89677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C33384-CA6D-C243-8066-C4884EA39A8F}"/>
                </a:ext>
              </a:extLst>
            </p:cNvPr>
            <p:cNvSpPr/>
            <p:nvPr/>
          </p:nvSpPr>
          <p:spPr bwMode="auto">
            <a:xfrm>
              <a:off x="6531133" y="2011155"/>
              <a:ext cx="872696" cy="34873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DRAM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0224D0B-43D3-3F43-BF9A-05E6FE148D79}"/>
                </a:ext>
              </a:extLst>
            </p:cNvPr>
            <p:cNvSpPr/>
            <p:nvPr/>
          </p:nvSpPr>
          <p:spPr bwMode="auto">
            <a:xfrm>
              <a:off x="7510211" y="2069903"/>
              <a:ext cx="872696" cy="34873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DRAM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1382BB-BF35-514F-BDD2-1CE49EA2581D}"/>
                </a:ext>
              </a:extLst>
            </p:cNvPr>
            <p:cNvSpPr/>
            <p:nvPr/>
          </p:nvSpPr>
          <p:spPr bwMode="auto">
            <a:xfrm>
              <a:off x="7788059" y="2559195"/>
              <a:ext cx="872696" cy="34873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DRAM</a:t>
              </a:r>
            </a:p>
          </p:txBody>
        </p:sp>
        <p:cxnSp>
          <p:nvCxnSpPr>
            <p:cNvPr id="18435" name="Straight Connector 18434">
              <a:extLst>
                <a:ext uri="{FF2B5EF4-FFF2-40B4-BE49-F238E27FC236}">
                  <a16:creationId xmlns:a16="http://schemas.microsoft.com/office/drawing/2014/main" id="{1EB15456-A60F-554F-A4B6-5DDC1301190A}"/>
                </a:ext>
              </a:extLst>
            </p:cNvPr>
            <p:cNvCxnSpPr>
              <a:stCxn id="50" idx="2"/>
              <a:endCxn id="37" idx="3"/>
            </p:cNvCxnSpPr>
            <p:nvPr/>
          </p:nvCxnSpPr>
          <p:spPr bwMode="auto">
            <a:xfrm flipH="1">
              <a:off x="6707957" y="2359888"/>
              <a:ext cx="259524" cy="31766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37" name="Straight Connector 18436">
              <a:extLst>
                <a:ext uri="{FF2B5EF4-FFF2-40B4-BE49-F238E27FC236}">
                  <a16:creationId xmlns:a16="http://schemas.microsoft.com/office/drawing/2014/main" id="{1AD66B5A-2D7F-3F4B-93C3-D87D9380E54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211147" y="2418636"/>
              <a:ext cx="384231" cy="28386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39" name="Straight Connector 18438">
              <a:extLst>
                <a:ext uri="{FF2B5EF4-FFF2-40B4-BE49-F238E27FC236}">
                  <a16:creationId xmlns:a16="http://schemas.microsoft.com/office/drawing/2014/main" id="{BCB778E8-E2F5-B740-952B-FC06BD47F101}"/>
                </a:ext>
              </a:extLst>
            </p:cNvPr>
            <p:cNvCxnSpPr>
              <a:cxnSpLocks/>
              <a:stCxn id="55" idx="1"/>
            </p:cNvCxnSpPr>
            <p:nvPr/>
          </p:nvCxnSpPr>
          <p:spPr bwMode="auto">
            <a:xfrm flipH="1">
              <a:off x="7403829" y="2733562"/>
              <a:ext cx="384230" cy="14330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457" name="Group 18456">
            <a:extLst>
              <a:ext uri="{FF2B5EF4-FFF2-40B4-BE49-F238E27FC236}">
                <a16:creationId xmlns:a16="http://schemas.microsoft.com/office/drawing/2014/main" id="{BCCA37EB-B5F7-BD43-BC50-B565ABE9ACF3}"/>
              </a:ext>
            </a:extLst>
          </p:cNvPr>
          <p:cNvGrpSpPr/>
          <p:nvPr/>
        </p:nvGrpSpPr>
        <p:grpSpPr>
          <a:xfrm>
            <a:off x="6722681" y="3082469"/>
            <a:ext cx="1938074" cy="906396"/>
            <a:chOff x="6722681" y="3082469"/>
            <a:chExt cx="1938074" cy="90639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0AB58AD-B53E-8248-8E1C-C813495CBB54}"/>
                </a:ext>
              </a:extLst>
            </p:cNvPr>
            <p:cNvSpPr/>
            <p:nvPr/>
          </p:nvSpPr>
          <p:spPr bwMode="auto">
            <a:xfrm>
              <a:off x="6722681" y="3640132"/>
              <a:ext cx="872696" cy="348733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SSD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23B07D0-7013-7542-82C4-CB42D7510C3E}"/>
                </a:ext>
              </a:extLst>
            </p:cNvPr>
            <p:cNvSpPr/>
            <p:nvPr/>
          </p:nvSpPr>
          <p:spPr bwMode="auto">
            <a:xfrm>
              <a:off x="7788059" y="3098821"/>
              <a:ext cx="872696" cy="348733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SSD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030EB4-578F-2449-A3CA-E0676A352AF0}"/>
                </a:ext>
              </a:extLst>
            </p:cNvPr>
            <p:cNvSpPr/>
            <p:nvPr/>
          </p:nvSpPr>
          <p:spPr bwMode="auto">
            <a:xfrm>
              <a:off x="7681598" y="3539669"/>
              <a:ext cx="872696" cy="348733"/>
            </a:xfrm>
            <a:prstGeom prst="rect">
              <a:avLst/>
            </a:prstGeom>
            <a:solidFill>
              <a:srgbClr val="FF7C8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SSD</a:t>
              </a:r>
            </a:p>
          </p:txBody>
        </p:sp>
        <p:cxnSp>
          <p:nvCxnSpPr>
            <p:cNvPr id="18441" name="Straight Connector 18440">
              <a:extLst>
                <a:ext uri="{FF2B5EF4-FFF2-40B4-BE49-F238E27FC236}">
                  <a16:creationId xmlns:a16="http://schemas.microsoft.com/office/drawing/2014/main" id="{9E0EBC89-6254-9441-93C0-F95262E4E0A3}"/>
                </a:ext>
              </a:extLst>
            </p:cNvPr>
            <p:cNvCxnSpPr>
              <a:stCxn id="47" idx="1"/>
              <a:endCxn id="37" idx="0"/>
            </p:cNvCxnSpPr>
            <p:nvPr/>
          </p:nvCxnSpPr>
          <p:spPr bwMode="auto">
            <a:xfrm flipH="1" flipV="1">
              <a:off x="7544760" y="3082469"/>
              <a:ext cx="243299" cy="19071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43" name="Straight Connector 18442">
              <a:extLst>
                <a:ext uri="{FF2B5EF4-FFF2-40B4-BE49-F238E27FC236}">
                  <a16:creationId xmlns:a16="http://schemas.microsoft.com/office/drawing/2014/main" id="{12DF510D-90BB-3C49-B2AD-0A98A7886D17}"/>
                </a:ext>
              </a:extLst>
            </p:cNvPr>
            <p:cNvCxnSpPr>
              <a:stCxn id="56" idx="1"/>
            </p:cNvCxnSpPr>
            <p:nvPr/>
          </p:nvCxnSpPr>
          <p:spPr bwMode="auto">
            <a:xfrm flipH="1" flipV="1">
              <a:off x="7277100" y="3318331"/>
              <a:ext cx="404498" cy="3957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45" name="Straight Connector 18444">
              <a:extLst>
                <a:ext uri="{FF2B5EF4-FFF2-40B4-BE49-F238E27FC236}">
                  <a16:creationId xmlns:a16="http://schemas.microsoft.com/office/drawing/2014/main" id="{7EEE9910-1176-A246-90D0-0CDBCBE45396}"/>
                </a:ext>
              </a:extLst>
            </p:cNvPr>
            <p:cNvCxnSpPr>
              <a:stCxn id="52" idx="0"/>
            </p:cNvCxnSpPr>
            <p:nvPr/>
          </p:nvCxnSpPr>
          <p:spPr bwMode="auto">
            <a:xfrm flipH="1" flipV="1">
              <a:off x="6967481" y="3424342"/>
              <a:ext cx="191548" cy="21579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455" name="Group 18454">
            <a:extLst>
              <a:ext uri="{FF2B5EF4-FFF2-40B4-BE49-F238E27FC236}">
                <a16:creationId xmlns:a16="http://schemas.microsoft.com/office/drawing/2014/main" id="{00402254-43A6-254F-95B4-E98114830FC3}"/>
              </a:ext>
            </a:extLst>
          </p:cNvPr>
          <p:cNvGrpSpPr/>
          <p:nvPr/>
        </p:nvGrpSpPr>
        <p:grpSpPr>
          <a:xfrm>
            <a:off x="4992986" y="3367648"/>
            <a:ext cx="1538147" cy="830892"/>
            <a:chOff x="4992986" y="3367648"/>
            <a:chExt cx="1538147" cy="83089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28A177-34E6-4746-BA91-41C7D19CE94A}"/>
                </a:ext>
              </a:extLst>
            </p:cNvPr>
            <p:cNvSpPr/>
            <p:nvPr/>
          </p:nvSpPr>
          <p:spPr bwMode="auto">
            <a:xfrm>
              <a:off x="4992986" y="3450844"/>
              <a:ext cx="872696" cy="348733"/>
            </a:xfrm>
            <a:prstGeom prst="rect">
              <a:avLst/>
            </a:prstGeom>
            <a:solidFill>
              <a:srgbClr val="B24CFF">
                <a:alpha val="2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TPU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F0938C-EAEC-1949-B832-F58461F00EBE}"/>
                </a:ext>
              </a:extLst>
            </p:cNvPr>
            <p:cNvSpPr/>
            <p:nvPr/>
          </p:nvSpPr>
          <p:spPr bwMode="auto">
            <a:xfrm>
              <a:off x="5658437" y="3849807"/>
              <a:ext cx="872696" cy="348733"/>
            </a:xfrm>
            <a:prstGeom prst="rect">
              <a:avLst/>
            </a:prstGeom>
            <a:solidFill>
              <a:srgbClr val="B24CFF">
                <a:alpha val="2588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GPU</a:t>
              </a:r>
            </a:p>
          </p:txBody>
        </p:sp>
        <p:cxnSp>
          <p:nvCxnSpPr>
            <p:cNvPr id="18447" name="Straight Connector 18446">
              <a:extLst>
                <a:ext uri="{FF2B5EF4-FFF2-40B4-BE49-F238E27FC236}">
                  <a16:creationId xmlns:a16="http://schemas.microsoft.com/office/drawing/2014/main" id="{42B7254A-7D49-094E-AF05-CDFDFCE8ECB8}"/>
                </a:ext>
              </a:extLst>
            </p:cNvPr>
            <p:cNvCxnSpPr>
              <a:stCxn id="59" idx="0"/>
            </p:cNvCxnSpPr>
            <p:nvPr/>
          </p:nvCxnSpPr>
          <p:spPr bwMode="auto">
            <a:xfrm flipV="1">
              <a:off x="6094785" y="3447554"/>
              <a:ext cx="190893" cy="40225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49" name="Straight Connector 18448">
              <a:extLst>
                <a:ext uri="{FF2B5EF4-FFF2-40B4-BE49-F238E27FC236}">
                  <a16:creationId xmlns:a16="http://schemas.microsoft.com/office/drawing/2014/main" id="{E8F02B9D-74EF-454A-A682-FD2CE1F686CD}"/>
                </a:ext>
              </a:extLst>
            </p:cNvPr>
            <p:cNvCxnSpPr>
              <a:stCxn id="58" idx="3"/>
            </p:cNvCxnSpPr>
            <p:nvPr/>
          </p:nvCxnSpPr>
          <p:spPr bwMode="auto">
            <a:xfrm flipV="1">
              <a:off x="5865682" y="3367648"/>
              <a:ext cx="212073" cy="25756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458" name="Group 18457">
            <a:extLst>
              <a:ext uri="{FF2B5EF4-FFF2-40B4-BE49-F238E27FC236}">
                <a16:creationId xmlns:a16="http://schemas.microsoft.com/office/drawing/2014/main" id="{3FFAAF6E-86B6-A04F-82AE-FBF0DB13C355}"/>
              </a:ext>
            </a:extLst>
          </p:cNvPr>
          <p:cNvGrpSpPr/>
          <p:nvPr/>
        </p:nvGrpSpPr>
        <p:grpSpPr>
          <a:xfrm>
            <a:off x="4685359" y="1618536"/>
            <a:ext cx="4114800" cy="3639264"/>
            <a:chOff x="4685359" y="1618536"/>
            <a:chExt cx="4114800" cy="363926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3D5A828-EF6C-C340-AD20-65E159A8E3D8}"/>
                </a:ext>
              </a:extLst>
            </p:cNvPr>
            <p:cNvSpPr txBox="1"/>
            <p:nvPr/>
          </p:nvSpPr>
          <p:spPr>
            <a:xfrm>
              <a:off x="4685359" y="4611469"/>
              <a:ext cx="4114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Datacenter with Resource Disaggregation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E8A6B0B-7421-9240-B33E-A282947E7B64}"/>
                </a:ext>
              </a:extLst>
            </p:cNvPr>
            <p:cNvSpPr/>
            <p:nvPr/>
          </p:nvSpPr>
          <p:spPr bwMode="auto">
            <a:xfrm>
              <a:off x="4685359" y="1618536"/>
              <a:ext cx="4114800" cy="2971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7" name="Cloud 36">
              <a:extLst>
                <a:ext uri="{FF2B5EF4-FFF2-40B4-BE49-F238E27FC236}">
                  <a16:creationId xmlns:a16="http://schemas.microsoft.com/office/drawing/2014/main" id="{56D2E987-7455-B147-8BAC-D4694AD64DCB}"/>
                </a:ext>
              </a:extLst>
            </p:cNvPr>
            <p:cNvSpPr/>
            <p:nvPr/>
          </p:nvSpPr>
          <p:spPr bwMode="auto">
            <a:xfrm>
              <a:off x="5869757" y="2625269"/>
              <a:ext cx="1676400" cy="914400"/>
            </a:xfrm>
            <a:prstGeom prst="cloud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+mn-lt"/>
                </a:rPr>
                <a:t>Network </a:t>
              </a:r>
              <a:br>
                <a:rPr lang="en-US" sz="1800" dirty="0">
                  <a:latin typeface="+mn-lt"/>
                </a:rPr>
              </a:br>
              <a:r>
                <a:rPr lang="en-US" sz="1800" dirty="0">
                  <a:latin typeface="+mn-lt"/>
                </a:rPr>
                <a:t>fabric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12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8CD78C4-6F67-8247-B5AA-E0267D28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2238"/>
            <a:ext cx="8763000" cy="1173162"/>
          </a:xfrm>
        </p:spPr>
        <p:txBody>
          <a:bodyPr/>
          <a:lstStyle/>
          <a:p>
            <a:pPr algn="ctr"/>
            <a:r>
              <a:rPr lang="en-US" altLang="en-US" sz="3600" dirty="0">
                <a:solidFill>
                  <a:srgbClr val="FF0000"/>
                </a:solidFill>
                <a:latin typeface="+mn-lt"/>
                <a:ea typeface="ＭＳ Ｐゴシック" panose="020B0600070205080204" pitchFamily="34" charset="-128"/>
              </a:rPr>
              <a:t>My</a:t>
            </a:r>
            <a:r>
              <a:rPr lang="en-US" altLang="en-US" sz="3600" dirty="0">
                <a:latin typeface="+mn-lt"/>
                <a:ea typeface="ＭＳ Ｐゴシック" panose="020B0600070205080204" pitchFamily="34" charset="-128"/>
              </a:rPr>
              <a:t> Current Research Focus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87B6E7D-CA60-244C-BBC8-0FA5B43D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059361"/>
          </a:xfrm>
        </p:spPr>
        <p:txBody>
          <a:bodyPr/>
          <a:lstStyle/>
          <a:p>
            <a:r>
              <a:rPr lang="en-US" dirty="0"/>
              <a:t>How can we design OS for disaggregated computer?</a:t>
            </a:r>
          </a:p>
          <a:p>
            <a:pPr lvl="1"/>
            <a:r>
              <a:rPr lang="en-US" dirty="0"/>
              <a:t>Where does the OS logic run?</a:t>
            </a:r>
          </a:p>
          <a:p>
            <a:r>
              <a:rPr lang="en-US" dirty="0"/>
              <a:t>Idea: Put key OS functionalities in network fabric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Network has all the visibility…</a:t>
            </a:r>
          </a:p>
          <a:p>
            <a:r>
              <a:rPr lang="en-US" dirty="0"/>
              <a:t>SDN design to modularize &amp; layer OS functionality</a:t>
            </a:r>
          </a:p>
          <a:p>
            <a:pPr lvl="1"/>
            <a:r>
              <a:rPr lang="en-US" dirty="0"/>
              <a:t>e.g., Address translation = </a:t>
            </a:r>
            <a:r>
              <a:rPr lang="en-US" i="1" u="sng" dirty="0"/>
              <a:t>data plane</a:t>
            </a:r>
            <a:r>
              <a:rPr lang="en-US" dirty="0"/>
              <a:t>; memory allocation = </a:t>
            </a:r>
            <a:r>
              <a:rPr lang="en-US" i="1" u="sng" dirty="0"/>
              <a:t>control plane</a:t>
            </a:r>
            <a:r>
              <a:rPr lang="en-US" dirty="0"/>
              <a:t>, etc.</a:t>
            </a:r>
          </a:p>
          <a:p>
            <a:r>
              <a:rPr lang="en-US" dirty="0"/>
              <a:t>Remind you of something?</a:t>
            </a:r>
          </a:p>
          <a:p>
            <a:pPr lvl="1"/>
            <a:r>
              <a:rPr lang="en-US" dirty="0"/>
              <a:t>Forwarding = </a:t>
            </a:r>
            <a:r>
              <a:rPr lang="en-US" i="1" u="sng" dirty="0"/>
              <a:t>data plane</a:t>
            </a:r>
            <a:r>
              <a:rPr lang="en-US" dirty="0"/>
              <a:t>; route computation = </a:t>
            </a:r>
            <a:r>
              <a:rPr lang="en-US" i="1" u="sng" dirty="0"/>
              <a:t>control plane</a:t>
            </a:r>
          </a:p>
        </p:txBody>
      </p:sp>
    </p:spTree>
    <p:extLst>
      <p:ext uri="{BB962C8B-B14F-4D97-AF65-F5344CB8AC3E}">
        <p14:creationId xmlns:p14="http://schemas.microsoft.com/office/powerpoint/2010/main" val="355466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8779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FCT with TCP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/>
        </p:nvGraphicFramePr>
        <p:xfrm>
          <a:off x="1023362" y="1465429"/>
          <a:ext cx="7089567" cy="4512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4DA8DB-EF45-A24A-BD92-2BFF0191EA81}"/>
              </a:ext>
            </a:extLst>
          </p:cNvPr>
          <p:cNvSpPr txBox="1"/>
          <p:nvPr/>
        </p:nvSpPr>
        <p:spPr>
          <a:xfrm>
            <a:off x="1316966" y="5793924"/>
            <a:ext cx="6502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TCP-</a:t>
            </a:r>
            <a:r>
              <a:rPr lang="en-US" dirty="0" err="1">
                <a:latin typeface="+mn-lt"/>
              </a:rPr>
              <a:t>DropTail</a:t>
            </a:r>
            <a:r>
              <a:rPr lang="en-US" dirty="0">
                <a:latin typeface="+mn-lt"/>
              </a:rPr>
              <a:t>:</a:t>
            </a:r>
            <a:r>
              <a:rPr lang="en-US" b="0" dirty="0">
                <a:latin typeface="+mn-lt"/>
              </a:rPr>
              <a:t> TCP with “drop-tail” queues at switches (drops packets at the tail of the queue)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88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3"/>
    </mc:Choice>
    <mc:Fallback xmlns="">
      <p:transition xmlns:p14="http://schemas.microsoft.com/office/powerpoint/2010/main" spd="slow" advTm="40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82"/>
          <a:stretch/>
        </p:blipFill>
        <p:spPr>
          <a:xfrm>
            <a:off x="685800" y="3961613"/>
            <a:ext cx="7270865" cy="2768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246"/>
            <a:ext cx="8229600" cy="1704798"/>
          </a:xfrm>
        </p:spPr>
        <p:txBody>
          <a:bodyPr anchor="ctr"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dirty="0">
                <a:latin typeface="+mn-lt"/>
              </a:rPr>
              <a:t>Recall: “Elephants” and “Mice”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504517" y="3902432"/>
            <a:ext cx="0" cy="2379132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99026" y="3902432"/>
            <a:ext cx="0" cy="2379132"/>
          </a:xfrm>
          <a:prstGeom prst="line">
            <a:avLst/>
          </a:prstGeom>
          <a:ln w="50800">
            <a:solidFill>
              <a:srgbClr val="C00000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44650" y="5370479"/>
            <a:ext cx="213360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55% of flows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3% of bytes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29400" y="5336613"/>
            <a:ext cx="2162268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5% of flows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35% of bytes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133600" y="4671390"/>
            <a:ext cx="1654143" cy="534909"/>
            <a:chOff x="2286000" y="4419600"/>
            <a:chExt cx="1654143" cy="53490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286000" y="4954509"/>
              <a:ext cx="1654143" cy="0"/>
            </a:xfrm>
            <a:prstGeom prst="line">
              <a:avLst/>
            </a:prstGeom>
            <a:ln w="63500">
              <a:solidFill>
                <a:srgbClr val="C00000"/>
              </a:solidFill>
              <a:prstDash val="sysDot"/>
              <a:headEnd type="stealth" w="lg" len="med"/>
              <a:tailEnd type="none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362200" y="4419600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C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&lt;100KB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16574" y="4596699"/>
            <a:ext cx="1613026" cy="533400"/>
            <a:chOff x="6768974" y="4419600"/>
            <a:chExt cx="1613026" cy="533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768974" y="4953000"/>
              <a:ext cx="1403287" cy="0"/>
            </a:xfrm>
            <a:prstGeom prst="line">
              <a:avLst/>
            </a:prstGeom>
            <a:ln w="63500">
              <a:solidFill>
                <a:srgbClr val="C00000"/>
              </a:solidFill>
              <a:prstDash val="sysDot"/>
              <a:headEnd type="none" w="lg" len="med"/>
              <a:tailEnd type="stealth" w="lg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858000" y="4419600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C0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&gt;10MB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58A647-CB8C-184E-BCCA-27AE9B055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45" y="2384507"/>
            <a:ext cx="8711779" cy="1051498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dirty="0"/>
              <a:t>Microsoft [Alizadeh 2010]</a:t>
            </a:r>
          </a:p>
          <a:p>
            <a:pPr marL="638175" lvl="2" indent="-342900"/>
            <a:r>
              <a:rPr lang="en-US" dirty="0"/>
              <a:t>Web search (north-south), data mining (east-west)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7167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7|15.2|1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6.7|3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heme/theme1.xml><?xml version="1.0" encoding="utf-8"?>
<a:theme xmlns:a="http://schemas.openxmlformats.org/drawingml/2006/main" name="Network">
  <a:themeElements>
    <a:clrScheme name="Custom 8">
      <a:dk1>
        <a:srgbClr val="000000"/>
      </a:dk1>
      <a:lt1>
        <a:srgbClr val="FFFFFF"/>
      </a:lt1>
      <a:dk2>
        <a:srgbClr val="4985E9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64042</TotalTime>
  <Words>3010</Words>
  <Application>Microsoft Macintosh PowerPoint</Application>
  <PresentationFormat>On-screen Show (4:3)</PresentationFormat>
  <Paragraphs>643</Paragraphs>
  <Slides>74</Slides>
  <Notes>54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Arial</vt:lpstr>
      <vt:lpstr>Calibri</vt:lpstr>
      <vt:lpstr>Courier New</vt:lpstr>
      <vt:lpstr>Helvetica</vt:lpstr>
      <vt:lpstr>Times New Roman</vt:lpstr>
      <vt:lpstr>Verdana</vt:lpstr>
      <vt:lpstr>Wingdings</vt:lpstr>
      <vt:lpstr>Network</vt:lpstr>
      <vt:lpstr>Datacenter Networks</vt:lpstr>
      <vt:lpstr>Recap</vt:lpstr>
      <vt:lpstr>Recap</vt:lpstr>
      <vt:lpstr>How do we achieve DCN goals?</vt:lpstr>
      <vt:lpstr>How do we achieve DCN goals?</vt:lpstr>
      <vt:lpstr>What’s “ideal” ?</vt:lpstr>
      <vt:lpstr>Flow Completion Time (FCT)</vt:lpstr>
      <vt:lpstr>FCT with TCP</vt:lpstr>
      <vt:lpstr>Recall: “Elephants” and “Mice” </vt:lpstr>
      <vt:lpstr>FCT with TCP</vt:lpstr>
      <vt:lpstr>Solution: use priorities! [pFabric, Sigcomm 2013]</vt:lpstr>
      <vt:lpstr>FCT</vt:lpstr>
      <vt:lpstr>Why does pFabric work?</vt:lpstr>
      <vt:lpstr>Questions?</vt:lpstr>
      <vt:lpstr>Network Management &amp; Software Defined Networks</vt:lpstr>
      <vt:lpstr>Goal for rest of the discussion</vt:lpstr>
      <vt:lpstr>What is Network Management?</vt:lpstr>
      <vt:lpstr>Original goals for the control plane</vt:lpstr>
      <vt:lpstr>Isolation</vt:lpstr>
      <vt:lpstr>Access Control</vt:lpstr>
      <vt:lpstr>Traffic Engineering</vt:lpstr>
      <vt:lpstr>Network management has many goals</vt:lpstr>
      <vt:lpstr>Bottom Line</vt:lpstr>
      <vt:lpstr>Questions?</vt:lpstr>
      <vt:lpstr>Making Network Operators Cry:  A Two Step Process</vt:lpstr>
      <vt:lpstr>Step 1: Large datacenters</vt:lpstr>
      <vt:lpstr>Step 2: Multiple tenancy</vt:lpstr>
      <vt:lpstr>Network Operators Are Now Weeping</vt:lpstr>
      <vt:lpstr>An Example Transition: Programming</vt:lpstr>
      <vt:lpstr>What About Network Abstractions?</vt:lpstr>
      <vt:lpstr>Abstractions for Data Plane: Layers</vt:lpstr>
      <vt:lpstr>The Importance of Layering</vt:lpstr>
      <vt:lpstr>Control Plane Abstractions</vt:lpstr>
      <vt:lpstr>Many Control Plane Mechanisms</vt:lpstr>
      <vt:lpstr>Questions?</vt:lpstr>
      <vt:lpstr>Finding Control Plane Abstractions</vt:lpstr>
      <vt:lpstr>How do you find abstractions?</vt:lpstr>
      <vt:lpstr>Computing forwarding state</vt:lpstr>
      <vt:lpstr>Our current approach</vt:lpstr>
      <vt:lpstr>Separate Concerns with Abstractions</vt:lpstr>
      <vt:lpstr>Separate Concerns with Abstractions</vt:lpstr>
      <vt:lpstr>Abs#1: Forwarding Abstraction</vt:lpstr>
      <vt:lpstr>Two Important Facets to OpenFlow</vt:lpstr>
      <vt:lpstr>Separate Concerns with Abstractions</vt:lpstr>
      <vt:lpstr>Abs#2: Network State Abstraction</vt:lpstr>
      <vt:lpstr>Network Operating System</vt:lpstr>
      <vt:lpstr>Software Defined Network (SDN)</vt:lpstr>
      <vt:lpstr>Major Change in Paradigm</vt:lpstr>
      <vt:lpstr>Separate Concerns with Abstractions</vt:lpstr>
      <vt:lpstr>Abs#3: Specification Abstraction</vt:lpstr>
      <vt:lpstr>Simple Example: Access Control</vt:lpstr>
      <vt:lpstr>Software Defined Network</vt:lpstr>
      <vt:lpstr>Clean Separation of Concerns</vt:lpstr>
      <vt:lpstr>SDN: Layers for the Control Plane</vt:lpstr>
      <vt:lpstr>Access Control Application</vt:lpstr>
      <vt:lpstr>Takeaway</vt:lpstr>
      <vt:lpstr>Future of Networking: A Systems Perspective</vt:lpstr>
      <vt:lpstr>Goals of this Discussion</vt:lpstr>
      <vt:lpstr>PowerPoint Presentation</vt:lpstr>
      <vt:lpstr>So where is the puck going?</vt:lpstr>
      <vt:lpstr>Typical Server Node</vt:lpstr>
      <vt:lpstr>Typical Server Node: Yearly Improvements</vt:lpstr>
      <vt:lpstr>Growth Rates</vt:lpstr>
      <vt:lpstr>A Couple of Implications</vt:lpstr>
      <vt:lpstr>Network Stack Processing</vt:lpstr>
      <vt:lpstr>How do we fix this?</vt:lpstr>
      <vt:lpstr>Remote memory faster than SSDs</vt:lpstr>
      <vt:lpstr>Traditional DMA</vt:lpstr>
      <vt:lpstr>RDMA</vt:lpstr>
      <vt:lpstr>Remote memory faster than SSDs</vt:lpstr>
      <vt:lpstr>What are the challenges?</vt:lpstr>
      <vt:lpstr>Taking it one step further:  Resource Disaggregation</vt:lpstr>
      <vt:lpstr>My Current Research Focus</vt:lpstr>
      <vt:lpstr>Questions?</vt:lpstr>
    </vt:vector>
  </TitlesOfParts>
  <Company>ICSI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Computer Networks</dc:title>
  <cp:lastModifiedBy>Anurag Khandelwal</cp:lastModifiedBy>
  <cp:revision>2887</cp:revision>
  <cp:lastPrinted>2013-09-23T20:04:51Z</cp:lastPrinted>
  <dcterms:created xsi:type="dcterms:W3CDTF">2010-08-30T13:51:03Z</dcterms:created>
  <dcterms:modified xsi:type="dcterms:W3CDTF">2021-04-29T16:42:37Z</dcterms:modified>
</cp:coreProperties>
</file>