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7" r:id="rId4"/>
    <p:sldId id="265" r:id="rId5"/>
    <p:sldId id="258" r:id="rId6"/>
    <p:sldId id="261" r:id="rId7"/>
    <p:sldId id="259" r:id="rId8"/>
    <p:sldId id="268" r:id="rId9"/>
    <p:sldId id="262"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B0F036-57B0-4732-A78F-A42CA5D46301}" type="datetimeFigureOut">
              <a:rPr lang="en-IN" smtClean="0"/>
              <a:t>18-01-2020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378082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220333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363190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2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149797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0F036-57B0-4732-A78F-A42CA5D46301}"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2628743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B0F036-57B0-4732-A78F-A42CA5D46301}"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3085880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242881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35086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F036-57B0-4732-A78F-A42CA5D46301}"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118959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0F036-57B0-4732-A78F-A42CA5D46301}"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9547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75121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0F036-57B0-4732-A78F-A42CA5D46301}"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401033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0F036-57B0-4732-A78F-A42CA5D46301}"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62189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0F036-57B0-4732-A78F-A42CA5D46301}"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114935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18980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0F036-57B0-4732-A78F-A42CA5D46301}"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FB27D-F72D-4BAC-9C6A-0344E629A214}" type="slidenum">
              <a:rPr lang="en-IN" smtClean="0"/>
              <a:t>‹#›</a:t>
            </a:fld>
            <a:endParaRPr lang="en-IN"/>
          </a:p>
        </p:txBody>
      </p:sp>
    </p:spTree>
    <p:extLst>
      <p:ext uri="{BB962C8B-B14F-4D97-AF65-F5344CB8AC3E}">
        <p14:creationId xmlns:p14="http://schemas.microsoft.com/office/powerpoint/2010/main" val="69715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B0F036-57B0-4732-A78F-A42CA5D46301}" type="datetimeFigureOut">
              <a:rPr lang="en-IN" smtClean="0"/>
              <a:t>18-01-2020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FFB27D-F72D-4BAC-9C6A-0344E629A214}" type="slidenum">
              <a:rPr lang="en-IN" smtClean="0"/>
              <a:t>‹#›</a:t>
            </a:fld>
            <a:endParaRPr lang="en-IN"/>
          </a:p>
        </p:txBody>
      </p:sp>
    </p:spTree>
    <p:extLst>
      <p:ext uri="{BB962C8B-B14F-4D97-AF65-F5344CB8AC3E}">
        <p14:creationId xmlns:p14="http://schemas.microsoft.com/office/powerpoint/2010/main" val="160960320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luster_(statistics)" TargetMode="External"/><Relationship Id="rId2" Type="http://schemas.openxmlformats.org/officeDocument/2006/relationships/hyperlink" Target="https://en.wikipedia.org/wiki/Partition_of_a_set" TargetMode="External"/><Relationship Id="rId1" Type="http://schemas.openxmlformats.org/officeDocument/2006/relationships/slideLayout" Target="../slideLayouts/slideLayout1.xml"/><Relationship Id="rId4" Type="http://schemas.openxmlformats.org/officeDocument/2006/relationships/hyperlink" Target="https://en.wikipedia.org/wiki/Me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920C-C65B-40BD-B177-57835C1023B7}"/>
              </a:ext>
            </a:extLst>
          </p:cNvPr>
          <p:cNvSpPr>
            <a:spLocks noGrp="1"/>
          </p:cNvSpPr>
          <p:nvPr>
            <p:ph type="ctrTitle"/>
          </p:nvPr>
        </p:nvSpPr>
        <p:spPr>
          <a:xfrm>
            <a:off x="2143124" y="1849696"/>
            <a:ext cx="8791575" cy="1655762"/>
          </a:xfrm>
        </p:spPr>
        <p:txBody>
          <a:bodyPr>
            <a:normAutofit/>
          </a:bodyPr>
          <a:lstStyle/>
          <a:p>
            <a:pPr algn="ctr"/>
            <a:r>
              <a:rPr lang="en-IN" dirty="0"/>
              <a:t>TOPIC- electric CAR RECOMMENDATION USING ML</a:t>
            </a:r>
          </a:p>
        </p:txBody>
      </p:sp>
      <p:sp>
        <p:nvSpPr>
          <p:cNvPr id="3" name="Subtitle 2">
            <a:extLst>
              <a:ext uri="{FF2B5EF4-FFF2-40B4-BE49-F238E27FC236}">
                <a16:creationId xmlns:a16="http://schemas.microsoft.com/office/drawing/2014/main" id="{C39A22D9-E714-412C-BB1A-2F5E5383E359}"/>
              </a:ext>
            </a:extLst>
          </p:cNvPr>
          <p:cNvSpPr>
            <a:spLocks noGrp="1"/>
          </p:cNvSpPr>
          <p:nvPr>
            <p:ph type="subTitle" idx="1"/>
          </p:nvPr>
        </p:nvSpPr>
        <p:spPr>
          <a:xfrm>
            <a:off x="7343778" y="3830638"/>
            <a:ext cx="2295524" cy="1655762"/>
          </a:xfrm>
        </p:spPr>
        <p:txBody>
          <a:bodyPr>
            <a:noAutofit/>
          </a:bodyPr>
          <a:lstStyle/>
          <a:p>
            <a:pPr algn="r"/>
            <a:r>
              <a:rPr lang="en-IN" sz="1600" dirty="0">
                <a:solidFill>
                  <a:schemeClr val="bg1"/>
                </a:solidFill>
              </a:rPr>
              <a:t>Project members:</a:t>
            </a:r>
          </a:p>
          <a:p>
            <a:pPr algn="r"/>
            <a:r>
              <a:rPr lang="en-IN" sz="1600" dirty="0">
                <a:solidFill>
                  <a:schemeClr val="accent5"/>
                </a:solidFill>
              </a:rPr>
              <a:t>Anurag Kumar</a:t>
            </a:r>
          </a:p>
          <a:p>
            <a:pPr algn="r"/>
            <a:r>
              <a:rPr lang="en-IN" sz="1600" dirty="0">
                <a:solidFill>
                  <a:schemeClr val="accent5"/>
                </a:solidFill>
              </a:rPr>
              <a:t>Kaustubh Pandey</a:t>
            </a:r>
          </a:p>
          <a:p>
            <a:pPr algn="r"/>
            <a:r>
              <a:rPr lang="en-IN" sz="1600" dirty="0">
                <a:solidFill>
                  <a:schemeClr val="accent5"/>
                </a:solidFill>
              </a:rPr>
              <a:t>Rio glen lobo</a:t>
            </a:r>
          </a:p>
          <a:p>
            <a:pPr algn="r"/>
            <a:r>
              <a:rPr lang="en-IN" sz="1600" dirty="0">
                <a:solidFill>
                  <a:schemeClr val="accent5"/>
                </a:solidFill>
              </a:rPr>
              <a:t>Rishabh Mishra</a:t>
            </a:r>
          </a:p>
          <a:p>
            <a:pPr algn="r"/>
            <a:r>
              <a:rPr lang="en-IN" sz="1600" dirty="0">
                <a:solidFill>
                  <a:schemeClr val="accent5"/>
                </a:solidFill>
              </a:rPr>
              <a:t>Shubham </a:t>
            </a:r>
            <a:r>
              <a:rPr lang="en-IN" sz="1600" dirty="0" err="1">
                <a:solidFill>
                  <a:schemeClr val="accent5"/>
                </a:solidFill>
              </a:rPr>
              <a:t>kumar</a:t>
            </a:r>
            <a:endParaRPr lang="en-IN" sz="1600" dirty="0">
              <a:solidFill>
                <a:schemeClr val="accent5"/>
              </a:solidFill>
            </a:endParaRPr>
          </a:p>
        </p:txBody>
      </p:sp>
      <p:sp>
        <p:nvSpPr>
          <p:cNvPr id="4" name="TextBox 3">
            <a:extLst>
              <a:ext uri="{FF2B5EF4-FFF2-40B4-BE49-F238E27FC236}">
                <a16:creationId xmlns:a16="http://schemas.microsoft.com/office/drawing/2014/main" id="{90F196ED-DAFD-4E3E-9E15-7B43A057262F}"/>
              </a:ext>
            </a:extLst>
          </p:cNvPr>
          <p:cNvSpPr txBox="1"/>
          <p:nvPr/>
        </p:nvSpPr>
        <p:spPr>
          <a:xfrm>
            <a:off x="2143124" y="4796135"/>
            <a:ext cx="2705100" cy="923330"/>
          </a:xfrm>
          <a:prstGeom prst="rect">
            <a:avLst/>
          </a:prstGeom>
          <a:noFill/>
        </p:spPr>
        <p:txBody>
          <a:bodyPr wrap="square" rtlCol="0">
            <a:spAutoFit/>
          </a:bodyPr>
          <a:lstStyle/>
          <a:p>
            <a:r>
              <a:rPr lang="en-IN" dirty="0">
                <a:solidFill>
                  <a:schemeClr val="accent5"/>
                </a:solidFill>
              </a:rPr>
              <a:t>Group Number:2</a:t>
            </a:r>
          </a:p>
          <a:p>
            <a:r>
              <a:rPr lang="en-IN" dirty="0">
                <a:solidFill>
                  <a:schemeClr val="accent5"/>
                </a:solidFill>
              </a:rPr>
              <a:t>Team Name: WIRED</a:t>
            </a:r>
          </a:p>
          <a:p>
            <a:endParaRPr lang="en-IN" dirty="0">
              <a:solidFill>
                <a:schemeClr val="accent5"/>
              </a:solidFill>
            </a:endParaRPr>
          </a:p>
        </p:txBody>
      </p:sp>
      <p:sp>
        <p:nvSpPr>
          <p:cNvPr id="5" name="TextBox 4">
            <a:extLst>
              <a:ext uri="{FF2B5EF4-FFF2-40B4-BE49-F238E27FC236}">
                <a16:creationId xmlns:a16="http://schemas.microsoft.com/office/drawing/2014/main" id="{866ACF1B-0C89-4E28-80C6-08AF1B9DDE41}"/>
              </a:ext>
            </a:extLst>
          </p:cNvPr>
          <p:cNvSpPr txBox="1"/>
          <p:nvPr/>
        </p:nvSpPr>
        <p:spPr>
          <a:xfrm>
            <a:off x="3787325" y="390525"/>
            <a:ext cx="5503175" cy="1323439"/>
          </a:xfrm>
          <a:prstGeom prst="rect">
            <a:avLst/>
          </a:prstGeom>
          <a:noFill/>
        </p:spPr>
        <p:txBody>
          <a:bodyPr wrap="square" rtlCol="0">
            <a:spAutoFit/>
          </a:bodyPr>
          <a:lstStyle/>
          <a:p>
            <a:pPr algn="ctr"/>
            <a:r>
              <a:rPr lang="en-IN" sz="4000" dirty="0"/>
              <a:t>TEQUED LABS – AI/ML WORKSHOP</a:t>
            </a:r>
            <a:endParaRPr lang="en-IN" dirty="0"/>
          </a:p>
        </p:txBody>
      </p:sp>
    </p:spTree>
    <p:extLst>
      <p:ext uri="{BB962C8B-B14F-4D97-AF65-F5344CB8AC3E}">
        <p14:creationId xmlns:p14="http://schemas.microsoft.com/office/powerpoint/2010/main" val="28105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BF8CB-976C-4752-A263-8451B884BE2B}"/>
              </a:ext>
            </a:extLst>
          </p:cNvPr>
          <p:cNvPicPr>
            <a:picLocks noChangeAspect="1"/>
          </p:cNvPicPr>
          <p:nvPr/>
        </p:nvPicPr>
        <p:blipFill>
          <a:blip r:embed="rId2"/>
          <a:stretch>
            <a:fillRect/>
          </a:stretch>
        </p:blipFill>
        <p:spPr>
          <a:xfrm>
            <a:off x="1210045" y="743338"/>
            <a:ext cx="9771909" cy="5121612"/>
          </a:xfrm>
          <a:prstGeom prst="rect">
            <a:avLst/>
          </a:prstGeom>
        </p:spPr>
      </p:pic>
      <p:sp>
        <p:nvSpPr>
          <p:cNvPr id="4" name="TextBox 3">
            <a:extLst>
              <a:ext uri="{FF2B5EF4-FFF2-40B4-BE49-F238E27FC236}">
                <a16:creationId xmlns:a16="http://schemas.microsoft.com/office/drawing/2014/main" id="{38440498-C26A-4541-AE43-295E29976E41}"/>
              </a:ext>
            </a:extLst>
          </p:cNvPr>
          <p:cNvSpPr txBox="1"/>
          <p:nvPr/>
        </p:nvSpPr>
        <p:spPr>
          <a:xfrm>
            <a:off x="4371975" y="5929996"/>
            <a:ext cx="3695700" cy="369332"/>
          </a:xfrm>
          <a:prstGeom prst="rect">
            <a:avLst/>
          </a:prstGeom>
          <a:noFill/>
        </p:spPr>
        <p:txBody>
          <a:bodyPr wrap="square" rtlCol="0">
            <a:spAutoFit/>
          </a:bodyPr>
          <a:lstStyle/>
          <a:p>
            <a:pPr algn="ctr"/>
            <a:r>
              <a:rPr lang="en-IN" dirty="0">
                <a:solidFill>
                  <a:schemeClr val="bg1"/>
                </a:solidFill>
              </a:rPr>
              <a:t>CLUSTER GRAPH</a:t>
            </a:r>
          </a:p>
        </p:txBody>
      </p:sp>
      <p:sp>
        <p:nvSpPr>
          <p:cNvPr id="5" name="TextBox 4">
            <a:extLst>
              <a:ext uri="{FF2B5EF4-FFF2-40B4-BE49-F238E27FC236}">
                <a16:creationId xmlns:a16="http://schemas.microsoft.com/office/drawing/2014/main" id="{A34FD184-0984-48A8-86E7-5094946C0A0D}"/>
              </a:ext>
            </a:extLst>
          </p:cNvPr>
          <p:cNvSpPr txBox="1"/>
          <p:nvPr/>
        </p:nvSpPr>
        <p:spPr>
          <a:xfrm rot="16200000">
            <a:off x="623278" y="2206852"/>
            <a:ext cx="2343834" cy="538609"/>
          </a:xfrm>
          <a:prstGeom prst="rect">
            <a:avLst/>
          </a:prstGeom>
          <a:noFill/>
        </p:spPr>
        <p:txBody>
          <a:bodyPr wrap="square" rtlCol="0">
            <a:spAutoFit/>
          </a:bodyPr>
          <a:lstStyle/>
          <a:p>
            <a:r>
              <a:rPr lang="en-IN" sz="1100" dirty="0">
                <a:solidFill>
                  <a:schemeClr val="bg1"/>
                </a:solidFill>
                <a:latin typeface="Times New Roman" panose="02020603050405020304" pitchFamily="18" charset="0"/>
                <a:cs typeface="Times New Roman" panose="02020603050405020304" pitchFamily="18" charset="0"/>
              </a:rPr>
              <a:t>Mean Speed</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96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57E4FE-A85F-489B-96B0-570852B899C6}"/>
              </a:ext>
            </a:extLst>
          </p:cNvPr>
          <p:cNvPicPr>
            <a:picLocks noChangeAspect="1"/>
          </p:cNvPicPr>
          <p:nvPr/>
        </p:nvPicPr>
        <p:blipFill>
          <a:blip r:embed="rId2"/>
          <a:stretch>
            <a:fillRect/>
          </a:stretch>
        </p:blipFill>
        <p:spPr>
          <a:xfrm>
            <a:off x="814616" y="2186087"/>
            <a:ext cx="4907571" cy="2128738"/>
          </a:xfrm>
          <a:prstGeom prst="rect">
            <a:avLst/>
          </a:prstGeom>
        </p:spPr>
      </p:pic>
      <p:sp>
        <p:nvSpPr>
          <p:cNvPr id="3" name="TextBox 2">
            <a:extLst>
              <a:ext uri="{FF2B5EF4-FFF2-40B4-BE49-F238E27FC236}">
                <a16:creationId xmlns:a16="http://schemas.microsoft.com/office/drawing/2014/main" id="{774DFB9F-DFE2-4A31-8580-FC0923BECAB6}"/>
              </a:ext>
            </a:extLst>
          </p:cNvPr>
          <p:cNvSpPr txBox="1"/>
          <p:nvPr/>
        </p:nvSpPr>
        <p:spPr>
          <a:xfrm>
            <a:off x="6200775" y="2875002"/>
            <a:ext cx="4181475" cy="1107996"/>
          </a:xfrm>
          <a:prstGeom prst="rect">
            <a:avLst/>
          </a:prstGeom>
          <a:noFill/>
        </p:spPr>
        <p:txBody>
          <a:bodyPr wrap="square" rtlCol="0">
            <a:spAutoFit/>
          </a:bodyPr>
          <a:lstStyle/>
          <a:p>
            <a:r>
              <a:rPr lang="en-IN" sz="2400" dirty="0">
                <a:solidFill>
                  <a:schemeClr val="bg1"/>
                </a:solidFill>
              </a:rPr>
              <a:t>Input for the mean distance and mean speed from the user</a:t>
            </a:r>
          </a:p>
          <a:p>
            <a:endParaRPr lang="en-IN" dirty="0">
              <a:solidFill>
                <a:schemeClr val="bg1"/>
              </a:solidFill>
            </a:endParaRPr>
          </a:p>
        </p:txBody>
      </p:sp>
    </p:spTree>
    <p:extLst>
      <p:ext uri="{BB962C8B-B14F-4D97-AF65-F5344CB8AC3E}">
        <p14:creationId xmlns:p14="http://schemas.microsoft.com/office/powerpoint/2010/main" val="42790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F19F-69AB-4D28-8116-D01C1CCE6354}"/>
              </a:ext>
            </a:extLst>
          </p:cNvPr>
          <p:cNvSpPr>
            <a:spLocks noGrp="1"/>
          </p:cNvSpPr>
          <p:nvPr>
            <p:ph type="ctrTitle"/>
          </p:nvPr>
        </p:nvSpPr>
        <p:spPr>
          <a:xfrm>
            <a:off x="1700212" y="71437"/>
            <a:ext cx="8791575" cy="1557338"/>
          </a:xfrm>
        </p:spPr>
        <p:txBody>
          <a:bodyPr/>
          <a:lstStyle/>
          <a:p>
            <a:pPr algn="ctr"/>
            <a:r>
              <a:rPr lang="en-IN" u="sng" dirty="0"/>
              <a:t>CONCLUSION</a:t>
            </a:r>
            <a:br>
              <a:rPr lang="en-IN" dirty="0"/>
            </a:br>
            <a:endParaRPr lang="en-IN" dirty="0"/>
          </a:p>
        </p:txBody>
      </p:sp>
      <p:sp>
        <p:nvSpPr>
          <p:cNvPr id="3" name="Subtitle 2">
            <a:extLst>
              <a:ext uri="{FF2B5EF4-FFF2-40B4-BE49-F238E27FC236}">
                <a16:creationId xmlns:a16="http://schemas.microsoft.com/office/drawing/2014/main" id="{BAA0E510-6A7D-4677-9A04-0302D5920118}"/>
              </a:ext>
            </a:extLst>
          </p:cNvPr>
          <p:cNvSpPr>
            <a:spLocks noGrp="1"/>
          </p:cNvSpPr>
          <p:nvPr>
            <p:ph type="subTitle" idx="1"/>
          </p:nvPr>
        </p:nvSpPr>
        <p:spPr>
          <a:xfrm>
            <a:off x="1809749" y="2868613"/>
            <a:ext cx="9058276" cy="1922462"/>
          </a:xfrm>
        </p:spPr>
        <p:txBody>
          <a:bodyPr>
            <a:normAutofit/>
          </a:bodyPr>
          <a:lstStyle/>
          <a:p>
            <a:r>
              <a:rPr lang="en-IN" dirty="0">
                <a:solidFill>
                  <a:schemeClr val="accent5">
                    <a:lumMod val="60000"/>
                    <a:lumOff val="40000"/>
                  </a:schemeClr>
                </a:solidFill>
              </a:rPr>
              <a:t>This machine learning model using k-means clustering method to predict the respective cluster number so that the user can buy an electric car according to the mean distance and mean speed that he/she travels per day to  prevent pollution, since electric cars are more eco-friendly!</a:t>
            </a:r>
          </a:p>
        </p:txBody>
      </p:sp>
    </p:spTree>
    <p:extLst>
      <p:ext uri="{BB962C8B-B14F-4D97-AF65-F5344CB8AC3E}">
        <p14:creationId xmlns:p14="http://schemas.microsoft.com/office/powerpoint/2010/main" val="9326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FF02-9DAF-4BDB-8072-5D902522964B}"/>
              </a:ext>
            </a:extLst>
          </p:cNvPr>
          <p:cNvSpPr>
            <a:spLocks noGrp="1"/>
          </p:cNvSpPr>
          <p:nvPr>
            <p:ph type="title"/>
          </p:nvPr>
        </p:nvSpPr>
        <p:spPr>
          <a:xfrm>
            <a:off x="1066800" y="199418"/>
            <a:ext cx="9905998" cy="1478570"/>
          </a:xfrm>
        </p:spPr>
        <p:txBody>
          <a:bodyPr/>
          <a:lstStyle/>
          <a:p>
            <a:pPr algn="ctr"/>
            <a:r>
              <a:rPr lang="en-IN" u="sng" dirty="0">
                <a:solidFill>
                  <a:schemeClr val="bg1"/>
                </a:solidFill>
              </a:rPr>
              <a:t>What</a:t>
            </a:r>
            <a:r>
              <a:rPr lang="en-IN" dirty="0">
                <a:solidFill>
                  <a:schemeClr val="bg1"/>
                </a:solidFill>
              </a:rPr>
              <a:t> is the project?</a:t>
            </a:r>
          </a:p>
        </p:txBody>
      </p:sp>
      <p:sp>
        <p:nvSpPr>
          <p:cNvPr id="3" name="Content Placeholder 2">
            <a:extLst>
              <a:ext uri="{FF2B5EF4-FFF2-40B4-BE49-F238E27FC236}">
                <a16:creationId xmlns:a16="http://schemas.microsoft.com/office/drawing/2014/main" id="{13E7F3D4-296C-42D6-8070-0C384EF57EEF}"/>
              </a:ext>
            </a:extLst>
          </p:cNvPr>
          <p:cNvSpPr>
            <a:spLocks noGrp="1"/>
          </p:cNvSpPr>
          <p:nvPr>
            <p:ph sz="half" idx="1"/>
          </p:nvPr>
        </p:nvSpPr>
        <p:spPr>
          <a:xfrm>
            <a:off x="1141410" y="2057400"/>
            <a:ext cx="9831388" cy="3733800"/>
          </a:xfrm>
        </p:spPr>
        <p:txBody>
          <a:bodyPr>
            <a:normAutofit fontScale="92500" lnSpcReduction="20000"/>
          </a:bodyPr>
          <a:lstStyle/>
          <a:p>
            <a:r>
              <a:rPr lang="en-IN" dirty="0">
                <a:solidFill>
                  <a:schemeClr val="bg1"/>
                </a:solidFill>
              </a:rPr>
              <a:t>We refer to a dataset where there is a driver ID, mean distance and mean speed that a particular driver travels in a day.</a:t>
            </a:r>
          </a:p>
          <a:p>
            <a:r>
              <a:rPr lang="en-IN" dirty="0">
                <a:solidFill>
                  <a:schemeClr val="bg1"/>
                </a:solidFill>
              </a:rPr>
              <a:t>Then we divide the drivers into 6 clusters based on the mean distance and mean speed that they have travelled and plot a graph.</a:t>
            </a:r>
          </a:p>
          <a:p>
            <a:r>
              <a:rPr lang="en-IN" dirty="0">
                <a:solidFill>
                  <a:schemeClr val="bg1"/>
                </a:solidFill>
              </a:rPr>
              <a:t>Then after implementing the K-Means Clustering algorithm, the user can input the mean distance and mean speed to find out(predict) which cluster they belong to.</a:t>
            </a:r>
          </a:p>
          <a:p>
            <a:r>
              <a:rPr lang="en-IN" dirty="0">
                <a:solidFill>
                  <a:schemeClr val="bg1"/>
                </a:solidFill>
              </a:rPr>
              <a:t>The compiler then displays the respective cluster group number and then opens a window which displays the cars that belong to that cluster group such that the user can refer to these and buy a car accordingly.</a:t>
            </a:r>
          </a:p>
          <a:p>
            <a:pPr marL="0" indent="0">
              <a:buNone/>
            </a:pPr>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74776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60BB-AB64-4B7C-BD54-104EA17ED901}"/>
              </a:ext>
            </a:extLst>
          </p:cNvPr>
          <p:cNvSpPr>
            <a:spLocks noGrp="1"/>
          </p:cNvSpPr>
          <p:nvPr>
            <p:ph type="ctrTitle"/>
          </p:nvPr>
        </p:nvSpPr>
        <p:spPr>
          <a:xfrm>
            <a:off x="1876424" y="190501"/>
            <a:ext cx="8791575" cy="1523999"/>
          </a:xfrm>
        </p:spPr>
        <p:txBody>
          <a:bodyPr>
            <a:normAutofit/>
          </a:bodyPr>
          <a:lstStyle/>
          <a:p>
            <a:pPr algn="ctr"/>
            <a:r>
              <a:rPr lang="en-IN" dirty="0">
                <a:solidFill>
                  <a:schemeClr val="bg1"/>
                </a:solidFill>
              </a:rPr>
              <a:t>Understanding </a:t>
            </a:r>
            <a:r>
              <a:rPr lang="en-IN" u="sng" dirty="0">
                <a:solidFill>
                  <a:schemeClr val="bg1"/>
                </a:solidFill>
              </a:rPr>
              <a:t>why &amp; which</a:t>
            </a:r>
            <a:r>
              <a:rPr lang="en-IN" dirty="0">
                <a:solidFill>
                  <a:schemeClr val="bg1"/>
                </a:solidFill>
              </a:rPr>
              <a:t> algorithm to use</a:t>
            </a:r>
          </a:p>
        </p:txBody>
      </p:sp>
      <p:sp>
        <p:nvSpPr>
          <p:cNvPr id="3" name="Subtitle 2">
            <a:extLst>
              <a:ext uri="{FF2B5EF4-FFF2-40B4-BE49-F238E27FC236}">
                <a16:creationId xmlns:a16="http://schemas.microsoft.com/office/drawing/2014/main" id="{47539B29-880E-4786-9206-0D78576C74F6}"/>
              </a:ext>
            </a:extLst>
          </p:cNvPr>
          <p:cNvSpPr>
            <a:spLocks noGrp="1"/>
          </p:cNvSpPr>
          <p:nvPr>
            <p:ph type="subTitle" idx="1"/>
          </p:nvPr>
        </p:nvSpPr>
        <p:spPr>
          <a:xfrm>
            <a:off x="1876424" y="2381250"/>
            <a:ext cx="8791575" cy="3209925"/>
          </a:xfrm>
        </p:spPr>
        <p:txBody>
          <a:bodyPr>
            <a:normAutofit fontScale="85000" lnSpcReduction="10000"/>
          </a:bodyPr>
          <a:lstStyle/>
          <a:p>
            <a:r>
              <a:rPr lang="en-IN" dirty="0">
                <a:solidFill>
                  <a:srgbClr val="00B050"/>
                </a:solidFill>
                <a:latin typeface="Arial" panose="020B0604020202020204" pitchFamily="34" charset="0"/>
                <a:cs typeface="Arial" panose="020B0604020202020204" pitchFamily="34" charset="0"/>
              </a:rPr>
              <a:t>we have to find groups which have not been explicitly labelled in the dataset. Hence this comes under unsupervised learning and to be more precise we shall select k means clustering algorithm. </a:t>
            </a:r>
          </a:p>
          <a:p>
            <a:r>
              <a:rPr lang="en-IN" dirty="0">
                <a:solidFill>
                  <a:srgbClr val="00B050"/>
                </a:solidFill>
                <a:latin typeface="Arial" panose="020B0604020202020204" pitchFamily="34" charset="0"/>
                <a:cs typeface="Arial" panose="020B0604020202020204" pitchFamily="34" charset="0"/>
              </a:rPr>
              <a:t>What is k means clustering?</a:t>
            </a:r>
          </a:p>
          <a:p>
            <a:r>
              <a:rPr lang="en-US" dirty="0">
                <a:solidFill>
                  <a:srgbClr val="00B050"/>
                </a:solidFill>
              </a:rPr>
              <a:t> In simple words, the aim is to segregate groups with similar traits and assign them into </a:t>
            </a:r>
            <a:r>
              <a:rPr lang="en-US" b="1" dirty="0">
                <a:solidFill>
                  <a:srgbClr val="00B050"/>
                </a:solidFill>
              </a:rPr>
              <a:t>clusters</a:t>
            </a:r>
            <a:r>
              <a:rPr lang="en-US" dirty="0">
                <a:solidFill>
                  <a:srgbClr val="00B050"/>
                </a:solidFill>
              </a:rPr>
              <a:t>.</a:t>
            </a:r>
          </a:p>
          <a:p>
            <a:r>
              <a:rPr lang="en-US" dirty="0">
                <a:solidFill>
                  <a:srgbClr val="00B050"/>
                </a:solidFill>
              </a:rPr>
              <a:t> </a:t>
            </a:r>
            <a:r>
              <a:rPr lang="en-US" i="1" dirty="0">
                <a:solidFill>
                  <a:srgbClr val="00B050"/>
                </a:solidFill>
              </a:rPr>
              <a:t>k</a:t>
            </a:r>
            <a:r>
              <a:rPr lang="en-US" dirty="0">
                <a:solidFill>
                  <a:srgbClr val="00B050"/>
                </a:solidFill>
              </a:rPr>
              <a:t>-means clustering aims to </a:t>
            </a:r>
            <a:r>
              <a:rPr lang="en-US" dirty="0">
                <a:solidFill>
                  <a:srgbClr val="00B050"/>
                </a:solidFill>
                <a:hlinkClick r:id="rId2" tooltip="Partition of a set">
                  <a:extLst>
                    <a:ext uri="{A12FA001-AC4F-418D-AE19-62706E023703}">
                      <ahyp:hlinkClr xmlns:ahyp="http://schemas.microsoft.com/office/drawing/2018/hyperlinkcolor" val="tx"/>
                    </a:ext>
                  </a:extLst>
                </a:hlinkClick>
              </a:rPr>
              <a:t>partition</a:t>
            </a:r>
            <a:r>
              <a:rPr lang="en-US" dirty="0">
                <a:solidFill>
                  <a:srgbClr val="00B050"/>
                </a:solidFill>
              </a:rPr>
              <a:t> </a:t>
            </a:r>
            <a:r>
              <a:rPr lang="en-US" i="1" dirty="0">
                <a:solidFill>
                  <a:srgbClr val="00B050"/>
                </a:solidFill>
              </a:rPr>
              <a:t>n</a:t>
            </a:r>
            <a:r>
              <a:rPr lang="en-US" dirty="0">
                <a:solidFill>
                  <a:srgbClr val="00B050"/>
                </a:solidFill>
              </a:rPr>
              <a:t> observations into </a:t>
            </a:r>
            <a:r>
              <a:rPr lang="en-US" i="1" dirty="0">
                <a:solidFill>
                  <a:srgbClr val="00B050"/>
                </a:solidFill>
              </a:rPr>
              <a:t>k</a:t>
            </a:r>
            <a:r>
              <a:rPr lang="en-US" dirty="0">
                <a:solidFill>
                  <a:srgbClr val="00B050"/>
                </a:solidFill>
              </a:rPr>
              <a:t> clusters in which each observation belongs to the </a:t>
            </a:r>
            <a:r>
              <a:rPr lang="en-US" dirty="0">
                <a:solidFill>
                  <a:srgbClr val="00B050"/>
                </a:solidFill>
                <a:hlinkClick r:id="rId3" tooltip="Cluster (statistics)">
                  <a:extLst>
                    <a:ext uri="{A12FA001-AC4F-418D-AE19-62706E023703}">
                      <ahyp:hlinkClr xmlns:ahyp="http://schemas.microsoft.com/office/drawing/2018/hyperlinkcolor" val="tx"/>
                    </a:ext>
                  </a:extLst>
                </a:hlinkClick>
              </a:rPr>
              <a:t>cluster</a:t>
            </a:r>
            <a:r>
              <a:rPr lang="en-US" dirty="0">
                <a:solidFill>
                  <a:srgbClr val="00B050"/>
                </a:solidFill>
              </a:rPr>
              <a:t> with the nearest </a:t>
            </a:r>
            <a:r>
              <a:rPr lang="en-US" dirty="0">
                <a:solidFill>
                  <a:srgbClr val="00B050"/>
                </a:solidFill>
                <a:hlinkClick r:id="rId4" tooltip="Mean">
                  <a:extLst>
                    <a:ext uri="{A12FA001-AC4F-418D-AE19-62706E023703}">
                      <ahyp:hlinkClr xmlns:ahyp="http://schemas.microsoft.com/office/drawing/2018/hyperlinkcolor" val="tx"/>
                    </a:ext>
                  </a:extLst>
                </a:hlinkClick>
              </a:rPr>
              <a:t>mean</a:t>
            </a:r>
            <a:r>
              <a:rPr lang="en-US" dirty="0">
                <a:solidFill>
                  <a:srgbClr val="00B050"/>
                </a:solidFill>
              </a:rPr>
              <a:t>, serving as a prototype of the cluster.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69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D20F-6768-4630-A992-884115518CEF}"/>
              </a:ext>
            </a:extLst>
          </p:cNvPr>
          <p:cNvSpPr>
            <a:spLocks noGrp="1"/>
          </p:cNvSpPr>
          <p:nvPr>
            <p:ph type="title"/>
          </p:nvPr>
        </p:nvSpPr>
        <p:spPr>
          <a:xfrm>
            <a:off x="1143001" y="132743"/>
            <a:ext cx="9905998" cy="1478570"/>
          </a:xfrm>
        </p:spPr>
        <p:txBody>
          <a:bodyPr/>
          <a:lstStyle/>
          <a:p>
            <a:pPr algn="ctr"/>
            <a:r>
              <a:rPr lang="en-IN" dirty="0">
                <a:solidFill>
                  <a:schemeClr val="bg1"/>
                </a:solidFill>
              </a:rPr>
              <a:t>ABOUT THE DATASET</a:t>
            </a:r>
          </a:p>
        </p:txBody>
      </p:sp>
      <p:pic>
        <p:nvPicPr>
          <p:cNvPr id="3" name="Picture 2">
            <a:extLst>
              <a:ext uri="{FF2B5EF4-FFF2-40B4-BE49-F238E27FC236}">
                <a16:creationId xmlns:a16="http://schemas.microsoft.com/office/drawing/2014/main" id="{985DBC33-D16C-4986-84CC-2635910BB97E}"/>
              </a:ext>
            </a:extLst>
          </p:cNvPr>
          <p:cNvPicPr>
            <a:picLocks noChangeAspect="1"/>
          </p:cNvPicPr>
          <p:nvPr/>
        </p:nvPicPr>
        <p:blipFill>
          <a:blip r:embed="rId2"/>
          <a:stretch>
            <a:fillRect/>
          </a:stretch>
        </p:blipFill>
        <p:spPr>
          <a:xfrm>
            <a:off x="933451" y="1855337"/>
            <a:ext cx="4833626" cy="3812038"/>
          </a:xfrm>
          <a:prstGeom prst="rect">
            <a:avLst/>
          </a:prstGeom>
        </p:spPr>
      </p:pic>
      <p:pic>
        <p:nvPicPr>
          <p:cNvPr id="4" name="Picture 3">
            <a:extLst>
              <a:ext uri="{FF2B5EF4-FFF2-40B4-BE49-F238E27FC236}">
                <a16:creationId xmlns:a16="http://schemas.microsoft.com/office/drawing/2014/main" id="{B29EFEF2-8B1E-49DF-84F5-CA9EAF77D688}"/>
              </a:ext>
            </a:extLst>
          </p:cNvPr>
          <p:cNvPicPr>
            <a:picLocks noChangeAspect="1"/>
          </p:cNvPicPr>
          <p:nvPr/>
        </p:nvPicPr>
        <p:blipFill>
          <a:blip r:embed="rId3"/>
          <a:stretch>
            <a:fillRect/>
          </a:stretch>
        </p:blipFill>
        <p:spPr>
          <a:xfrm>
            <a:off x="6158519" y="1855336"/>
            <a:ext cx="4833626" cy="3812038"/>
          </a:xfrm>
          <a:prstGeom prst="rect">
            <a:avLst/>
          </a:prstGeom>
        </p:spPr>
      </p:pic>
    </p:spTree>
    <p:extLst>
      <p:ext uri="{BB962C8B-B14F-4D97-AF65-F5344CB8AC3E}">
        <p14:creationId xmlns:p14="http://schemas.microsoft.com/office/powerpoint/2010/main" val="4111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9909-C7F8-41A8-8ABD-CA32C8D7AD96}"/>
              </a:ext>
            </a:extLst>
          </p:cNvPr>
          <p:cNvSpPr>
            <a:spLocks noGrp="1"/>
          </p:cNvSpPr>
          <p:nvPr>
            <p:ph type="title"/>
          </p:nvPr>
        </p:nvSpPr>
        <p:spPr/>
        <p:txBody>
          <a:bodyPr/>
          <a:lstStyle/>
          <a:p>
            <a:pPr algn="ctr"/>
            <a:r>
              <a:rPr lang="en-IN" dirty="0">
                <a:solidFill>
                  <a:schemeClr val="bg1"/>
                </a:solidFill>
              </a:rPr>
              <a:t>Finding the number of clusters </a:t>
            </a:r>
          </a:p>
        </p:txBody>
      </p:sp>
      <p:sp>
        <p:nvSpPr>
          <p:cNvPr id="3" name="Content Placeholder 2">
            <a:extLst>
              <a:ext uri="{FF2B5EF4-FFF2-40B4-BE49-F238E27FC236}">
                <a16:creationId xmlns:a16="http://schemas.microsoft.com/office/drawing/2014/main" id="{7F9A2062-970B-4160-8E6B-15F6758E9671}"/>
              </a:ext>
            </a:extLst>
          </p:cNvPr>
          <p:cNvSpPr>
            <a:spLocks noGrp="1"/>
          </p:cNvSpPr>
          <p:nvPr>
            <p:ph sz="half" idx="1"/>
          </p:nvPr>
        </p:nvSpPr>
        <p:spPr>
          <a:xfrm>
            <a:off x="1209675" y="2594106"/>
            <a:ext cx="4629148" cy="2711319"/>
          </a:xfrm>
        </p:spPr>
        <p:txBody>
          <a:bodyPr>
            <a:normAutofit/>
          </a:bodyPr>
          <a:lstStyle/>
          <a:p>
            <a:pPr marL="0" indent="0">
              <a:buNone/>
            </a:pPr>
            <a:r>
              <a:rPr lang="en-IN" dirty="0">
                <a:solidFill>
                  <a:schemeClr val="bg1"/>
                </a:solidFill>
              </a:rPr>
              <a:t>The first thing we need to do is dividing in the different number of clusters. For this, first we’ll find the value of k. The value of k from our dataset is approx. 64.</a:t>
            </a:r>
          </a:p>
          <a:p>
            <a:pPr marL="0" indent="0">
              <a:buNone/>
            </a:pPr>
            <a:endParaRPr lang="en-IN" dirty="0">
              <a:solidFill>
                <a:schemeClr val="bg1"/>
              </a:solidFill>
            </a:endParaRPr>
          </a:p>
        </p:txBody>
      </p:sp>
      <p:pic>
        <p:nvPicPr>
          <p:cNvPr id="5" name="Content Placeholder 4">
            <a:extLst>
              <a:ext uri="{FF2B5EF4-FFF2-40B4-BE49-F238E27FC236}">
                <a16:creationId xmlns:a16="http://schemas.microsoft.com/office/drawing/2014/main" id="{DA434F93-2762-451F-B43B-4DA55BBFB65B}"/>
              </a:ext>
            </a:extLst>
          </p:cNvPr>
          <p:cNvPicPr>
            <a:picLocks noGrp="1" noChangeAspect="1"/>
          </p:cNvPicPr>
          <p:nvPr>
            <p:ph sz="half" idx="2"/>
          </p:nvPr>
        </p:nvPicPr>
        <p:blipFill>
          <a:blip r:embed="rId2"/>
          <a:stretch>
            <a:fillRect/>
          </a:stretch>
        </p:blipFill>
        <p:spPr>
          <a:xfrm>
            <a:off x="5581650" y="2187908"/>
            <a:ext cx="5762625" cy="3033934"/>
          </a:xfrm>
          <a:prstGeom prst="rect">
            <a:avLst/>
          </a:prstGeom>
        </p:spPr>
      </p:pic>
    </p:spTree>
    <p:extLst>
      <p:ext uri="{BB962C8B-B14F-4D97-AF65-F5344CB8AC3E}">
        <p14:creationId xmlns:p14="http://schemas.microsoft.com/office/powerpoint/2010/main" val="76798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ED4852-CD0B-4587-93A3-19E0DB3AFCB8}"/>
              </a:ext>
            </a:extLst>
          </p:cNvPr>
          <p:cNvPicPr>
            <a:picLocks noChangeAspect="1"/>
          </p:cNvPicPr>
          <p:nvPr/>
        </p:nvPicPr>
        <p:blipFill>
          <a:blip r:embed="rId2"/>
          <a:stretch>
            <a:fillRect/>
          </a:stretch>
        </p:blipFill>
        <p:spPr>
          <a:xfrm>
            <a:off x="3282084" y="428996"/>
            <a:ext cx="6109565" cy="3142925"/>
          </a:xfrm>
          <a:prstGeom prst="rect">
            <a:avLst/>
          </a:prstGeom>
        </p:spPr>
      </p:pic>
      <p:sp>
        <p:nvSpPr>
          <p:cNvPr id="5" name="Text Placeholder 4">
            <a:extLst>
              <a:ext uri="{FF2B5EF4-FFF2-40B4-BE49-F238E27FC236}">
                <a16:creationId xmlns:a16="http://schemas.microsoft.com/office/drawing/2014/main" id="{B68FCAAA-EC3E-4A81-AAFC-200E0D333308}"/>
              </a:ext>
            </a:extLst>
          </p:cNvPr>
          <p:cNvSpPr>
            <a:spLocks noGrp="1"/>
          </p:cNvSpPr>
          <p:nvPr>
            <p:ph type="body" sz="half" idx="2"/>
          </p:nvPr>
        </p:nvSpPr>
        <p:spPr>
          <a:xfrm>
            <a:off x="1140570" y="3905250"/>
            <a:ext cx="9910859" cy="1596442"/>
          </a:xfrm>
        </p:spPr>
        <p:txBody>
          <a:bodyPr>
            <a:normAutofit/>
          </a:bodyPr>
          <a:lstStyle/>
          <a:p>
            <a:pPr algn="ctr"/>
            <a:r>
              <a:rPr lang="en-IN" sz="2000" dirty="0">
                <a:solidFill>
                  <a:schemeClr val="bg1"/>
                </a:solidFill>
              </a:rPr>
              <a:t>For precision, we shall take help of the elbow method. We find that there are 2 joints in the graph, at position 2 and 6. For more precision we shall take the range 2 to 10. Here we notice that there is a more clear joint at point 6,hence we will take 6 as the number of clusters.</a:t>
            </a:r>
          </a:p>
          <a:p>
            <a:pPr algn="ctr"/>
            <a:endParaRPr lang="en-IN" sz="2000" dirty="0"/>
          </a:p>
        </p:txBody>
      </p:sp>
    </p:spTree>
    <p:extLst>
      <p:ext uri="{BB962C8B-B14F-4D97-AF65-F5344CB8AC3E}">
        <p14:creationId xmlns:p14="http://schemas.microsoft.com/office/powerpoint/2010/main" val="350926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7B3F-0B1B-48C3-80AC-187A454F8637}"/>
              </a:ext>
            </a:extLst>
          </p:cNvPr>
          <p:cNvSpPr>
            <a:spLocks noGrp="1"/>
          </p:cNvSpPr>
          <p:nvPr>
            <p:ph type="title"/>
          </p:nvPr>
        </p:nvSpPr>
        <p:spPr>
          <a:xfrm>
            <a:off x="1060994" y="77727"/>
            <a:ext cx="9905998" cy="1478570"/>
          </a:xfrm>
        </p:spPr>
        <p:txBody>
          <a:bodyPr/>
          <a:lstStyle/>
          <a:p>
            <a:pPr algn="ctr"/>
            <a:r>
              <a:rPr lang="en-IN" dirty="0">
                <a:solidFill>
                  <a:schemeClr val="bg1"/>
                </a:solidFill>
              </a:rPr>
              <a:t>Prediction </a:t>
            </a:r>
            <a:r>
              <a:rPr lang="en-IN" u="sng" dirty="0">
                <a:solidFill>
                  <a:schemeClr val="bg1"/>
                </a:solidFill>
              </a:rPr>
              <a:t>(how)</a:t>
            </a:r>
          </a:p>
        </p:txBody>
      </p:sp>
      <p:pic>
        <p:nvPicPr>
          <p:cNvPr id="5" name="Content Placeholder 4">
            <a:extLst>
              <a:ext uri="{FF2B5EF4-FFF2-40B4-BE49-F238E27FC236}">
                <a16:creationId xmlns:a16="http://schemas.microsoft.com/office/drawing/2014/main" id="{C5ACA273-081B-4AAD-9635-66972885D966}"/>
              </a:ext>
            </a:extLst>
          </p:cNvPr>
          <p:cNvPicPr>
            <a:picLocks noGrp="1" noChangeAspect="1"/>
          </p:cNvPicPr>
          <p:nvPr>
            <p:ph sz="half" idx="1"/>
          </p:nvPr>
        </p:nvPicPr>
        <p:blipFill>
          <a:blip r:embed="rId2"/>
          <a:stretch>
            <a:fillRect/>
          </a:stretch>
        </p:blipFill>
        <p:spPr>
          <a:xfrm>
            <a:off x="1060994" y="2474594"/>
            <a:ext cx="3572374" cy="2286319"/>
          </a:xfrm>
          <a:prstGeom prst="rect">
            <a:avLst/>
          </a:prstGeom>
        </p:spPr>
      </p:pic>
      <p:pic>
        <p:nvPicPr>
          <p:cNvPr id="6" name="Picture 5">
            <a:extLst>
              <a:ext uri="{FF2B5EF4-FFF2-40B4-BE49-F238E27FC236}">
                <a16:creationId xmlns:a16="http://schemas.microsoft.com/office/drawing/2014/main" id="{411DE127-259E-4189-A25B-A2D77C5DAF80}"/>
              </a:ext>
            </a:extLst>
          </p:cNvPr>
          <p:cNvPicPr>
            <a:picLocks noChangeAspect="1"/>
          </p:cNvPicPr>
          <p:nvPr/>
        </p:nvPicPr>
        <p:blipFill>
          <a:blip r:embed="rId3"/>
          <a:stretch>
            <a:fillRect/>
          </a:stretch>
        </p:blipFill>
        <p:spPr>
          <a:xfrm>
            <a:off x="5800375" y="1556297"/>
            <a:ext cx="5010849" cy="3943900"/>
          </a:xfrm>
          <a:prstGeom prst="rect">
            <a:avLst/>
          </a:prstGeom>
        </p:spPr>
      </p:pic>
      <p:sp>
        <p:nvSpPr>
          <p:cNvPr id="8" name="TextBox 7">
            <a:extLst>
              <a:ext uri="{FF2B5EF4-FFF2-40B4-BE49-F238E27FC236}">
                <a16:creationId xmlns:a16="http://schemas.microsoft.com/office/drawing/2014/main" id="{6C63CFE6-D421-4D25-BC8D-602B966E5FEF}"/>
              </a:ext>
            </a:extLst>
          </p:cNvPr>
          <p:cNvSpPr txBox="1"/>
          <p:nvPr/>
        </p:nvSpPr>
        <p:spPr>
          <a:xfrm>
            <a:off x="808038" y="4815253"/>
            <a:ext cx="4344987" cy="646331"/>
          </a:xfrm>
          <a:prstGeom prst="rect">
            <a:avLst/>
          </a:prstGeom>
          <a:noFill/>
        </p:spPr>
        <p:txBody>
          <a:bodyPr wrap="square" rtlCol="0">
            <a:spAutoFit/>
          </a:bodyPr>
          <a:lstStyle/>
          <a:p>
            <a:r>
              <a:rPr lang="en-IN" dirty="0">
                <a:solidFill>
                  <a:schemeClr val="bg1"/>
                </a:solidFill>
              </a:rPr>
              <a:t>Code for elbow method to find the number of clusters.</a:t>
            </a:r>
          </a:p>
        </p:txBody>
      </p:sp>
      <p:sp>
        <p:nvSpPr>
          <p:cNvPr id="9" name="TextBox 8">
            <a:extLst>
              <a:ext uri="{FF2B5EF4-FFF2-40B4-BE49-F238E27FC236}">
                <a16:creationId xmlns:a16="http://schemas.microsoft.com/office/drawing/2014/main" id="{5FFB5355-B170-4364-8CE3-0018210E89B6}"/>
              </a:ext>
            </a:extLst>
          </p:cNvPr>
          <p:cNvSpPr txBox="1"/>
          <p:nvPr/>
        </p:nvSpPr>
        <p:spPr>
          <a:xfrm>
            <a:off x="5895975" y="5886450"/>
            <a:ext cx="5071017" cy="369332"/>
          </a:xfrm>
          <a:prstGeom prst="rect">
            <a:avLst/>
          </a:prstGeom>
          <a:noFill/>
        </p:spPr>
        <p:txBody>
          <a:bodyPr wrap="square" rtlCol="0">
            <a:spAutoFit/>
          </a:bodyPr>
          <a:lstStyle/>
          <a:p>
            <a:r>
              <a:rPr lang="en-IN" dirty="0">
                <a:solidFill>
                  <a:schemeClr val="bg1"/>
                </a:solidFill>
              </a:rPr>
              <a:t>Code for linking the </a:t>
            </a:r>
            <a:r>
              <a:rPr lang="en-IN" dirty="0" err="1">
                <a:solidFill>
                  <a:schemeClr val="bg1"/>
                </a:solidFill>
              </a:rPr>
              <a:t>y_pred</a:t>
            </a:r>
            <a:r>
              <a:rPr lang="en-IN" dirty="0">
                <a:solidFill>
                  <a:schemeClr val="bg1"/>
                </a:solidFill>
              </a:rPr>
              <a:t> to the cluster name</a:t>
            </a:r>
          </a:p>
        </p:txBody>
      </p:sp>
    </p:spTree>
    <p:extLst>
      <p:ext uri="{BB962C8B-B14F-4D97-AF65-F5344CB8AC3E}">
        <p14:creationId xmlns:p14="http://schemas.microsoft.com/office/powerpoint/2010/main" val="40162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1E5F3A-7614-4CD4-92A9-20AE8F2038B6}"/>
              </a:ext>
            </a:extLst>
          </p:cNvPr>
          <p:cNvPicPr>
            <a:picLocks noChangeAspect="1"/>
          </p:cNvPicPr>
          <p:nvPr/>
        </p:nvPicPr>
        <p:blipFill>
          <a:blip r:embed="rId2"/>
          <a:stretch>
            <a:fillRect/>
          </a:stretch>
        </p:blipFill>
        <p:spPr>
          <a:xfrm>
            <a:off x="1190209" y="1352233"/>
            <a:ext cx="5963482" cy="4534533"/>
          </a:xfrm>
          <a:prstGeom prst="rect">
            <a:avLst/>
          </a:prstGeom>
        </p:spPr>
      </p:pic>
      <p:sp>
        <p:nvSpPr>
          <p:cNvPr id="3" name="TextBox 2">
            <a:extLst>
              <a:ext uri="{FF2B5EF4-FFF2-40B4-BE49-F238E27FC236}">
                <a16:creationId xmlns:a16="http://schemas.microsoft.com/office/drawing/2014/main" id="{DB4EA29A-3B49-4290-8495-732BEBCBFCFD}"/>
              </a:ext>
            </a:extLst>
          </p:cNvPr>
          <p:cNvSpPr txBox="1"/>
          <p:nvPr/>
        </p:nvSpPr>
        <p:spPr>
          <a:xfrm>
            <a:off x="7391400" y="3228975"/>
            <a:ext cx="3228975" cy="646331"/>
          </a:xfrm>
          <a:prstGeom prst="rect">
            <a:avLst/>
          </a:prstGeom>
          <a:noFill/>
        </p:spPr>
        <p:txBody>
          <a:bodyPr wrap="square" rtlCol="0">
            <a:spAutoFit/>
          </a:bodyPr>
          <a:lstStyle/>
          <a:p>
            <a:r>
              <a:rPr lang="en-IN" dirty="0">
                <a:solidFill>
                  <a:schemeClr val="bg1"/>
                </a:solidFill>
              </a:rPr>
              <a:t>Code for displaying the recommended cars</a:t>
            </a:r>
          </a:p>
        </p:txBody>
      </p:sp>
    </p:spTree>
    <p:extLst>
      <p:ext uri="{BB962C8B-B14F-4D97-AF65-F5344CB8AC3E}">
        <p14:creationId xmlns:p14="http://schemas.microsoft.com/office/powerpoint/2010/main" val="225031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352F-2561-4EB6-AEEB-42A10BD82C11}"/>
              </a:ext>
            </a:extLst>
          </p:cNvPr>
          <p:cNvSpPr>
            <a:spLocks noGrp="1"/>
          </p:cNvSpPr>
          <p:nvPr>
            <p:ph type="title"/>
          </p:nvPr>
        </p:nvSpPr>
        <p:spPr>
          <a:xfrm>
            <a:off x="1047752" y="-195303"/>
            <a:ext cx="9905998" cy="1478570"/>
          </a:xfrm>
        </p:spPr>
        <p:txBody>
          <a:bodyPr/>
          <a:lstStyle/>
          <a:p>
            <a:pPr algn="ctr"/>
            <a:r>
              <a:rPr lang="en-IN" dirty="0">
                <a:solidFill>
                  <a:schemeClr val="bg1"/>
                </a:solidFill>
              </a:rPr>
              <a:t>Recommendation (Output)</a:t>
            </a:r>
          </a:p>
        </p:txBody>
      </p:sp>
      <p:sp>
        <p:nvSpPr>
          <p:cNvPr id="4" name="Content Placeholder 3">
            <a:extLst>
              <a:ext uri="{FF2B5EF4-FFF2-40B4-BE49-F238E27FC236}">
                <a16:creationId xmlns:a16="http://schemas.microsoft.com/office/drawing/2014/main" id="{C4889DC2-2EAB-431F-BF3A-97318844C747}"/>
              </a:ext>
            </a:extLst>
          </p:cNvPr>
          <p:cNvSpPr>
            <a:spLocks noGrp="1"/>
          </p:cNvSpPr>
          <p:nvPr>
            <p:ph sz="half" idx="2"/>
          </p:nvPr>
        </p:nvSpPr>
        <p:spPr>
          <a:xfrm>
            <a:off x="5457826" y="1635692"/>
            <a:ext cx="5589586" cy="4155508"/>
          </a:xfrm>
        </p:spPr>
        <p:txBody>
          <a:bodyPr>
            <a:normAutofit fontScale="92500" lnSpcReduction="10000"/>
          </a:bodyPr>
          <a:lstStyle/>
          <a:p>
            <a:r>
              <a:rPr lang="en-IN" dirty="0">
                <a:solidFill>
                  <a:schemeClr val="bg1"/>
                </a:solidFill>
              </a:rPr>
              <a:t>We see that the user can input the distance travelled and the speed.</a:t>
            </a:r>
          </a:p>
          <a:p>
            <a:r>
              <a:rPr lang="en-IN" dirty="0">
                <a:solidFill>
                  <a:schemeClr val="bg1"/>
                </a:solidFill>
              </a:rPr>
              <a:t>That will open a window showing the cluster graph and also tells the respective cluster group.</a:t>
            </a:r>
          </a:p>
          <a:p>
            <a:r>
              <a:rPr lang="en-IN" dirty="0">
                <a:solidFill>
                  <a:schemeClr val="bg1"/>
                </a:solidFill>
              </a:rPr>
              <a:t>And finally, it opens another window which displays the recommended car. In this window we can press the enter key to view the other cars that belong to this cluster group so that the user can buy anyone among them.</a:t>
            </a:r>
          </a:p>
        </p:txBody>
      </p:sp>
      <p:pic>
        <p:nvPicPr>
          <p:cNvPr id="8" name="Content Placeholder 7">
            <a:extLst>
              <a:ext uri="{FF2B5EF4-FFF2-40B4-BE49-F238E27FC236}">
                <a16:creationId xmlns:a16="http://schemas.microsoft.com/office/drawing/2014/main" id="{E7BD029D-10FE-4AC4-A8E9-0C49B979EDEC}"/>
              </a:ext>
            </a:extLst>
          </p:cNvPr>
          <p:cNvPicPr>
            <a:picLocks noGrp="1" noChangeAspect="1"/>
          </p:cNvPicPr>
          <p:nvPr>
            <p:ph sz="half" idx="1"/>
          </p:nvPr>
        </p:nvPicPr>
        <p:blipFill>
          <a:blip r:embed="rId2"/>
          <a:stretch>
            <a:fillRect/>
          </a:stretch>
        </p:blipFill>
        <p:spPr>
          <a:xfrm>
            <a:off x="1047752" y="1635692"/>
            <a:ext cx="3857832" cy="4507933"/>
          </a:xfrm>
          <a:prstGeom prst="rect">
            <a:avLst/>
          </a:prstGeom>
        </p:spPr>
      </p:pic>
    </p:spTree>
    <p:extLst>
      <p:ext uri="{BB962C8B-B14F-4D97-AF65-F5344CB8AC3E}">
        <p14:creationId xmlns:p14="http://schemas.microsoft.com/office/powerpoint/2010/main" val="8182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0</TotalTime>
  <Words>547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TOPIC- electric CAR RECOMMENDATION USING ML</vt:lpstr>
      <vt:lpstr>What is the project?</vt:lpstr>
      <vt:lpstr>Understanding why &amp; which algorithm to use</vt:lpstr>
      <vt:lpstr>ABOUT THE DATASET</vt:lpstr>
      <vt:lpstr>Finding the number of clusters </vt:lpstr>
      <vt:lpstr>PowerPoint Presentation</vt:lpstr>
      <vt:lpstr>Prediction (how)</vt:lpstr>
      <vt:lpstr>PowerPoint Presentation</vt:lpstr>
      <vt:lpstr>Recommendation (Output)</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LITHION CAR RECOMMENDATION USING ML</dc:title>
  <dc:creator>Kaustubh</dc:creator>
  <cp:lastModifiedBy>Kaustubh</cp:lastModifiedBy>
  <cp:revision>12</cp:revision>
  <dcterms:created xsi:type="dcterms:W3CDTF">2020-01-18T07:00:40Z</dcterms:created>
  <dcterms:modified xsi:type="dcterms:W3CDTF">2020-01-18T09:31:18Z</dcterms:modified>
</cp:coreProperties>
</file>