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84" r:id="rId5"/>
    <p:sldId id="289" r:id="rId6"/>
    <p:sldId id="291" r:id="rId7"/>
    <p:sldId id="292" r:id="rId8"/>
    <p:sldId id="293" r:id="rId9"/>
    <p:sldId id="297" r:id="rId10"/>
    <p:sldId id="298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B6C6C"/>
    <a:srgbClr val="BA0C2F"/>
    <a:srgbClr val="FFFFFF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BD824-8200-49C4-A718-9A2BED6E4CFC}" v="2" dt="2023-04-10T16:32:50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6" autoAdjust="0"/>
    <p:restoredTop sz="95859" autoAdjust="0"/>
  </p:normalViewPr>
  <p:slideViewPr>
    <p:cSldViewPr snapToGrid="0">
      <p:cViewPr>
        <p:scale>
          <a:sx n="100" d="100"/>
          <a:sy n="100" d="100"/>
        </p:scale>
        <p:origin x="58" y="-77"/>
      </p:cViewPr>
      <p:guideLst/>
    </p:cSldViewPr>
  </p:slideViewPr>
  <p:outlineViewPr>
    <p:cViewPr>
      <p:scale>
        <a:sx n="33" d="100"/>
        <a:sy n="33" d="100"/>
      </p:scale>
      <p:origin x="0" y="-2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48DD-AF31-45BA-A26D-7AC4939564E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8C05-38F5-46EB-BECD-5394A777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5" descr="Seal on the Oval. Used as a background picture.">
            <a:extLst>
              <a:ext uri="{FF2B5EF4-FFF2-40B4-BE49-F238E27FC236}">
                <a16:creationId xmlns:a16="http://schemas.microsoft.com/office/drawing/2014/main" id="{C4E00CA3-028B-4946-BBB4-5C31154E3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942" b="11942"/>
          <a:stretch/>
        </p:blipFill>
        <p:spPr>
          <a:xfrm>
            <a:off x="400279" y="374573"/>
            <a:ext cx="11391441" cy="5772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0279" y="1912072"/>
            <a:ext cx="11390045" cy="2387600"/>
          </a:xfrm>
          <a:solidFill>
            <a:srgbClr val="FFFFFF">
              <a:alpha val="69804"/>
            </a:srgbClr>
          </a:solidFill>
        </p:spPr>
        <p:txBody>
          <a:bodyPr lIns="365760" anchor="ctr">
            <a:normAutofit/>
          </a:bodyPr>
          <a:lstStyle>
            <a:lvl1pPr algn="l">
              <a:defRPr sz="5500"/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8FA3-A642-4E78-8E7B-809942D8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1CDF-2BA0-4B12-BAB3-F078D4D1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02ADA-344D-4C5C-97AD-978608FF7B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7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BB7286-594A-4C7F-91C3-90AF74F810B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344922" y="3003336"/>
            <a:ext cx="5441197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/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 copy </a:t>
            </a:r>
          </a:p>
          <a:p>
            <a:pPr lvl="2"/>
            <a:r>
              <a:rPr lang="en-US" dirty="0"/>
              <a:t>Third level copy</a:t>
            </a:r>
          </a:p>
          <a:p>
            <a:pPr lvl="3"/>
            <a:r>
              <a:rPr lang="en-US" dirty="0"/>
              <a:t>Fourth </a:t>
            </a:r>
            <a:r>
              <a:rPr lang="en-US" dirty="0" err="1"/>
              <a:t>levelc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763" y="403767"/>
            <a:ext cx="4480151" cy="574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picture;</a:t>
            </a:r>
            <a:br>
              <a:rPr lang="en-US" dirty="0"/>
            </a:br>
            <a:r>
              <a:rPr lang="en-US" dirty="0"/>
              <a:t>send to back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8E9976-AB2A-4D33-BDD3-3DD8196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4922" y="1653762"/>
            <a:ext cx="5441196" cy="1325563"/>
          </a:xfrm>
        </p:spPr>
        <p:txBody>
          <a:bodyPr anchor="t"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page title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7CD4C7FA-8777-C983-DA6D-D554C333D41F}"/>
              </a:ext>
            </a:extLst>
          </p:cNvPr>
          <p:cNvSpPr/>
          <p:nvPr userDrawn="1"/>
        </p:nvSpPr>
        <p:spPr>
          <a:xfrm rot="16200000">
            <a:off x="4054929" y="5197926"/>
            <a:ext cx="1023257" cy="105591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uckeye Sans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67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8 -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3" y="427519"/>
            <a:ext cx="4469041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873" y="3483429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45229" y="3494314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9F3245-5C19-491B-A3C7-0953BE94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37" y="1653756"/>
            <a:ext cx="5441196" cy="1325563"/>
          </a:xfrm>
        </p:spPr>
        <p:txBody>
          <a:bodyPr anchor="t"/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page title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C77F81DC-F781-47C2-4D3B-27EEE878F8AC}"/>
              </a:ext>
            </a:extLst>
          </p:cNvPr>
          <p:cNvSpPr/>
          <p:nvPr userDrawn="1"/>
        </p:nvSpPr>
        <p:spPr>
          <a:xfrm rot="16200000">
            <a:off x="4054929" y="5197926"/>
            <a:ext cx="1023257" cy="105591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uckeye Sans 2" pitchFamily="2" charset="77"/>
            </a:endParaRP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E1ED6957-2F68-AC1E-7E2F-65AD6BFD944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344922" y="3003336"/>
            <a:ext cx="5441197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/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 copy </a:t>
            </a:r>
          </a:p>
          <a:p>
            <a:pPr lvl="2"/>
            <a:r>
              <a:rPr lang="en-US" dirty="0"/>
              <a:t>Third level copy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97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ection slide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E7D8D-3CE6-BC4E-BA91-C825C3B7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446" y="2609603"/>
            <a:ext cx="10515600" cy="819397"/>
          </a:xfrm>
        </p:spPr>
        <p:txBody>
          <a:bodyPr anchor="t">
            <a:normAutofit/>
          </a:bodyPr>
          <a:lstStyle>
            <a:lvl1pPr>
              <a:defRPr sz="5500"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BB5AB9-FC6F-7F4D-885C-DFDA822904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6" y="3664339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rgbClr val="6B6C6C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copy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2D5E69-A43D-3F72-6963-6F8C69C1D297}"/>
              </a:ext>
            </a:extLst>
          </p:cNvPr>
          <p:cNvCxnSpPr>
            <a:cxnSpLocks/>
          </p:cNvCxnSpPr>
          <p:nvPr userDrawn="1"/>
        </p:nvCxnSpPr>
        <p:spPr>
          <a:xfrm>
            <a:off x="794652" y="3468839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0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- General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AA6A-DE3E-452A-8765-F4A9FE447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143" y="920725"/>
            <a:ext cx="10515600" cy="838854"/>
          </a:xfrm>
        </p:spPr>
        <p:txBody>
          <a:bodyPr anchor="t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" y="2074421"/>
            <a:ext cx="10515600" cy="4015454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>
                <a:solidFill>
                  <a:srgbClr val="6B6C6C"/>
                </a:solidFill>
              </a:defRPr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>
                <a:solidFill>
                  <a:srgbClr val="6B6C6C"/>
                </a:solidFill>
              </a:defRPr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>
                <a:solidFill>
                  <a:srgbClr val="6B6C6C"/>
                </a:solidFill>
              </a:defRPr>
            </a:lvl3pPr>
            <a:lvl4pPr>
              <a:defRPr>
                <a:solidFill>
                  <a:srgbClr val="6B6C6C"/>
                </a:solidFill>
              </a:defRPr>
            </a:lvl4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748A89-EDD3-4E47-AFE7-62C61C34960B}"/>
              </a:ext>
            </a:extLst>
          </p:cNvPr>
          <p:cNvCxnSpPr>
            <a:cxnSpLocks/>
          </p:cNvCxnSpPr>
          <p:nvPr userDrawn="1"/>
        </p:nvCxnSpPr>
        <p:spPr>
          <a:xfrm>
            <a:off x="751114" y="1759781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E70CEAA-8573-9E1B-D8BA-928C93224F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54731" y="576941"/>
            <a:ext cx="7847012" cy="239486"/>
          </a:xfrm>
        </p:spPr>
        <p:txBody>
          <a:bodyPr anchor="t">
            <a:normAutofit/>
          </a:bodyPr>
          <a:lstStyle>
            <a:lvl1pPr marL="0" indent="0">
              <a:buNone/>
              <a:defRPr sz="1400" b="0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 (OPTIONAL) </a:t>
            </a:r>
          </a:p>
        </p:txBody>
      </p:sp>
    </p:spTree>
    <p:extLst>
      <p:ext uri="{BB962C8B-B14F-4D97-AF65-F5344CB8AC3E}">
        <p14:creationId xmlns:p14="http://schemas.microsoft.com/office/powerpoint/2010/main" val="207335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t2 - Comparison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778-4DA8-45B3-97ED-ECBE5C6085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59424"/>
            <a:ext cx="3200400" cy="573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32774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>
                <a:solidFill>
                  <a:srgbClr val="6B6C6C"/>
                </a:solidFill>
              </a:defRPr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>
                <a:solidFill>
                  <a:srgbClr val="6B6C6C"/>
                </a:solidFill>
              </a:defRPr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>
                <a:solidFill>
                  <a:srgbClr val="6B6C6C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0F89D-2F52-4A06-A26B-F81A4CCA04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246764" y="2203482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615C9D-EE6C-4B25-8C7B-BD41495EDED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15362" y="2203482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0F325A-C820-6347-A10B-9DD63E3B7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57" y="909840"/>
            <a:ext cx="10515600" cy="838854"/>
          </a:xfrm>
        </p:spPr>
        <p:txBody>
          <a:bodyPr anchor="t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D95B3B-5BE2-F245-A653-7ABF52BA55BB}"/>
              </a:ext>
            </a:extLst>
          </p:cNvPr>
          <p:cNvCxnSpPr>
            <a:cxnSpLocks/>
          </p:cNvCxnSpPr>
          <p:nvPr userDrawn="1"/>
        </p:nvCxnSpPr>
        <p:spPr>
          <a:xfrm>
            <a:off x="762000" y="1770665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91D34A-06A7-6398-2C15-8309625A99B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74028" y="1926766"/>
            <a:ext cx="3200400" cy="60600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E4D3FC-41C9-D578-F008-6630E7FFA4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153400" y="1894110"/>
            <a:ext cx="3200400" cy="63866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1869058-C86A-4C68-1840-8E2F243A451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54731" y="576941"/>
            <a:ext cx="7847012" cy="239486"/>
          </a:xfrm>
        </p:spPr>
        <p:txBody>
          <a:bodyPr anchor="t">
            <a:normAutofit/>
          </a:bodyPr>
          <a:lstStyle>
            <a:lvl1pPr marL="0" indent="0">
              <a:buNone/>
              <a:defRPr sz="1400" b="0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 (OPTIONAL) 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4F904E5-9900-1D9E-FED4-2AA7BBADCA7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52256" y="2532774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>
                <a:solidFill>
                  <a:srgbClr val="6B6C6C"/>
                </a:solidFill>
              </a:defRPr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>
                <a:solidFill>
                  <a:srgbClr val="6B6C6C"/>
                </a:solidFill>
              </a:defRPr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>
                <a:solidFill>
                  <a:srgbClr val="6B6C6C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C53F21D-CA93-9B93-4A6E-8255D9511D0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142514" y="2532774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>
                <a:solidFill>
                  <a:srgbClr val="6B6C6C"/>
                </a:solidFill>
              </a:defRPr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>
                <a:solidFill>
                  <a:srgbClr val="6B6C6C"/>
                </a:solidFill>
              </a:defRPr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>
                <a:solidFill>
                  <a:srgbClr val="6B6C6C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788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t 3 - Statistics with text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20909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8A9C5-0FEF-4CDF-8E0D-77B2B3787EB1}"/>
              </a:ext>
            </a:extLst>
          </p:cNvPr>
          <p:cNvCxnSpPr>
            <a:cxnSpLocks/>
          </p:cNvCxnSpPr>
          <p:nvPr userDrawn="1"/>
        </p:nvCxnSpPr>
        <p:spPr>
          <a:xfrm>
            <a:off x="2117969" y="3684420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83" y="3744683"/>
            <a:ext cx="3200400" cy="598641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Subhead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15976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2024" y="20909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2A72AE-B0BA-451A-A298-6F08D46BE149}"/>
              </a:ext>
            </a:extLst>
          </p:cNvPr>
          <p:cNvCxnSpPr>
            <a:cxnSpLocks/>
          </p:cNvCxnSpPr>
          <p:nvPr userDrawn="1"/>
        </p:nvCxnSpPr>
        <p:spPr>
          <a:xfrm>
            <a:off x="5720579" y="3684420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2032" y="3755569"/>
            <a:ext cx="3200400" cy="587755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362025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supplemental copy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08066" y="20909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5B02B-287E-4902-9AF6-04C885FA6DD1}"/>
              </a:ext>
            </a:extLst>
          </p:cNvPr>
          <p:cNvCxnSpPr>
            <a:cxnSpLocks/>
          </p:cNvCxnSpPr>
          <p:nvPr userDrawn="1"/>
        </p:nvCxnSpPr>
        <p:spPr>
          <a:xfrm>
            <a:off x="9276048" y="3684420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8074" y="3766455"/>
            <a:ext cx="3200400" cy="576869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7908067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supplemental copy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4EC54A-1238-054A-B123-4E089148A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56" y="898954"/>
            <a:ext cx="10515600" cy="838854"/>
          </a:xfrm>
        </p:spPr>
        <p:txBody>
          <a:bodyPr anchor="t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B88219-839E-554B-B72F-F7177AF5404C}"/>
              </a:ext>
            </a:extLst>
          </p:cNvPr>
          <p:cNvCxnSpPr>
            <a:cxnSpLocks/>
          </p:cNvCxnSpPr>
          <p:nvPr userDrawn="1"/>
        </p:nvCxnSpPr>
        <p:spPr>
          <a:xfrm>
            <a:off x="751112" y="1759779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68B3D21-7A3E-9FD3-2561-1B65C1C3E8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52697" y="576942"/>
            <a:ext cx="10537818" cy="272142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 (OPTIONAL) </a:t>
            </a:r>
          </a:p>
        </p:txBody>
      </p:sp>
    </p:spTree>
    <p:extLst>
      <p:ext uri="{BB962C8B-B14F-4D97-AF65-F5344CB8AC3E}">
        <p14:creationId xmlns:p14="http://schemas.microsoft.com/office/powerpoint/2010/main" val="387148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t 4 - icons with copy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505" y="1556657"/>
            <a:ext cx="3637944" cy="2024979"/>
          </a:xfrm>
        </p:spPr>
        <p:txBody>
          <a:bodyPr anchor="b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65619" y="3891923"/>
            <a:ext cx="3637944" cy="105580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C6C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 userDrawn="1"/>
        </p:nvCxnSpPr>
        <p:spPr>
          <a:xfrm>
            <a:off x="763589" y="3649724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33CD8-5E31-4581-814D-DA09D49C1F86}"/>
              </a:ext>
            </a:extLst>
          </p:cNvPr>
          <p:cNvCxnSpPr>
            <a:cxnSpLocks/>
          </p:cNvCxnSpPr>
          <p:nvPr userDrawn="1"/>
        </p:nvCxnSpPr>
        <p:spPr>
          <a:xfrm flipV="1">
            <a:off x="4862312" y="963765"/>
            <a:ext cx="0" cy="47057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1915" y="11866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7909" y="1197473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267902" y="1494459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B784B6F-C536-4BE2-9F68-EFD22C48A7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01908" y="2625206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8CA5EED-CA8D-41CE-A9A2-2D0FD1FFEA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7902" y="2636028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62EE4C-12CF-4CD9-A03E-75610F65D462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267895" y="2933014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 copy</a:t>
            </a:r>
          </a:p>
          <a:p>
            <a:pPr lvl="4"/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EDC020B-92DF-44EE-8F61-D1F5715938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01908" y="3984098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C31054-F323-447E-A250-00C70D0332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7902" y="3994920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0E534F-F82F-491F-A155-625F7F13DD81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267895" y="4291906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t 5 - Team Layout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505" y="1534885"/>
            <a:ext cx="3637944" cy="2057636"/>
          </a:xfrm>
        </p:spPr>
        <p:txBody>
          <a:bodyPr anchor="b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 userDrawn="1"/>
        </p:nvCxnSpPr>
        <p:spPr>
          <a:xfrm>
            <a:off x="774474" y="3660609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83031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5057" y="240574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85057" y="2850666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2636A59-1C4D-DB7E-7AB5-5FF3CE74F2C1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665616" y="3902810"/>
            <a:ext cx="3906383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C6C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rgbClr val="6B6C6C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 copy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31520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17226" y="240574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217226" y="2850666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5360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55626" y="240574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55626" y="2850666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8DB9D046-1452-3F52-9EF6-F1591861163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83031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9F1484B-33B4-49AF-50B3-692F9415D08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5057" y="5290686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8463267-4C32-C0A8-B221-D5C692958888}"/>
              </a:ext>
            </a:extLst>
          </p:cNvPr>
          <p:cNvSpPr>
            <a:spLocks noGrp="1"/>
          </p:cNvSpPr>
          <p:nvPr>
            <p:ph sz="half" idx="44" hasCustomPrompt="1"/>
          </p:nvPr>
        </p:nvSpPr>
        <p:spPr>
          <a:xfrm>
            <a:off x="4785057" y="5735609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0F713BA4-C3F0-7266-BFA2-4EB5D9BED63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31520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77A3737E-4F1C-4A60-75FE-0CD6387D447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17226" y="5290686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1F5B1B2F-7A86-7712-D642-D31C7A449AC0}"/>
              </a:ext>
            </a:extLst>
          </p:cNvPr>
          <p:cNvSpPr>
            <a:spLocks noGrp="1"/>
          </p:cNvSpPr>
          <p:nvPr>
            <p:ph sz="half" idx="47" hasCustomPrompt="1"/>
          </p:nvPr>
        </p:nvSpPr>
        <p:spPr>
          <a:xfrm>
            <a:off x="7217226" y="5735609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1AF508C4-773E-5526-D0B3-4519BA6E9F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75360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5A52EAA6-4323-C683-D3E0-0360F2401CB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55626" y="5290686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6B6C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ED840ECE-E392-54F4-E5E0-09C6BAC5F6FA}"/>
              </a:ext>
            </a:extLst>
          </p:cNvPr>
          <p:cNvSpPr>
            <a:spLocks noGrp="1"/>
          </p:cNvSpPr>
          <p:nvPr>
            <p:ph sz="half" idx="50" hasCustomPrompt="1"/>
          </p:nvPr>
        </p:nvSpPr>
        <p:spPr>
          <a:xfrm>
            <a:off x="9655626" y="5735609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6B6C6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rgbClr val="6B6C6C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28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t 6 - Facts Figures Chart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504" y="1545771"/>
            <a:ext cx="3637944" cy="2035865"/>
          </a:xfrm>
        </p:spPr>
        <p:txBody>
          <a:bodyPr anchor="b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45" y="3859268"/>
            <a:ext cx="3906383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C6C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rgbClr val="6B6C6C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 copy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 descr="Title ornament - do not edit.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 userDrawn="1"/>
        </p:nvCxnSpPr>
        <p:spPr>
          <a:xfrm>
            <a:off x="752704" y="3638838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712-421D-4D44-A208-FCFD9F142B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55028" y="794657"/>
            <a:ext cx="6333671" cy="53521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2442410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t 7 - Picture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BB7286-594A-4C7F-91C3-90AF74F810B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344922" y="3275479"/>
            <a:ext cx="5441197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C6C"/>
                </a:solidFill>
              </a:defRPr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rgbClr val="6B6C6C"/>
                </a:solidFill>
              </a:defRPr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>
                <a:solidFill>
                  <a:srgbClr val="6B6C6C"/>
                </a:solidFill>
              </a:defRPr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>
                <a:solidFill>
                  <a:srgbClr val="6B6C6C"/>
                </a:solidFill>
              </a:defRPr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 copy </a:t>
            </a:r>
          </a:p>
          <a:p>
            <a:pPr lvl="2"/>
            <a:r>
              <a:rPr lang="en-US" dirty="0"/>
              <a:t>Third level copy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C3CEE6-576D-4A25-8B6C-C2373DA1C88A}"/>
              </a:ext>
            </a:extLst>
          </p:cNvPr>
          <p:cNvCxnSpPr>
            <a:cxnSpLocks/>
          </p:cNvCxnSpPr>
          <p:nvPr userDrawn="1"/>
        </p:nvCxnSpPr>
        <p:spPr>
          <a:xfrm>
            <a:off x="5421123" y="3022394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763" y="403767"/>
            <a:ext cx="4480151" cy="574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picture;</a:t>
            </a:r>
            <a:br>
              <a:rPr lang="en-US" dirty="0"/>
            </a:br>
            <a:r>
              <a:rPr lang="en-US" dirty="0"/>
              <a:t>send to back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8E9976-AB2A-4D33-BDD3-3DD8196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4922" y="1653762"/>
            <a:ext cx="5441196" cy="1325563"/>
          </a:xfrm>
        </p:spPr>
        <p:txBody>
          <a:bodyPr anchor="t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page title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7CD4C7FA-8777-C983-DA6D-D554C333D41F}"/>
              </a:ext>
            </a:extLst>
          </p:cNvPr>
          <p:cNvSpPr/>
          <p:nvPr userDrawn="1"/>
        </p:nvSpPr>
        <p:spPr>
          <a:xfrm rot="16200000">
            <a:off x="4054929" y="5197926"/>
            <a:ext cx="1023257" cy="105591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uckeye Sans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90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- scarl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descr="Red background with notch.">
            <a:extLst>
              <a:ext uri="{FF2B5EF4-FFF2-40B4-BE49-F238E27FC236}">
                <a16:creationId xmlns:a16="http://schemas.microsoft.com/office/drawing/2014/main" id="{221065E6-A38E-4F0C-8A91-83E3ADB9FE2D}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uckeye Sans 2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2609603"/>
            <a:ext cx="10515600" cy="819397"/>
          </a:xfrm>
        </p:spPr>
        <p:txBody>
          <a:bodyPr anchor="t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984653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ntent 8 - Multiple Pictures - d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BB7286-594A-4C7F-91C3-90AF74F810B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34037" y="3264591"/>
            <a:ext cx="5441197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B6C6C"/>
                </a:solidFill>
              </a:defRPr>
            </a:lvl1pPr>
            <a:lvl2pPr marL="574675" indent="-282575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rgbClr val="6B6C6C"/>
                </a:solidFill>
              </a:defRPr>
            </a:lvl2pPr>
            <a:lvl3pPr marL="103028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>
                <a:solidFill>
                  <a:srgbClr val="6B6C6C"/>
                </a:solidFill>
              </a:defRPr>
            </a:lvl3pPr>
            <a:lvl4pPr marL="1550988" indent="-271463">
              <a:buFont typeface="Arial" panose="020B0604020202020204" pitchFamily="34" charset="0"/>
              <a:buChar char="•"/>
              <a:tabLst/>
              <a:defRPr sz="1600">
                <a:solidFill>
                  <a:srgbClr val="6B6C6C"/>
                </a:solidFill>
              </a:defRPr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C3CEE6-576D-4A25-8B6C-C2373DA1C88A}"/>
              </a:ext>
            </a:extLst>
          </p:cNvPr>
          <p:cNvCxnSpPr>
            <a:cxnSpLocks/>
          </p:cNvCxnSpPr>
          <p:nvPr userDrawn="1"/>
        </p:nvCxnSpPr>
        <p:spPr>
          <a:xfrm>
            <a:off x="5410237" y="3022392"/>
            <a:ext cx="548640" cy="0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6873" y="427519"/>
            <a:ext cx="4469041" cy="29614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77886" y="3494314"/>
            <a:ext cx="2188028" cy="2637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(send to back)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9F3245-5C19-491B-A3C7-0953BE94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37" y="1653756"/>
            <a:ext cx="5441196" cy="1325563"/>
          </a:xfrm>
        </p:spPr>
        <p:txBody>
          <a:bodyPr anchor="t"/>
          <a:lstStyle>
            <a:lvl1pPr>
              <a:defRPr>
                <a:solidFill>
                  <a:srgbClr val="6B6C6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page title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C77F81DC-F781-47C2-4D3B-27EEE878F8AC}"/>
              </a:ext>
            </a:extLst>
          </p:cNvPr>
          <p:cNvSpPr/>
          <p:nvPr userDrawn="1"/>
        </p:nvSpPr>
        <p:spPr>
          <a:xfrm rot="16200000">
            <a:off x="4054929" y="5197926"/>
            <a:ext cx="1023257" cy="105591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Buckeye Sans 2" pitchFamily="2" charset="77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2F6D6FC-1A24-C778-124B-B4C5715A28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1000" y="3494314"/>
            <a:ext cx="2188029" cy="2637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0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F5652-5F8D-4F3B-BE45-6F2FE0F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EF2A-FDC4-461B-A64A-242E9A0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Section slide - scarle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E7D8D-3CE6-BC4E-BA91-C825C3B7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450" y="2620489"/>
            <a:ext cx="10515600" cy="819397"/>
          </a:xfrm>
        </p:spPr>
        <p:txBody>
          <a:bodyPr anchor="t">
            <a:norm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BB5AB9-FC6F-7F4D-885C-DFDA822904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8565" y="3468394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tx1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31800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1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AA6A-DE3E-452A-8765-F4A9FE447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143" y="920725"/>
            <a:ext cx="10515600" cy="838854"/>
          </a:xfrm>
        </p:spPr>
        <p:txBody>
          <a:bodyPr anchor="t"/>
          <a:lstStyle/>
          <a:p>
            <a:r>
              <a:rPr lang="en-US" dirty="0"/>
              <a:t>Click to edit master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0228" y="2074421"/>
            <a:ext cx="10515600" cy="4015454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/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E70CEAA-8573-9E1B-D8BA-928C93224F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54731" y="576941"/>
            <a:ext cx="7847012" cy="239486"/>
          </a:xfrm>
        </p:spPr>
        <p:txBody>
          <a:bodyPr anchor="t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 (OPTIONAL) </a:t>
            </a:r>
          </a:p>
        </p:txBody>
      </p:sp>
    </p:spTree>
    <p:extLst>
      <p:ext uri="{BB962C8B-B14F-4D97-AF65-F5344CB8AC3E}">
        <p14:creationId xmlns:p14="http://schemas.microsoft.com/office/powerpoint/2010/main" val="33414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2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778-4DA8-45B3-97ED-ECBE5C6085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0F89D-2F52-4A06-A26B-F81A4CCA04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246764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615C9D-EE6C-4B25-8C7B-BD41495EDED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15362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0F325A-C820-6347-A10B-9DD63E3B7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57" y="909840"/>
            <a:ext cx="10515600" cy="838854"/>
          </a:xfrm>
        </p:spPr>
        <p:txBody>
          <a:bodyPr anchor="t"/>
          <a:lstStyle/>
          <a:p>
            <a:r>
              <a:rPr lang="en-US" dirty="0"/>
              <a:t>Click to edit master page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91D34A-06A7-6398-2C15-8309625A99B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7402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E4D3FC-41C9-D578-F008-6630E7FFA4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153400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1869058-C86A-4C68-1840-8E2F243A451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54731" y="576941"/>
            <a:ext cx="7847012" cy="239486"/>
          </a:xfrm>
        </p:spPr>
        <p:txBody>
          <a:bodyPr anchor="t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 (OPTIONAL) 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4F904E5-9900-1D9E-FED4-2AA7BBADCA7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52256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C53F21D-CA93-9B93-4A6E-8255D9511D0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142514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782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3 - Statistic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20909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8A9C5-0FEF-4CDF-8E0D-77B2B3787EB1}"/>
              </a:ext>
            </a:extLst>
          </p:cNvPr>
          <p:cNvCxnSpPr>
            <a:cxnSpLocks/>
          </p:cNvCxnSpPr>
          <p:nvPr userDrawn="1"/>
        </p:nvCxnSpPr>
        <p:spPr>
          <a:xfrm>
            <a:off x="2117969" y="3684420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83" y="3744683"/>
            <a:ext cx="3200400" cy="598641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Subhead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15976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2024" y="20909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2A72AE-B0BA-451A-A298-6F08D46BE149}"/>
              </a:ext>
            </a:extLst>
          </p:cNvPr>
          <p:cNvCxnSpPr>
            <a:cxnSpLocks/>
          </p:cNvCxnSpPr>
          <p:nvPr userDrawn="1"/>
        </p:nvCxnSpPr>
        <p:spPr>
          <a:xfrm>
            <a:off x="5720579" y="3684420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2032" y="3755569"/>
            <a:ext cx="3200400" cy="587755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362025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supplemental copy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08066" y="2090962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latin typeface="Buckeye Serif 2 Black" pitchFamily="2" charset="77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5B02B-287E-4902-9AF6-04C885FA6DD1}"/>
              </a:ext>
            </a:extLst>
          </p:cNvPr>
          <p:cNvCxnSpPr>
            <a:cxnSpLocks/>
          </p:cNvCxnSpPr>
          <p:nvPr userDrawn="1"/>
        </p:nvCxnSpPr>
        <p:spPr>
          <a:xfrm>
            <a:off x="9276048" y="3684420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8074" y="3766455"/>
            <a:ext cx="3200400" cy="576869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7908067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supplemental copy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4EC54A-1238-054A-B123-4E089148A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56" y="898954"/>
            <a:ext cx="10515600" cy="838854"/>
          </a:xfrm>
        </p:spPr>
        <p:txBody>
          <a:bodyPr anchor="t"/>
          <a:lstStyle/>
          <a:p>
            <a:r>
              <a:rPr lang="en-US" dirty="0"/>
              <a:t>Click to edit master page 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68B3D21-7A3E-9FD3-2561-1B65C1C3E8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1811" y="576942"/>
            <a:ext cx="10537818" cy="272142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 (OPTIONAL) </a:t>
            </a:r>
          </a:p>
        </p:txBody>
      </p:sp>
    </p:spTree>
    <p:extLst>
      <p:ext uri="{BB962C8B-B14F-4D97-AF65-F5344CB8AC3E}">
        <p14:creationId xmlns:p14="http://schemas.microsoft.com/office/powerpoint/2010/main" val="318929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4 - icons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505" y="1556657"/>
            <a:ext cx="3637944" cy="2024979"/>
          </a:xfrm>
        </p:spPr>
        <p:txBody>
          <a:bodyPr anchor="b"/>
          <a:lstStyle/>
          <a:p>
            <a:r>
              <a:rPr lang="en-US" dirty="0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65619" y="3619779"/>
            <a:ext cx="3637944" cy="105580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33CD8-5E31-4581-814D-DA09D49C1F86}"/>
              </a:ext>
            </a:extLst>
          </p:cNvPr>
          <p:cNvCxnSpPr>
            <a:cxnSpLocks/>
          </p:cNvCxnSpPr>
          <p:nvPr userDrawn="1"/>
        </p:nvCxnSpPr>
        <p:spPr>
          <a:xfrm flipV="1">
            <a:off x="4862312" y="963765"/>
            <a:ext cx="0" cy="47057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1915" y="11866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7909" y="1197473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267902" y="1494459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B784B6F-C536-4BE2-9F68-EFD22C48A7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01908" y="2625206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8CA5EED-CA8D-41CE-A9A2-2D0FD1FFEA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7902" y="2636028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62EE4C-12CF-4CD9-A03E-75610F65D462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267895" y="2933014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 copy</a:t>
            </a:r>
          </a:p>
          <a:p>
            <a:pPr lvl="4"/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EDC020B-92DF-44EE-8F61-D1F5715938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01908" y="3984098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C31054-F323-447E-A250-00C70D0332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7902" y="3994920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0E534F-F82F-491F-A155-625F7F13DD81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267895" y="4291906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3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5 -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504" y="1534885"/>
            <a:ext cx="3906381" cy="2057636"/>
          </a:xfrm>
        </p:spPr>
        <p:txBody>
          <a:bodyPr anchor="b"/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page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83031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5057" y="240574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85057" y="2850666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2636A59-1C4D-DB7E-7AB5-5FF3CE74F2C1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665616" y="3619780"/>
            <a:ext cx="3906383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 copy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31520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17226" y="240574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217226" y="2850666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5360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55626" y="240574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55626" y="2850666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8DB9D046-1452-3F52-9EF6-F1591861163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83031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9F1484B-33B4-49AF-50B3-692F9415D08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5057" y="5290686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8463267-4C32-C0A8-B221-D5C692958888}"/>
              </a:ext>
            </a:extLst>
          </p:cNvPr>
          <p:cNvSpPr>
            <a:spLocks noGrp="1"/>
          </p:cNvSpPr>
          <p:nvPr>
            <p:ph sz="half" idx="44" hasCustomPrompt="1"/>
          </p:nvPr>
        </p:nvSpPr>
        <p:spPr>
          <a:xfrm>
            <a:off x="4785057" y="5735609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0F713BA4-C3F0-7266-BFA2-4EB5D9BED63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31520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77A3737E-4F1C-4A60-75FE-0CD6387D447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17226" y="5290686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1F5B1B2F-7A86-7712-D642-D31C7A449AC0}"/>
              </a:ext>
            </a:extLst>
          </p:cNvPr>
          <p:cNvSpPr>
            <a:spLocks noGrp="1"/>
          </p:cNvSpPr>
          <p:nvPr>
            <p:ph sz="half" idx="47" hasCustomPrompt="1"/>
          </p:nvPr>
        </p:nvSpPr>
        <p:spPr>
          <a:xfrm>
            <a:off x="7217226" y="5735609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1AF508C4-773E-5526-D0B3-4519BA6E9F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75360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5A52EAA6-4323-C683-D3E0-0360F2401CB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55626" y="5290686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ED840ECE-E392-54F4-E5E0-09C6BAC5F6FA}"/>
              </a:ext>
            </a:extLst>
          </p:cNvPr>
          <p:cNvSpPr>
            <a:spLocks noGrp="1"/>
          </p:cNvSpPr>
          <p:nvPr>
            <p:ph sz="half" idx="50" hasCustomPrompt="1"/>
          </p:nvPr>
        </p:nvSpPr>
        <p:spPr>
          <a:xfrm>
            <a:off x="9655626" y="5735609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 dirty="0"/>
              <a:t>Click to edit supplemental copy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6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ntent 6 - Facts Figur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504" y="1545771"/>
            <a:ext cx="3895496" cy="2035865"/>
          </a:xfrm>
        </p:spPr>
        <p:txBody>
          <a:bodyPr anchor="b"/>
          <a:lstStyle/>
          <a:p>
            <a:r>
              <a:rPr lang="en-US" dirty="0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64029" y="3619781"/>
            <a:ext cx="3918857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first level copy</a:t>
            </a:r>
          </a:p>
          <a:p>
            <a:pPr lvl="1"/>
            <a:r>
              <a:rPr lang="en-US" dirty="0"/>
              <a:t>Second level copy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712-421D-4D44-A208-FCFD9F142B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55028" y="794657"/>
            <a:ext cx="6333671" cy="53521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7559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A513-5076-4D62-8F85-69A918D7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855A3-A75E-4A34-A5A1-1B324FA1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first level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 descr="The Ohio State University word logo with Block O">
            <a:extLst>
              <a:ext uri="{FF2B5EF4-FFF2-40B4-BE49-F238E27FC236}">
                <a16:creationId xmlns:a16="http://schemas.microsoft.com/office/drawing/2014/main" id="{F4663FBE-A0D1-4371-8BE2-6E00A4B835A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01676" y="6331563"/>
            <a:ext cx="2382828" cy="3416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F603-DAEE-420E-95E6-F50256758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749" y="6304801"/>
            <a:ext cx="49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fld id="{DFA4CD3D-26C8-47FF-8D13-9B32BAAB47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01DD-FBD8-4A19-BD71-AB3CFFDE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55038" y="62964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1" r:id="rId3"/>
    <p:sldLayoutId id="2147483650" r:id="rId4"/>
    <p:sldLayoutId id="2147483676" r:id="rId5"/>
    <p:sldLayoutId id="2147483679" r:id="rId6"/>
    <p:sldLayoutId id="2147483678" r:id="rId7"/>
    <p:sldLayoutId id="2147483682" r:id="rId8"/>
    <p:sldLayoutId id="2147483662" r:id="rId9"/>
    <p:sldLayoutId id="2147483663" r:id="rId10"/>
    <p:sldLayoutId id="2147483665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5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BA0C2F"/>
          </a:solidFill>
          <a:latin typeface="Buckeye Serif 2 Black" pitchFamily="2" charset="77"/>
          <a:ea typeface="Buckeye Serif 2 Black" pitchFamily="2" charset="77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Buckeye Sans 2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1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uckeye Sans 2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90000"/>
        <a:buFont typeface="Courier New" panose="02070309020205020404" pitchFamily="49" charset="0"/>
        <a:buChar char="o"/>
        <a:defRPr sz="2000" b="0" i="0" kern="1200">
          <a:solidFill>
            <a:schemeClr val="tx1"/>
          </a:solidFill>
          <a:latin typeface="Buckeye Sans 2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uckeye Sans 2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chittechnology/2019-indian-general-electio" TargetMode="External"/><Relationship Id="rId2" Type="http://schemas.openxmlformats.org/officeDocument/2006/relationships/hyperlink" Target="https://www.kaggle.com/datasets/awadhi123/indian-election-dataset?resource=download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E5634-36AE-4A0C-9D29-500D94C2D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Project Final Update</a:t>
            </a:r>
          </a:p>
        </p:txBody>
      </p:sp>
    </p:spTree>
    <p:extLst>
      <p:ext uri="{BB962C8B-B14F-4D97-AF65-F5344CB8AC3E}">
        <p14:creationId xmlns:p14="http://schemas.microsoft.com/office/powerpoint/2010/main" val="185424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2D0B2-601B-B447-B4B1-537AA96E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38" y="1189459"/>
            <a:ext cx="10515600" cy="819397"/>
          </a:xfrm>
        </p:spPr>
        <p:txBody>
          <a:bodyPr>
            <a:noAutofit/>
          </a:bodyPr>
          <a:lstStyle/>
          <a:p>
            <a:r>
              <a:rPr lang="en-US" sz="4000" dirty="0"/>
              <a:t>Effective Use of Textual Queues to Find Shift in Political Views of Indian Voters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E661BC-676D-2048-8AEE-C2960D13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1A272-D675-1A42-8B65-E1325B63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9008B3-D6C8-8149-18D9-B77CDC30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09" y="4149969"/>
            <a:ext cx="10515600" cy="151857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Anurag Kumar, </a:t>
            </a:r>
          </a:p>
          <a:p>
            <a:pPr algn="r"/>
            <a:r>
              <a:rPr lang="en-US" dirty="0"/>
              <a:t>Likith Narukurthi,</a:t>
            </a:r>
          </a:p>
          <a:p>
            <a:pPr algn="r"/>
            <a:r>
              <a:rPr lang="en-US" dirty="0" err="1"/>
              <a:t>Satyaki</a:t>
            </a:r>
            <a:r>
              <a:rPr lang="en-US" dirty="0"/>
              <a:t> Roy </a:t>
            </a:r>
            <a:r>
              <a:rPr lang="en-US" dirty="0" err="1"/>
              <a:t>Chowdury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41A2D-F93B-428E-A8C3-8116B05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03" y="377390"/>
            <a:ext cx="8524365" cy="78319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E79FD-C9A3-4549-8314-83B39E3CB8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54803" y="1274885"/>
            <a:ext cx="10642946" cy="411285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400" dirty="0"/>
              <a:t>The main purpose of this project is to investigate different types of textual queues and their visualization on visualization  of data when used in chart – caption pairs related to Indian Elections from 1977 to 2019.</a:t>
            </a:r>
          </a:p>
          <a:p>
            <a:endParaRPr lang="en-IN" sz="3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400" dirty="0"/>
              <a:t>Here we try to find out which type of textual queue could help a larger group of people and what type of information should they hold. </a:t>
            </a:r>
            <a:r>
              <a:rPr lang="en-IN" sz="3400" dirty="0" err="1"/>
              <a:t>Eg</a:t>
            </a:r>
            <a:r>
              <a:rPr lang="en-IN" sz="3400" dirty="0"/>
              <a:t>: Captions, Titles, Annotations, etc.</a:t>
            </a:r>
            <a:endParaRPr lang="en-US" sz="3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5D95-8D35-45E3-A901-FBE1E4F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EFB1-276D-408E-9B2E-C6C2381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41A2D-F93B-428E-A8C3-8116B05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03" y="377390"/>
            <a:ext cx="8524365" cy="783195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E79FD-C9A3-4549-8314-83B39E3CB8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54802" y="1274885"/>
            <a:ext cx="10247659" cy="41128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Links</a:t>
            </a:r>
          </a:p>
          <a:p>
            <a:pPr marL="809625" lvl="1" indent="-342900"/>
            <a:r>
              <a:rPr lang="en-US" sz="3000" dirty="0">
                <a:hlinkClick r:id="rId2"/>
              </a:rPr>
              <a:t>https://www.kaggle.com/datasets/awadhi123/indian-election-dataset?resource=download</a:t>
            </a:r>
            <a:endParaRPr lang="en-US" sz="3000" dirty="0"/>
          </a:p>
          <a:p>
            <a:pPr marL="809625" lvl="1" indent="-342900"/>
            <a:r>
              <a:rPr lang="en-US" sz="3000" dirty="0">
                <a:hlinkClick r:id="rId3"/>
              </a:rPr>
              <a:t>https://www.kaggle.com/datasets/rachittechnology/2019-indian-general-electio</a:t>
            </a:r>
            <a:endParaRPr lang="en-US" sz="3000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5D95-8D35-45E3-A901-FBE1E4F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EFB1-276D-408E-9B2E-C6C2381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41A2D-F93B-428E-A8C3-8116B05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03" y="377390"/>
            <a:ext cx="8524365" cy="783195"/>
          </a:xfrm>
        </p:spPr>
        <p:txBody>
          <a:bodyPr>
            <a:normAutofit/>
          </a:bodyPr>
          <a:lstStyle/>
          <a:p>
            <a:r>
              <a:rPr lang="en-US" dirty="0"/>
              <a:t>Plan of 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E79FD-C9A3-4549-8314-83B39E3CB8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54803" y="1274884"/>
            <a:ext cx="10642946" cy="43697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Clean and combine the useful aspects of the datasets. (Completed)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Perform basic EDA to get an understanding and create charts. (Completed)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Produce Chart – Caption pairs for a human study to understand the effectiveness of the textual queues to conduct an evaluation.(In-Progress)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5D95-8D35-45E3-A901-FBE1E4F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EFB1-276D-408E-9B2E-C6C2381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41A2D-F93B-428E-A8C3-8116B05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03" y="377390"/>
            <a:ext cx="8524365" cy="783195"/>
          </a:xfrm>
        </p:spPr>
        <p:txBody>
          <a:bodyPr>
            <a:normAutofit/>
          </a:bodyPr>
          <a:lstStyle/>
          <a:p>
            <a:r>
              <a:rPr lang="en-US" dirty="0"/>
              <a:t>Experimental Design and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C73BE3-8C9B-342E-496D-CFE379169B9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413708" y="1530075"/>
            <a:ext cx="6381419" cy="3797849"/>
          </a:xfrm>
          <a:ln w="28575">
            <a:solidFill>
              <a:srgbClr val="000000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5D95-8D35-45E3-A901-FBE1E4F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EFB1-276D-408E-9B2E-C6C2381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43236-358E-7FD3-0D97-77C3C8847E38}"/>
              </a:ext>
            </a:extLst>
          </p:cNvPr>
          <p:cNvSpPr txBox="1"/>
          <p:nvPr/>
        </p:nvSpPr>
        <p:spPr>
          <a:xfrm>
            <a:off x="309197" y="1160585"/>
            <a:ext cx="50541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degree of effect the caption has on the understanding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intend to study this by conducting 3 experiments: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a labeled graph without caption on a certain political trend and ask to predict the trend on a different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a labeled graph with a caption on certain political trend and ask to predict the trend on a different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a labeled graph with a wrong caption on certain political trend and ask to predict the trend on a different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study the how often people are wrong in predicting the trend.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41A2D-F93B-428E-A8C3-8116B05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03" y="377390"/>
            <a:ext cx="8524365" cy="783195"/>
          </a:xfrm>
        </p:spPr>
        <p:txBody>
          <a:bodyPr>
            <a:normAutofit/>
          </a:bodyPr>
          <a:lstStyle/>
          <a:p>
            <a:r>
              <a:rPr lang="en-US" dirty="0"/>
              <a:t>Evaluation Survey Form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5D95-8D35-45E3-A901-FBE1E4F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EFB1-276D-408E-9B2E-C6C2381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46217D-ACDF-D63B-CB5F-B2310A1910E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640665" y="1160585"/>
            <a:ext cx="5100373" cy="39319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B5A638-8E2D-8913-B40F-350D513FF476}"/>
              </a:ext>
            </a:extLst>
          </p:cNvPr>
          <p:cNvSpPr txBox="1"/>
          <p:nvPr/>
        </p:nvSpPr>
        <p:spPr>
          <a:xfrm>
            <a:off x="327660" y="1295400"/>
            <a:ext cx="4709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Please fill </a:t>
            </a:r>
          </a:p>
          <a:p>
            <a:r>
              <a:rPr lang="en-US" sz="5000" dirty="0"/>
              <a:t>in the form.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7968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41A2D-F93B-428E-A8C3-8116B05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03" y="377390"/>
            <a:ext cx="8524365" cy="78319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5D95-8D35-45E3-A901-FBE1E4F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EFB1-276D-408E-9B2E-C6C2381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8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B92A4C-A307-4731-0368-753FE30D1DA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54804" y="1160585"/>
            <a:ext cx="10131316" cy="427111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M. A. Hearst. Show it or tell it? text, visualization, and their combination. </a:t>
            </a:r>
            <a:r>
              <a:rPr lang="en-US" sz="2200" dirty="0" err="1"/>
              <a:t>Commun</a:t>
            </a:r>
            <a:r>
              <a:rPr lang="en-US" sz="2200" dirty="0"/>
              <a:t>. ACM, 66(10):68–75, </a:t>
            </a:r>
            <a:r>
              <a:rPr lang="en-US" sz="2200" dirty="0" err="1"/>
              <a:t>sep</a:t>
            </a:r>
            <a:r>
              <a:rPr lang="en-US" sz="2200" dirty="0"/>
              <a:t> 2023. </a:t>
            </a:r>
            <a:r>
              <a:rPr lang="en-US" sz="2200" dirty="0" err="1"/>
              <a:t>doi</a:t>
            </a:r>
            <a:r>
              <a:rPr lang="en-US" sz="2200" dirty="0"/>
              <a:t>: 10.1145/3593580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D. H. Kim, S. Choi, J. Kim, V. </a:t>
            </a:r>
            <a:r>
              <a:rPr lang="en-US" sz="2200" dirty="0" err="1"/>
              <a:t>Setlur</a:t>
            </a:r>
            <a:r>
              <a:rPr lang="en-US" sz="2200" dirty="0"/>
              <a:t>, and M. </a:t>
            </a:r>
            <a:r>
              <a:rPr lang="en-US" sz="2200" dirty="0" err="1"/>
              <a:t>Agrawala</a:t>
            </a:r>
            <a:r>
              <a:rPr lang="en-US" sz="2200" dirty="0"/>
              <a:t>. Emphasis-checker: A tool for guiding chart and caption emphasis. IEEE Transactions on Visualization and Computer Graphics, 30(1):120–130, Jan.2024. </a:t>
            </a:r>
            <a:r>
              <a:rPr lang="en-US" sz="2200" dirty="0" err="1"/>
              <a:t>doi</a:t>
            </a:r>
            <a:r>
              <a:rPr lang="en-US" sz="2200" dirty="0"/>
              <a:t>: 10.1109/tvcg.2023.3327150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D. H. Kim, V. </a:t>
            </a:r>
            <a:r>
              <a:rPr lang="en-US" sz="2200" dirty="0" err="1"/>
              <a:t>Setlur</a:t>
            </a:r>
            <a:r>
              <a:rPr lang="en-US" sz="2200" dirty="0"/>
              <a:t>, and M. </a:t>
            </a:r>
            <a:r>
              <a:rPr lang="en-US" sz="2200" dirty="0" err="1"/>
              <a:t>Agrawala</a:t>
            </a:r>
            <a:r>
              <a:rPr lang="en-US" sz="2200" dirty="0"/>
              <a:t>. Towards understanding how readers integrate charts and captions: A case study with line charts. In Proceedings of the 2021 CHI Conference on Human Factors in Computing Systems, CHI ’21. ACM, May 2021. </a:t>
            </a:r>
            <a:r>
              <a:rPr lang="en-US" sz="2200" dirty="0" err="1"/>
              <a:t>doi</a:t>
            </a:r>
            <a:r>
              <a:rPr lang="en-US" sz="2200" dirty="0"/>
              <a:t>: 10.1145/3411764. 3445443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A. </a:t>
            </a:r>
            <a:r>
              <a:rPr lang="en-IN" sz="2200" dirty="0" err="1"/>
              <a:t>Lundgard</a:t>
            </a:r>
            <a:r>
              <a:rPr lang="en-IN" sz="2200" dirty="0"/>
              <a:t> and A. </a:t>
            </a:r>
            <a:r>
              <a:rPr lang="en-IN" sz="2200" dirty="0" err="1"/>
              <a:t>Satyanarayan</a:t>
            </a:r>
            <a:r>
              <a:rPr lang="en-IN" sz="2200" dirty="0"/>
              <a:t>. Accessible Visualization via Natural Language Descriptions: A Four-Level Model of Semantic Content. IEEE Transactions on Visualization &amp; Computer Graphics (Proc. IEEE VIS), 2022. </a:t>
            </a:r>
            <a:r>
              <a:rPr lang="en-IN" sz="2200" dirty="0" err="1"/>
              <a:t>doi</a:t>
            </a:r>
            <a:r>
              <a:rPr lang="en-IN" sz="2200" dirty="0"/>
              <a:t>: 10.1109/TVCG.2021.3114770</a:t>
            </a:r>
          </a:p>
        </p:txBody>
      </p:sp>
    </p:spTree>
    <p:extLst>
      <p:ext uri="{BB962C8B-B14F-4D97-AF65-F5344CB8AC3E}">
        <p14:creationId xmlns:p14="http://schemas.microsoft.com/office/powerpoint/2010/main" val="180792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3F4443"/>
      </a:dk1>
      <a:lt1>
        <a:srgbClr val="FFFFFF"/>
      </a:lt1>
      <a:dk2>
        <a:srgbClr val="3F4443"/>
      </a:dk2>
      <a:lt2>
        <a:srgbClr val="FFFFFF"/>
      </a:lt2>
      <a:accent1>
        <a:srgbClr val="737B7E"/>
      </a:accent1>
      <a:accent2>
        <a:srgbClr val="830065"/>
      </a:accent2>
      <a:accent3>
        <a:srgbClr val="6EBBAB"/>
      </a:accent3>
      <a:accent4>
        <a:srgbClr val="B04558"/>
      </a:accent4>
      <a:accent5>
        <a:srgbClr val="FFB600"/>
      </a:accent5>
      <a:accent6>
        <a:srgbClr val="0E4B52"/>
      </a:accent6>
      <a:hlink>
        <a:srgbClr val="E65F33"/>
      </a:hlink>
      <a:folHlink>
        <a:srgbClr val="FFFFFF"/>
      </a:folHlink>
    </a:clrScheme>
    <a:fontScheme name="Ohio State - Buckeye Fonts">
      <a:majorFont>
        <a:latin typeface="Buckeye Serif Black"/>
        <a:ea typeface=""/>
        <a:cs typeface=""/>
      </a:majorFont>
      <a:minorFont>
        <a:latin typeface="Buckey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1e7f3e-bb12-474b-b482-4fa739e63894">
      <Terms xmlns="http://schemas.microsoft.com/office/infopath/2007/PartnerControls"/>
    </lcf76f155ced4ddcb4097134ff3c332f>
    <TaxCatchAll xmlns="3ce6d955-4258-458b-ac6b-518e3d6206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8FF7B1B1D3747A56B7EC5FBA5B9DF" ma:contentTypeVersion="18" ma:contentTypeDescription="Create a new document." ma:contentTypeScope="" ma:versionID="e6269952895e12de5d5623c8b9b21cf9">
  <xsd:schema xmlns:xsd="http://www.w3.org/2001/XMLSchema" xmlns:xs="http://www.w3.org/2001/XMLSchema" xmlns:p="http://schemas.microsoft.com/office/2006/metadata/properties" xmlns:ns2="8b1e7f3e-bb12-474b-b482-4fa739e63894" xmlns:ns3="3ce6d955-4258-458b-ac6b-518e3d6206e9" targetNamespace="http://schemas.microsoft.com/office/2006/metadata/properties" ma:root="true" ma:fieldsID="7f24df518ceec03e28a1965ef062b5cd" ns2:_="" ns3:_="">
    <xsd:import namespace="8b1e7f3e-bb12-474b-b482-4fa739e63894"/>
    <xsd:import namespace="3ce6d955-4258-458b-ac6b-518e3d620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e7f3e-bb12-474b-b482-4fa739e63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6d955-4258-458b-ac6b-518e3d6206e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4ea684d-1910-4ad9-a292-ff73b776d231}" ma:internalName="TaxCatchAll" ma:showField="CatchAllData" ma:web="3ce6d955-4258-458b-ac6b-518e3d620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A5B590-EC41-47D6-9826-DB3928C76193}">
  <ds:schemaRefs>
    <ds:schemaRef ds:uri="http://schemas.microsoft.com/office/2006/metadata/properties"/>
    <ds:schemaRef ds:uri="http://schemas.microsoft.com/office/infopath/2007/PartnerControls"/>
    <ds:schemaRef ds:uri="8b1e7f3e-bb12-474b-b482-4fa739e63894"/>
    <ds:schemaRef ds:uri="3ce6d955-4258-458b-ac6b-518e3d6206e9"/>
  </ds:schemaRefs>
</ds:datastoreItem>
</file>

<file path=customXml/itemProps2.xml><?xml version="1.0" encoding="utf-8"?>
<ds:datastoreItem xmlns:ds="http://schemas.openxmlformats.org/officeDocument/2006/customXml" ds:itemID="{8A8BEB66-0C0B-4B90-9CB4-1562F81D5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4F9981-22EA-49A4-9663-90B6875E8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e7f3e-bb12-474b-b482-4fa739e63894"/>
    <ds:schemaRef ds:uri="3ce6d955-4258-458b-ac6b-518e3d6206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514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Buckeye Sans 2</vt:lpstr>
      <vt:lpstr>Buckeye Serif 2 Black</vt:lpstr>
      <vt:lpstr>Calibri</vt:lpstr>
      <vt:lpstr>Courier New</vt:lpstr>
      <vt:lpstr>Office Theme</vt:lpstr>
      <vt:lpstr>Data Visualization Project Final Update</vt:lpstr>
      <vt:lpstr>Effective Use of Textual Queues to Find Shift in Political Views of Indian Voters</vt:lpstr>
      <vt:lpstr>Problem Statement</vt:lpstr>
      <vt:lpstr>Data Set</vt:lpstr>
      <vt:lpstr>Plan of Action</vt:lpstr>
      <vt:lpstr>Experimental Design and Evaluation</vt:lpstr>
      <vt:lpstr>Evaluation Survey Form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Hoy, Mary</dc:creator>
  <cp:lastModifiedBy>Narukurthi, Likith</cp:lastModifiedBy>
  <cp:revision>108</cp:revision>
  <dcterms:created xsi:type="dcterms:W3CDTF">2021-09-24T16:29:17Z</dcterms:created>
  <dcterms:modified xsi:type="dcterms:W3CDTF">2024-04-18T15:36:01Z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0x010100EDE8FF7B1B1D3747A56B7EC5FBA5B9DF</vt:lpwstr>
  </property>
  <property fmtid="{D5CDD505-2E9C-101B-9397-08002B2CF9AE}" pid="3" name="MediaServiceImageTags">
    <vt:lpwstr/>
  </property>
</Properties>
</file>