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0" r:id="rId3"/>
    <p:sldId id="258" r:id="rId4"/>
    <p:sldId id="261" r:id="rId5"/>
    <p:sldId id="265" r:id="rId6"/>
    <p:sldId id="266" r:id="rId7"/>
    <p:sldId id="262" r:id="rId8"/>
    <p:sldId id="269" r:id="rId9"/>
    <p:sldId id="263" r:id="rId10"/>
    <p:sldId id="268" r:id="rId11"/>
    <p:sldId id="267" r:id="rId12"/>
    <p:sldId id="289" r:id="rId13"/>
    <p:sldId id="270" r:id="rId14"/>
    <p:sldId id="271" r:id="rId15"/>
    <p:sldId id="272" r:id="rId16"/>
    <p:sldId id="273" r:id="rId17"/>
    <p:sldId id="274" r:id="rId18"/>
    <p:sldId id="275" r:id="rId19"/>
    <p:sldId id="276" r:id="rId20"/>
    <p:sldId id="277" r:id="rId21"/>
    <p:sldId id="280" r:id="rId22"/>
    <p:sldId id="279" r:id="rId23"/>
    <p:sldId id="281" r:id="rId24"/>
    <p:sldId id="282" r:id="rId25"/>
    <p:sldId id="283" r:id="rId26"/>
    <p:sldId id="284" r:id="rId27"/>
    <p:sldId id="285" r:id="rId28"/>
    <p:sldId id="286" r:id="rId29"/>
    <p:sldId id="287"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AB3BE3-D404-40F7-ACBD-BB0FB7DCC8EB}" type="datetimeFigureOut">
              <a:rPr lang="en-US" smtClean="0"/>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70886-E9C1-446C-A7D1-1127B072A6B3}" type="slidenum">
              <a:rPr lang="en-US" smtClean="0"/>
              <a:t>‹#›</a:t>
            </a:fld>
            <a:endParaRPr lang="en-US"/>
          </a:p>
        </p:txBody>
      </p:sp>
    </p:spTree>
    <p:extLst>
      <p:ext uri="{BB962C8B-B14F-4D97-AF65-F5344CB8AC3E}">
        <p14:creationId xmlns:p14="http://schemas.microsoft.com/office/powerpoint/2010/main" val="241034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B3BE3-D404-40F7-ACBD-BB0FB7DCC8EB}" type="datetimeFigureOut">
              <a:rPr lang="en-US" smtClean="0"/>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70886-E9C1-446C-A7D1-1127B072A6B3}" type="slidenum">
              <a:rPr lang="en-US" smtClean="0"/>
              <a:t>‹#›</a:t>
            </a:fld>
            <a:endParaRPr lang="en-US"/>
          </a:p>
        </p:txBody>
      </p:sp>
    </p:spTree>
    <p:extLst>
      <p:ext uri="{BB962C8B-B14F-4D97-AF65-F5344CB8AC3E}">
        <p14:creationId xmlns:p14="http://schemas.microsoft.com/office/powerpoint/2010/main" val="35555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B3BE3-D404-40F7-ACBD-BB0FB7DCC8EB}" type="datetimeFigureOut">
              <a:rPr lang="en-US" smtClean="0"/>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70886-E9C1-446C-A7D1-1127B072A6B3}" type="slidenum">
              <a:rPr lang="en-US" smtClean="0"/>
              <a:t>‹#›</a:t>
            </a:fld>
            <a:endParaRPr lang="en-US"/>
          </a:p>
        </p:txBody>
      </p:sp>
    </p:spTree>
    <p:extLst>
      <p:ext uri="{BB962C8B-B14F-4D97-AF65-F5344CB8AC3E}">
        <p14:creationId xmlns:p14="http://schemas.microsoft.com/office/powerpoint/2010/main" val="256251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B3BE3-D404-40F7-ACBD-BB0FB7DCC8EB}" type="datetimeFigureOut">
              <a:rPr lang="en-US" smtClean="0"/>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70886-E9C1-446C-A7D1-1127B072A6B3}" type="slidenum">
              <a:rPr lang="en-US" smtClean="0"/>
              <a:t>‹#›</a:t>
            </a:fld>
            <a:endParaRPr lang="en-US"/>
          </a:p>
        </p:txBody>
      </p:sp>
    </p:spTree>
    <p:extLst>
      <p:ext uri="{BB962C8B-B14F-4D97-AF65-F5344CB8AC3E}">
        <p14:creationId xmlns:p14="http://schemas.microsoft.com/office/powerpoint/2010/main" val="91655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B3BE3-D404-40F7-ACBD-BB0FB7DCC8EB}" type="datetimeFigureOut">
              <a:rPr lang="en-US" smtClean="0"/>
              <a:t>5/19/2014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C70886-E9C1-446C-A7D1-1127B072A6B3}" type="slidenum">
              <a:rPr lang="en-US" smtClean="0"/>
              <a:t>‹#›</a:t>
            </a:fld>
            <a:endParaRPr lang="en-US"/>
          </a:p>
        </p:txBody>
      </p:sp>
    </p:spTree>
    <p:extLst>
      <p:ext uri="{BB962C8B-B14F-4D97-AF65-F5344CB8AC3E}">
        <p14:creationId xmlns:p14="http://schemas.microsoft.com/office/powerpoint/2010/main" val="116988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AB3BE3-D404-40F7-ACBD-BB0FB7DCC8EB}" type="datetimeFigureOut">
              <a:rPr lang="en-US" smtClean="0"/>
              <a:t>5/19/2014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70886-E9C1-446C-A7D1-1127B072A6B3}" type="slidenum">
              <a:rPr lang="en-US" smtClean="0"/>
              <a:t>‹#›</a:t>
            </a:fld>
            <a:endParaRPr lang="en-US"/>
          </a:p>
        </p:txBody>
      </p:sp>
    </p:spTree>
    <p:extLst>
      <p:ext uri="{BB962C8B-B14F-4D97-AF65-F5344CB8AC3E}">
        <p14:creationId xmlns:p14="http://schemas.microsoft.com/office/powerpoint/2010/main" val="398916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AB3BE3-D404-40F7-ACBD-BB0FB7DCC8EB}" type="datetimeFigureOut">
              <a:rPr lang="en-US" smtClean="0"/>
              <a:t>5/19/2014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C70886-E9C1-446C-A7D1-1127B072A6B3}" type="slidenum">
              <a:rPr lang="en-US" smtClean="0"/>
              <a:t>‹#›</a:t>
            </a:fld>
            <a:endParaRPr lang="en-US"/>
          </a:p>
        </p:txBody>
      </p:sp>
    </p:spTree>
    <p:extLst>
      <p:ext uri="{BB962C8B-B14F-4D97-AF65-F5344CB8AC3E}">
        <p14:creationId xmlns:p14="http://schemas.microsoft.com/office/powerpoint/2010/main" val="2354597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AB3BE3-D404-40F7-ACBD-BB0FB7DCC8EB}" type="datetimeFigureOut">
              <a:rPr lang="en-US" smtClean="0"/>
              <a:t>5/19/2014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C70886-E9C1-446C-A7D1-1127B072A6B3}" type="slidenum">
              <a:rPr lang="en-US" smtClean="0"/>
              <a:t>‹#›</a:t>
            </a:fld>
            <a:endParaRPr lang="en-US"/>
          </a:p>
        </p:txBody>
      </p:sp>
    </p:spTree>
    <p:extLst>
      <p:ext uri="{BB962C8B-B14F-4D97-AF65-F5344CB8AC3E}">
        <p14:creationId xmlns:p14="http://schemas.microsoft.com/office/powerpoint/2010/main" val="135861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B3BE3-D404-40F7-ACBD-BB0FB7DCC8EB}" type="datetimeFigureOut">
              <a:rPr lang="en-US" smtClean="0"/>
              <a:t>5/19/2014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C70886-E9C1-446C-A7D1-1127B072A6B3}" type="slidenum">
              <a:rPr lang="en-US" smtClean="0"/>
              <a:t>‹#›</a:t>
            </a:fld>
            <a:endParaRPr lang="en-US"/>
          </a:p>
        </p:txBody>
      </p:sp>
    </p:spTree>
    <p:extLst>
      <p:ext uri="{BB962C8B-B14F-4D97-AF65-F5344CB8AC3E}">
        <p14:creationId xmlns:p14="http://schemas.microsoft.com/office/powerpoint/2010/main" val="208300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B3BE3-D404-40F7-ACBD-BB0FB7DCC8EB}" type="datetimeFigureOut">
              <a:rPr lang="en-US" smtClean="0"/>
              <a:t>5/19/2014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70886-E9C1-446C-A7D1-1127B072A6B3}" type="slidenum">
              <a:rPr lang="en-US" smtClean="0"/>
              <a:t>‹#›</a:t>
            </a:fld>
            <a:endParaRPr lang="en-US"/>
          </a:p>
        </p:txBody>
      </p:sp>
    </p:spTree>
    <p:extLst>
      <p:ext uri="{BB962C8B-B14F-4D97-AF65-F5344CB8AC3E}">
        <p14:creationId xmlns:p14="http://schemas.microsoft.com/office/powerpoint/2010/main" val="408727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B3BE3-D404-40F7-ACBD-BB0FB7DCC8EB}" type="datetimeFigureOut">
              <a:rPr lang="en-US" smtClean="0"/>
              <a:t>5/19/2014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C70886-E9C1-446C-A7D1-1127B072A6B3}" type="slidenum">
              <a:rPr lang="en-US" smtClean="0"/>
              <a:t>‹#›</a:t>
            </a:fld>
            <a:endParaRPr lang="en-US"/>
          </a:p>
        </p:txBody>
      </p:sp>
    </p:spTree>
    <p:extLst>
      <p:ext uri="{BB962C8B-B14F-4D97-AF65-F5344CB8AC3E}">
        <p14:creationId xmlns:p14="http://schemas.microsoft.com/office/powerpoint/2010/main" val="135426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B3BE3-D404-40F7-ACBD-BB0FB7DCC8EB}" type="datetimeFigureOut">
              <a:rPr lang="en-US" smtClean="0"/>
              <a:t>5/19/2014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70886-E9C1-446C-A7D1-1127B072A6B3}" type="slidenum">
              <a:rPr lang="en-US" smtClean="0"/>
              <a:t>‹#›</a:t>
            </a:fld>
            <a:endParaRPr lang="en-US"/>
          </a:p>
        </p:txBody>
      </p:sp>
    </p:spTree>
    <p:extLst>
      <p:ext uri="{BB962C8B-B14F-4D97-AF65-F5344CB8AC3E}">
        <p14:creationId xmlns:p14="http://schemas.microsoft.com/office/powerpoint/2010/main" val="28141800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304800"/>
            <a:ext cx="8458200" cy="7017306"/>
          </a:xfrm>
          <a:prstGeom prst="rect">
            <a:avLst/>
          </a:prstGeom>
          <a:noFill/>
        </p:spPr>
        <p:txBody>
          <a:bodyPr wrap="square" rtlCol="0">
            <a:spAutoFit/>
          </a:bodyPr>
          <a:lstStyle/>
          <a:p>
            <a:pPr algn="ctr"/>
            <a:r>
              <a:rPr lang="en-US" b="1" dirty="0"/>
              <a:t>MANAV RACHNA COLLEGE OF ENGINEERING</a:t>
            </a:r>
            <a:endParaRPr lang="en-US" dirty="0"/>
          </a:p>
          <a:p>
            <a:pPr algn="ctr"/>
            <a:r>
              <a:rPr lang="en-US" b="1" dirty="0"/>
              <a:t> </a:t>
            </a:r>
            <a:r>
              <a:rPr lang="en-US" b="1" dirty="0" smtClean="0"/>
              <a:t>DEPARTMENT </a:t>
            </a:r>
            <a:r>
              <a:rPr lang="en-US" b="1" dirty="0"/>
              <a:t>OF CSE/IT</a:t>
            </a:r>
            <a:endParaRPr lang="en-US" dirty="0"/>
          </a:p>
          <a:p>
            <a:r>
              <a:rPr lang="en-US" b="1" dirty="0"/>
              <a:t> </a:t>
            </a:r>
            <a:endParaRPr lang="en-US" dirty="0"/>
          </a:p>
          <a:p>
            <a:pPr algn="ctr"/>
            <a:r>
              <a:rPr lang="en-US" b="1" dirty="0"/>
              <a:t> </a:t>
            </a:r>
            <a:r>
              <a:rPr lang="en-US" b="1" dirty="0" smtClean="0"/>
              <a:t>PRESENTATION</a:t>
            </a:r>
            <a:endParaRPr lang="en-US" dirty="0" smtClean="0"/>
          </a:p>
          <a:p>
            <a:pPr algn="ctr"/>
            <a:r>
              <a:rPr lang="en-US" b="1" dirty="0"/>
              <a:t> </a:t>
            </a:r>
            <a:r>
              <a:rPr lang="en-US" b="1" dirty="0" smtClean="0"/>
              <a:t> </a:t>
            </a:r>
            <a:r>
              <a:rPr lang="en-US" b="1" dirty="0"/>
              <a:t>B.Tech</a:t>
            </a:r>
            <a:endParaRPr lang="en-US" dirty="0"/>
          </a:p>
          <a:p>
            <a:pPr algn="ctr"/>
            <a:r>
              <a:rPr lang="en-US" b="1" dirty="0"/>
              <a:t>Computer Science </a:t>
            </a:r>
            <a:endParaRPr lang="en-US" dirty="0"/>
          </a:p>
          <a:p>
            <a:pPr algn="ctr"/>
            <a:r>
              <a:rPr lang="en-US" b="1" dirty="0"/>
              <a:t> 8th Semester Industrial Project</a:t>
            </a:r>
            <a:endParaRPr lang="en-US" dirty="0"/>
          </a:p>
          <a:p>
            <a:pPr algn="ctr"/>
            <a:r>
              <a:rPr lang="en-US" dirty="0"/>
              <a:t> </a:t>
            </a:r>
          </a:p>
          <a:p>
            <a:pPr algn="ctr"/>
            <a:r>
              <a:rPr lang="en-US" dirty="0" smtClean="0"/>
              <a:t>Submitted </a:t>
            </a:r>
            <a:r>
              <a:rPr lang="en-US" dirty="0"/>
              <a:t>by</a:t>
            </a:r>
          </a:p>
          <a:p>
            <a:pPr algn="ctr"/>
            <a:r>
              <a:rPr lang="en-US" dirty="0"/>
              <a:t>SRISHTI SUKHRALIA</a:t>
            </a:r>
          </a:p>
          <a:p>
            <a:pPr algn="ctr"/>
            <a:r>
              <a:rPr lang="en-US" dirty="0" smtClean="0"/>
              <a:t>2K10-MRCE-CSE-113</a:t>
            </a:r>
            <a:endParaRPr lang="en-US" dirty="0"/>
          </a:p>
          <a:p>
            <a:pPr algn="ctr"/>
            <a:r>
              <a:rPr lang="en-US" dirty="0"/>
              <a:t>  </a:t>
            </a:r>
          </a:p>
          <a:p>
            <a:pPr algn="ctr"/>
            <a:r>
              <a:rPr lang="en-US" dirty="0"/>
              <a:t>being carried out at </a:t>
            </a:r>
          </a:p>
          <a:p>
            <a:pPr algn="ctr"/>
            <a:r>
              <a:rPr lang="en-US" dirty="0"/>
              <a:t> </a:t>
            </a:r>
          </a:p>
          <a:p>
            <a:pPr algn="ctr"/>
            <a:endParaRPr lang="en-US" dirty="0" smtClean="0"/>
          </a:p>
          <a:p>
            <a:pPr algn="ctr"/>
            <a:endParaRPr lang="en-US" dirty="0"/>
          </a:p>
          <a:p>
            <a:pPr algn="ctr"/>
            <a:endParaRPr lang="en-US" dirty="0" smtClean="0"/>
          </a:p>
          <a:p>
            <a:pPr algn="ctr"/>
            <a:endParaRPr lang="en-US" dirty="0" smtClean="0"/>
          </a:p>
          <a:p>
            <a:pPr algn="ctr"/>
            <a:r>
              <a:rPr lang="en-US" dirty="0" smtClean="0"/>
              <a:t>under </a:t>
            </a:r>
            <a:r>
              <a:rPr lang="en-US" dirty="0"/>
              <a:t>the guidance of </a:t>
            </a:r>
          </a:p>
          <a:p>
            <a:pPr algn="ctr"/>
            <a:r>
              <a:rPr lang="en-US" dirty="0"/>
              <a:t>Mr. Gyanendra Singh Yadav</a:t>
            </a:r>
          </a:p>
          <a:p>
            <a:pPr algn="ctr"/>
            <a:r>
              <a:rPr lang="en-US" dirty="0"/>
              <a:t>Senior Technical Trainer</a:t>
            </a:r>
          </a:p>
          <a:p>
            <a:r>
              <a:rPr lang="en-US" dirty="0"/>
              <a:t> </a:t>
            </a:r>
          </a:p>
          <a:p>
            <a:r>
              <a:rPr lang="en-US" dirty="0"/>
              <a:t> </a:t>
            </a:r>
          </a:p>
          <a:p>
            <a:r>
              <a:rPr lang="en-US" dirty="0"/>
              <a:t> </a:t>
            </a:r>
          </a:p>
          <a:p>
            <a:endParaRPr lang="en-US" dirty="0"/>
          </a:p>
        </p:txBody>
      </p:sp>
      <p:pic>
        <p:nvPicPr>
          <p:cNvPr id="9" name="Picture 8"/>
          <p:cNvPicPr/>
          <p:nvPr/>
        </p:nvPicPr>
        <p:blipFill rotWithShape="1">
          <a:blip r:embed="rId2">
            <a:extLst>
              <a:ext uri="{28A0092B-C50C-407E-A947-70E740481C1C}">
                <a14:useLocalDpi xmlns:a14="http://schemas.microsoft.com/office/drawing/2010/main" val="0"/>
              </a:ext>
            </a:extLst>
          </a:blip>
          <a:srcRect l="3804" t="26087" r="2717" b="25543"/>
          <a:stretch/>
        </p:blipFill>
        <p:spPr bwMode="auto">
          <a:xfrm>
            <a:off x="3609975" y="3962400"/>
            <a:ext cx="2000250" cy="1143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00980717"/>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4900" b="1" u="sng" dirty="0" smtClean="0"/>
              <a:t>Applicant</a:t>
            </a:r>
            <a:r>
              <a:rPr lang="en-US" dirty="0" smtClean="0"/>
              <a:t/>
            </a:r>
            <a:br>
              <a:rPr lang="en-US" dirty="0" smtClean="0"/>
            </a:br>
            <a:endParaRPr lang="en-US" dirty="0"/>
          </a:p>
        </p:txBody>
      </p:sp>
      <p:sp>
        <p:nvSpPr>
          <p:cNvPr id="3" name="Content Placeholder 2"/>
          <p:cNvSpPr>
            <a:spLocks noGrp="1"/>
          </p:cNvSpPr>
          <p:nvPr>
            <p:ph idx="1"/>
          </p:nvPr>
        </p:nvSpPr>
        <p:spPr>
          <a:xfrm>
            <a:off x="533400" y="990600"/>
            <a:ext cx="8229600" cy="4525963"/>
          </a:xfrm>
        </p:spPr>
        <p:txBody>
          <a:bodyPr>
            <a:normAutofit/>
          </a:bodyPr>
          <a:lstStyle/>
          <a:p>
            <a:pPr marL="0" indent="0">
              <a:buNone/>
            </a:pPr>
            <a:endParaRPr lang="en-IN" sz="2000" b="1" dirty="0" smtClean="0"/>
          </a:p>
          <a:p>
            <a:pPr marL="0" indent="0">
              <a:buNone/>
            </a:pPr>
            <a:r>
              <a:rPr lang="en-US" sz="2000" dirty="0" smtClean="0"/>
              <a:t>This </a:t>
            </a:r>
            <a:r>
              <a:rPr lang="en-US" sz="2000" dirty="0"/>
              <a:t>module provides functions for the Applicant. It has following </a:t>
            </a:r>
            <a:r>
              <a:rPr lang="en-US" sz="2000" dirty="0" smtClean="0"/>
              <a:t>sub-modules</a:t>
            </a:r>
            <a:r>
              <a:rPr lang="en-IN" sz="2000" dirty="0"/>
              <a:t> </a:t>
            </a:r>
            <a:endParaRPr lang="en-IN" sz="2000" dirty="0" smtClean="0"/>
          </a:p>
          <a:p>
            <a:pPr marL="0" indent="0">
              <a:buNone/>
            </a:pPr>
            <a:endParaRPr lang="en-US" sz="2000" dirty="0"/>
          </a:p>
          <a:p>
            <a:pPr lvl="0"/>
            <a:r>
              <a:rPr lang="en-US" sz="2000" dirty="0"/>
              <a:t>Add profile-This is used to enter the applicant details.</a:t>
            </a:r>
          </a:p>
          <a:p>
            <a:pPr lvl="0"/>
            <a:r>
              <a:rPr lang="en-US" sz="2000" dirty="0" smtClean="0"/>
              <a:t>Update </a:t>
            </a:r>
            <a:r>
              <a:rPr lang="en-US" sz="2000" dirty="0"/>
              <a:t>profile-This is used to update the details entered by applicant.</a:t>
            </a:r>
          </a:p>
          <a:p>
            <a:pPr lvl="0"/>
            <a:r>
              <a:rPr lang="en-US" sz="2000" dirty="0"/>
              <a:t>View profile-This is used to view profile in resume format.</a:t>
            </a:r>
          </a:p>
          <a:p>
            <a:pPr lvl="0"/>
            <a:r>
              <a:rPr lang="en-US" sz="2000" dirty="0"/>
              <a:t>Jobs-This is used to search and apply for jobs.</a:t>
            </a:r>
          </a:p>
          <a:p>
            <a:pPr lvl="0"/>
            <a:r>
              <a:rPr lang="en-US" sz="2000" dirty="0"/>
              <a:t>Interview –This is used to view applicants interview list.</a:t>
            </a:r>
          </a:p>
          <a:p>
            <a:pPr lvl="0"/>
            <a:r>
              <a:rPr lang="en-US" sz="2000" dirty="0"/>
              <a:t>Results-This is used to view results of applicant interview.</a:t>
            </a:r>
          </a:p>
          <a:p>
            <a:pPr lvl="0"/>
            <a:r>
              <a:rPr lang="en-US" sz="2000" dirty="0"/>
              <a:t>Logout -This is used to log out from the account. </a:t>
            </a:r>
          </a:p>
          <a:p>
            <a:pPr marL="0" indent="0">
              <a:buNone/>
            </a:pPr>
            <a:endParaRPr lang="en-US" sz="2000" dirty="0"/>
          </a:p>
        </p:txBody>
      </p:sp>
      <p:pic>
        <p:nvPicPr>
          <p:cNvPr id="4" name="Picture 4" descr="http://t0.gstatic.com/images?q=tbn:ANd9GcS2He-QGwgO2-utXHcw04cKfCUu43M05h9zGTybdsgMzJT41Ur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4676402"/>
            <a:ext cx="1724025" cy="197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023203"/>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u="sng" dirty="0" smtClean="0"/>
              <a:t>Recruiter</a:t>
            </a:r>
            <a:endParaRPr lang="en-US" u="sng" dirty="0"/>
          </a:p>
        </p:txBody>
      </p:sp>
      <p:sp>
        <p:nvSpPr>
          <p:cNvPr id="3" name="Content Placeholder 2"/>
          <p:cNvSpPr>
            <a:spLocks noGrp="1"/>
          </p:cNvSpPr>
          <p:nvPr>
            <p:ph idx="1"/>
          </p:nvPr>
        </p:nvSpPr>
        <p:spPr>
          <a:xfrm>
            <a:off x="457200" y="1600200"/>
            <a:ext cx="8382000" cy="4800600"/>
          </a:xfrm>
        </p:spPr>
        <p:txBody>
          <a:bodyPr>
            <a:normAutofit/>
          </a:bodyPr>
          <a:lstStyle/>
          <a:p>
            <a:pPr marL="0" indent="0">
              <a:buNone/>
            </a:pPr>
            <a:r>
              <a:rPr lang="en-US" sz="2000" dirty="0" smtClean="0"/>
              <a:t>This </a:t>
            </a:r>
            <a:r>
              <a:rPr lang="en-US" sz="2000" dirty="0"/>
              <a:t>module provides functions for the </a:t>
            </a:r>
            <a:r>
              <a:rPr lang="en-US" sz="2000" dirty="0" smtClean="0"/>
              <a:t>Recruiter</a:t>
            </a:r>
            <a:r>
              <a:rPr lang="en-US" sz="2000" dirty="0"/>
              <a:t>. It has following sub-modules: </a:t>
            </a:r>
          </a:p>
          <a:p>
            <a:pPr marL="0" indent="0">
              <a:buNone/>
            </a:pPr>
            <a:r>
              <a:rPr lang="en-US" sz="2000" dirty="0"/>
              <a:t> </a:t>
            </a:r>
          </a:p>
          <a:p>
            <a:pPr lvl="0"/>
            <a:r>
              <a:rPr lang="en-US" sz="2000" dirty="0"/>
              <a:t>Add vacancy-This is used to add new vacancies for applicants.</a:t>
            </a:r>
          </a:p>
          <a:p>
            <a:pPr lvl="0"/>
            <a:r>
              <a:rPr lang="en-US" sz="2000" dirty="0"/>
              <a:t>Add Result-This is used to add the result of the interview.</a:t>
            </a:r>
          </a:p>
          <a:p>
            <a:pPr lvl="0"/>
            <a:r>
              <a:rPr lang="en-US" sz="2000" dirty="0"/>
              <a:t>Interview list-This is to view the interview list.</a:t>
            </a:r>
          </a:p>
          <a:p>
            <a:pPr lvl="0"/>
            <a:r>
              <a:rPr lang="en-US" sz="2000" dirty="0"/>
              <a:t>Vacancy list-This is used to view the vacancy list.</a:t>
            </a:r>
          </a:p>
          <a:p>
            <a:pPr lvl="0"/>
            <a:r>
              <a:rPr lang="en-US" sz="2000" dirty="0"/>
              <a:t>Logout- This is used to log out from the account. </a:t>
            </a:r>
          </a:p>
          <a:p>
            <a:pPr marL="0" indent="0">
              <a:buNone/>
            </a:pPr>
            <a:r>
              <a:rPr lang="en-US" sz="2000" dirty="0"/>
              <a:t> </a:t>
            </a:r>
          </a:p>
        </p:txBody>
      </p:sp>
      <p:pic>
        <p:nvPicPr>
          <p:cNvPr id="4" name="Picture 6" descr="https://encrypted-tbn3.gstatic.com/images?q=tbn:ANd9GcSKPNX_tbTL1vVRmdqU5N2QUrJP-AI6xRO02mTexKeqTFL8G8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4724400"/>
            <a:ext cx="1686358" cy="168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144089"/>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Module Collaboration Diagram</a:t>
            </a:r>
            <a:endParaRPr lang="en-US" dirty="0"/>
          </a:p>
        </p:txBody>
      </p:sp>
      <p:pic>
        <p:nvPicPr>
          <p:cNvPr id="23566" name="Picture 14"/>
          <p:cNvPicPr>
            <a:picLocks noChangeAspect="1" noChangeArrowheads="1"/>
          </p:cNvPicPr>
          <p:nvPr/>
        </p:nvPicPr>
        <p:blipFill rotWithShape="1">
          <a:blip r:embed="rId2">
            <a:extLst>
              <a:ext uri="{28A0092B-C50C-407E-A947-70E740481C1C}">
                <a14:useLocalDpi xmlns:a14="http://schemas.microsoft.com/office/drawing/2010/main" val="0"/>
              </a:ext>
            </a:extLst>
          </a:blip>
          <a:srcRect l="20637" t="26588" r="29722" b="29356"/>
          <a:stretch/>
        </p:blipFill>
        <p:spPr bwMode="auto">
          <a:xfrm>
            <a:off x="533400" y="1981200"/>
            <a:ext cx="7941024"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5337629"/>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t/>
            </a:r>
            <a:br>
              <a:rPr lang="en-US" b="1" dirty="0" smtClean="0"/>
            </a:br>
            <a:r>
              <a:rPr lang="en-US" b="1" dirty="0" smtClean="0"/>
              <a:t>User </a:t>
            </a:r>
            <a:r>
              <a:rPr lang="en-US" b="1" dirty="0"/>
              <a:t>Interface </a:t>
            </a:r>
            <a:r>
              <a:rPr lang="en-US" b="1" dirty="0" smtClean="0"/>
              <a:t>Design</a:t>
            </a:r>
            <a:r>
              <a:rPr lang="en-US" dirty="0"/>
              <a:t/>
            </a:r>
            <a:br>
              <a:rPr lang="en-US" dirty="0"/>
            </a:br>
            <a:r>
              <a:rPr lang="en-US" sz="2700" b="1" dirty="0" smtClean="0"/>
              <a:t>Input </a:t>
            </a:r>
            <a:r>
              <a:rPr lang="en-US" sz="2700" b="1" dirty="0"/>
              <a:t>Screen Design Preview</a:t>
            </a:r>
            <a:r>
              <a:rPr lang="en-US" dirty="0"/>
              <a:t/>
            </a:r>
            <a:br>
              <a:rPr lang="en-US" dirty="0"/>
            </a:br>
            <a:endParaRPr lang="en-US" dirty="0"/>
          </a:p>
        </p:txBody>
      </p:sp>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t="9395" r="1173" b="7094"/>
          <a:stretch>
            <a:fillRect/>
          </a:stretch>
        </p:blipFill>
        <p:spPr bwMode="auto">
          <a:xfrm>
            <a:off x="699654" y="1371600"/>
            <a:ext cx="7758545"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21713"/>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p:cNvPicPr>
            <a:picLocks noChangeAspect="1" noChangeArrowheads="1"/>
          </p:cNvPicPr>
          <p:nvPr/>
        </p:nvPicPr>
        <p:blipFill>
          <a:blip r:embed="rId2">
            <a:extLst>
              <a:ext uri="{28A0092B-C50C-407E-A947-70E740481C1C}">
                <a14:useLocalDpi xmlns:a14="http://schemas.microsoft.com/office/drawing/2010/main" val="0"/>
              </a:ext>
            </a:extLst>
          </a:blip>
          <a:srcRect t="10237" r="9689" b="18558"/>
          <a:stretch>
            <a:fillRect/>
          </a:stretch>
        </p:blipFill>
        <p:spPr bwMode="auto">
          <a:xfrm>
            <a:off x="533400" y="1219200"/>
            <a:ext cx="7391400" cy="509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62000" y="304800"/>
            <a:ext cx="2514600" cy="369332"/>
          </a:xfrm>
          <a:prstGeom prst="rect">
            <a:avLst/>
          </a:prstGeom>
          <a:noFill/>
        </p:spPr>
        <p:txBody>
          <a:bodyPr wrap="square" rtlCol="0">
            <a:spAutoFit/>
          </a:bodyPr>
          <a:lstStyle/>
          <a:p>
            <a:r>
              <a:rPr lang="en-US" dirty="0" smtClean="0"/>
              <a:t>LOGIN PAGE</a:t>
            </a:r>
            <a:endParaRPr lang="en-US" dirty="0"/>
          </a:p>
        </p:txBody>
      </p:sp>
    </p:spTree>
    <p:extLst>
      <p:ext uri="{BB962C8B-B14F-4D97-AF65-F5344CB8AC3E}">
        <p14:creationId xmlns:p14="http://schemas.microsoft.com/office/powerpoint/2010/main" val="2465209377"/>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0"/>
          <p:cNvPicPr>
            <a:picLocks noChangeAspect="1" noChangeArrowheads="1"/>
          </p:cNvPicPr>
          <p:nvPr/>
        </p:nvPicPr>
        <p:blipFill>
          <a:blip r:embed="rId2">
            <a:extLst>
              <a:ext uri="{28A0092B-C50C-407E-A947-70E740481C1C}">
                <a14:useLocalDpi xmlns:a14="http://schemas.microsoft.com/office/drawing/2010/main" val="0"/>
              </a:ext>
            </a:extLst>
          </a:blip>
          <a:srcRect t="8910" b="4097"/>
          <a:stretch>
            <a:fillRect/>
          </a:stretch>
        </p:blipFill>
        <p:spPr bwMode="auto">
          <a:xfrm>
            <a:off x="457200" y="1143000"/>
            <a:ext cx="7315200" cy="543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304800"/>
            <a:ext cx="2514600" cy="369332"/>
          </a:xfrm>
          <a:prstGeom prst="rect">
            <a:avLst/>
          </a:prstGeom>
          <a:noFill/>
        </p:spPr>
        <p:txBody>
          <a:bodyPr wrap="square" rtlCol="0">
            <a:spAutoFit/>
          </a:bodyPr>
          <a:lstStyle/>
          <a:p>
            <a:r>
              <a:rPr lang="en-US" dirty="0" smtClean="0"/>
              <a:t>ADD PROFILE PAGE</a:t>
            </a:r>
            <a:endParaRPr lang="en-US" dirty="0"/>
          </a:p>
        </p:txBody>
      </p:sp>
    </p:spTree>
    <p:extLst>
      <p:ext uri="{BB962C8B-B14F-4D97-AF65-F5344CB8AC3E}">
        <p14:creationId xmlns:p14="http://schemas.microsoft.com/office/powerpoint/2010/main" val="1578564637"/>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9"/>
          <p:cNvPicPr>
            <a:picLocks noChangeAspect="1" noChangeArrowheads="1"/>
          </p:cNvPicPr>
          <p:nvPr/>
        </p:nvPicPr>
        <p:blipFill>
          <a:blip r:embed="rId2">
            <a:extLst>
              <a:ext uri="{28A0092B-C50C-407E-A947-70E740481C1C}">
                <a14:useLocalDpi xmlns:a14="http://schemas.microsoft.com/office/drawing/2010/main" val="0"/>
              </a:ext>
            </a:extLst>
          </a:blip>
          <a:srcRect t="9415" b="4237"/>
          <a:stretch>
            <a:fillRect/>
          </a:stretch>
        </p:blipFill>
        <p:spPr bwMode="auto">
          <a:xfrm>
            <a:off x="538163" y="1295400"/>
            <a:ext cx="8163651" cy="518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304800"/>
            <a:ext cx="2514600" cy="369332"/>
          </a:xfrm>
          <a:prstGeom prst="rect">
            <a:avLst/>
          </a:prstGeom>
          <a:noFill/>
        </p:spPr>
        <p:txBody>
          <a:bodyPr wrap="square" rtlCol="0">
            <a:spAutoFit/>
          </a:bodyPr>
          <a:lstStyle/>
          <a:p>
            <a:r>
              <a:rPr lang="en-US" dirty="0" smtClean="0"/>
              <a:t>UPDATE PROFILE PAGE</a:t>
            </a:r>
            <a:endParaRPr lang="en-US" dirty="0"/>
          </a:p>
        </p:txBody>
      </p:sp>
    </p:spTree>
    <p:extLst>
      <p:ext uri="{BB962C8B-B14F-4D97-AF65-F5344CB8AC3E}">
        <p14:creationId xmlns:p14="http://schemas.microsoft.com/office/powerpoint/2010/main" val="1578564637"/>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0"/>
          <p:cNvPicPr>
            <a:picLocks noChangeAspect="1" noChangeArrowheads="1"/>
          </p:cNvPicPr>
          <p:nvPr/>
        </p:nvPicPr>
        <p:blipFill>
          <a:blip r:embed="rId2">
            <a:extLst>
              <a:ext uri="{28A0092B-C50C-407E-A947-70E740481C1C}">
                <a14:useLocalDpi xmlns:a14="http://schemas.microsoft.com/office/drawing/2010/main" val="0"/>
              </a:ext>
            </a:extLst>
          </a:blip>
          <a:srcRect t="8710" r="-150" b="4585"/>
          <a:stretch>
            <a:fillRect/>
          </a:stretch>
        </p:blipFill>
        <p:spPr bwMode="auto">
          <a:xfrm>
            <a:off x="685800" y="685800"/>
            <a:ext cx="7848600" cy="579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304800"/>
            <a:ext cx="2514600" cy="369332"/>
          </a:xfrm>
          <a:prstGeom prst="rect">
            <a:avLst/>
          </a:prstGeom>
          <a:noFill/>
        </p:spPr>
        <p:txBody>
          <a:bodyPr wrap="square" rtlCol="0">
            <a:spAutoFit/>
          </a:bodyPr>
          <a:lstStyle/>
          <a:p>
            <a:r>
              <a:rPr lang="en-US" dirty="0" smtClean="0"/>
              <a:t>ADD INTERVIEW</a:t>
            </a:r>
            <a:endParaRPr lang="en-US" dirty="0"/>
          </a:p>
        </p:txBody>
      </p:sp>
    </p:spTree>
    <p:extLst>
      <p:ext uri="{BB962C8B-B14F-4D97-AF65-F5344CB8AC3E}">
        <p14:creationId xmlns:p14="http://schemas.microsoft.com/office/powerpoint/2010/main" val="1578564637"/>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p:cNvPicPr>
            <a:picLocks noChangeAspect="1" noChangeArrowheads="1"/>
          </p:cNvPicPr>
          <p:nvPr/>
        </p:nvPicPr>
        <p:blipFill>
          <a:blip r:embed="rId2">
            <a:extLst>
              <a:ext uri="{28A0092B-C50C-407E-A947-70E740481C1C}">
                <a14:useLocalDpi xmlns:a14="http://schemas.microsoft.com/office/drawing/2010/main" val="0"/>
              </a:ext>
            </a:extLst>
          </a:blip>
          <a:srcRect t="11261"/>
          <a:stretch>
            <a:fillRect/>
          </a:stretch>
        </p:blipFill>
        <p:spPr bwMode="auto">
          <a:xfrm>
            <a:off x="685800" y="685800"/>
            <a:ext cx="8080954"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304800"/>
            <a:ext cx="2514600" cy="369332"/>
          </a:xfrm>
          <a:prstGeom prst="rect">
            <a:avLst/>
          </a:prstGeom>
          <a:noFill/>
        </p:spPr>
        <p:txBody>
          <a:bodyPr wrap="square" rtlCol="0">
            <a:spAutoFit/>
          </a:bodyPr>
          <a:lstStyle/>
          <a:p>
            <a:r>
              <a:rPr lang="en-US" dirty="0" smtClean="0"/>
              <a:t>SEND EMAIL PAGE</a:t>
            </a:r>
            <a:endParaRPr lang="en-US" dirty="0"/>
          </a:p>
        </p:txBody>
      </p:sp>
    </p:spTree>
    <p:extLst>
      <p:ext uri="{BB962C8B-B14F-4D97-AF65-F5344CB8AC3E}">
        <p14:creationId xmlns:p14="http://schemas.microsoft.com/office/powerpoint/2010/main" val="1578564637"/>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1"/>
          <p:cNvPicPr>
            <a:picLocks noChangeAspect="1" noChangeArrowheads="1"/>
          </p:cNvPicPr>
          <p:nvPr/>
        </p:nvPicPr>
        <p:blipFill>
          <a:blip r:embed="rId2">
            <a:extLst>
              <a:ext uri="{28A0092B-C50C-407E-A947-70E740481C1C}">
                <a14:useLocalDpi xmlns:a14="http://schemas.microsoft.com/office/drawing/2010/main" val="0"/>
              </a:ext>
            </a:extLst>
          </a:blip>
          <a:srcRect t="11261" b="5089"/>
          <a:stretch>
            <a:fillRect/>
          </a:stretch>
        </p:blipFill>
        <p:spPr bwMode="auto">
          <a:xfrm>
            <a:off x="685800" y="685800"/>
            <a:ext cx="8067406"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304800"/>
            <a:ext cx="2514600" cy="369332"/>
          </a:xfrm>
          <a:prstGeom prst="rect">
            <a:avLst/>
          </a:prstGeom>
          <a:noFill/>
        </p:spPr>
        <p:txBody>
          <a:bodyPr wrap="square" rtlCol="0">
            <a:spAutoFit/>
          </a:bodyPr>
          <a:lstStyle/>
          <a:p>
            <a:r>
              <a:rPr lang="en-US" dirty="0" smtClean="0"/>
              <a:t>ADD VACANCY PAGE</a:t>
            </a:r>
            <a:endParaRPr lang="en-US" dirty="0"/>
          </a:p>
        </p:txBody>
      </p:sp>
    </p:spTree>
    <p:extLst>
      <p:ext uri="{BB962C8B-B14F-4D97-AF65-F5344CB8AC3E}">
        <p14:creationId xmlns:p14="http://schemas.microsoft.com/office/powerpoint/2010/main" val="1578564637"/>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pPr algn="l"/>
            <a:r>
              <a:rPr lang="en-US" dirty="0" smtClean="0"/>
              <a:t/>
            </a:r>
            <a:br>
              <a:rPr lang="en-US" dirty="0" smtClean="0"/>
            </a:br>
            <a:r>
              <a:rPr lang="en-US" dirty="0"/>
              <a:t/>
            </a:r>
            <a:br>
              <a:rPr lang="en-US" dirty="0"/>
            </a:br>
            <a:r>
              <a:rPr lang="en-US" dirty="0" smtClean="0"/>
              <a:t>Tech Mahindra</a:t>
            </a:r>
            <a:br>
              <a:rPr lang="en-US" dirty="0" smtClean="0"/>
            </a:br>
            <a:r>
              <a:rPr lang="en-US" sz="2700" dirty="0"/>
              <a:t>Information technology company</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304800" y="1600200"/>
            <a:ext cx="8382000" cy="4953000"/>
          </a:xfrm>
        </p:spPr>
        <p:txBody>
          <a:bodyPr>
            <a:normAutofit fontScale="92500" lnSpcReduction="20000"/>
          </a:bodyPr>
          <a:lstStyle/>
          <a:p>
            <a:pPr marL="0" lvl="0" indent="0">
              <a:spcBef>
                <a:spcPts val="0"/>
              </a:spcBef>
              <a:buNone/>
            </a:pPr>
            <a:r>
              <a:rPr lang="en-US" sz="1800" dirty="0"/>
              <a:t>Tech Mahindra Limited is an Indian multinational provider of information technology, networking technology solutions and business support services to the telecommunications industry. Tech Mahindra is a part of the Mahindra Group conglomerate. </a:t>
            </a:r>
          </a:p>
          <a:p>
            <a:pPr marL="0" lvl="0" indent="0">
              <a:spcBef>
                <a:spcPts val="0"/>
              </a:spcBef>
              <a:buNone/>
            </a:pPr>
            <a:r>
              <a:rPr lang="en-US" sz="1800" dirty="0"/>
              <a:t>It is headquartered at Pune, India. </a:t>
            </a:r>
            <a:endParaRPr lang="en-US" sz="1800" dirty="0" smtClean="0"/>
          </a:p>
          <a:p>
            <a:pPr marL="0" lvl="0" indent="0">
              <a:spcBef>
                <a:spcPts val="0"/>
              </a:spcBef>
              <a:buNone/>
            </a:pPr>
            <a:r>
              <a:rPr lang="en-US" sz="1800" dirty="0" smtClean="0"/>
              <a:t>Tech </a:t>
            </a:r>
            <a:r>
              <a:rPr lang="en-US" sz="1800" dirty="0"/>
              <a:t>Mahindra was ranked #5 in India's software services firms and overall #111 in Fortune India 500 list for </a:t>
            </a:r>
            <a:r>
              <a:rPr lang="en-US" sz="1800" dirty="0" smtClean="0"/>
              <a:t>2012.</a:t>
            </a:r>
          </a:p>
          <a:p>
            <a:pPr marL="0" lvl="0" indent="0">
              <a:spcBef>
                <a:spcPts val="0"/>
              </a:spcBef>
              <a:buNone/>
            </a:pPr>
            <a:r>
              <a:rPr lang="en-US" sz="1800" dirty="0" smtClean="0"/>
              <a:t>Tech </a:t>
            </a:r>
            <a:r>
              <a:rPr lang="en-US" sz="1800" dirty="0"/>
              <a:t>Mahindra, on June 25, 2013 announced the completion of a merger with Mahindra Satyam</a:t>
            </a:r>
            <a:r>
              <a:rPr lang="en-US" sz="1800" dirty="0" smtClean="0"/>
              <a:t>.</a:t>
            </a:r>
          </a:p>
          <a:p>
            <a:pPr marL="0" lvl="0" indent="0">
              <a:spcBef>
                <a:spcPts val="0"/>
              </a:spcBef>
              <a:buNone/>
            </a:pPr>
            <a:r>
              <a:rPr lang="en-US" sz="1800" dirty="0" smtClean="0"/>
              <a:t>Its </a:t>
            </a:r>
            <a:r>
              <a:rPr lang="en-US" sz="1800" dirty="0"/>
              <a:t>activities spread across a broad spectrum, including Business Support Systems (BSS), Operations Support Systems (OSS), Network Design &amp; Engineering, Next Generation Networks, Mobility Solutions, Security consulting and Testing. </a:t>
            </a:r>
            <a:endParaRPr lang="en-US" sz="1800" dirty="0" smtClean="0"/>
          </a:p>
          <a:p>
            <a:pPr marL="0" lvl="0" indent="0">
              <a:spcBef>
                <a:spcPts val="0"/>
              </a:spcBef>
              <a:buNone/>
            </a:pPr>
            <a:r>
              <a:rPr lang="en-US" sz="1800" dirty="0" smtClean="0"/>
              <a:t>The </a:t>
            </a:r>
            <a:r>
              <a:rPr lang="en-US" sz="1800" dirty="0"/>
              <a:t>"solutions portfolio" includes Consulting, Application Development &amp; Management, Network Services, Solution Integration, Product Engineering, Infrastructure Managed Services, Remote Infrastructure Management and BSG (comprises BPO, Services and Consulting).</a:t>
            </a:r>
            <a:endParaRPr lang="en-US" sz="1800" dirty="0" smtClean="0"/>
          </a:p>
          <a:p>
            <a:pPr marL="0" lvl="0" indent="0">
              <a:spcBef>
                <a:spcPts val="0"/>
              </a:spcBef>
              <a:buNone/>
            </a:pPr>
            <a:endParaRPr lang="en-US" sz="1800" dirty="0"/>
          </a:p>
          <a:p>
            <a:pPr marL="0" lvl="0" indent="0">
              <a:spcBef>
                <a:spcPts val="0"/>
              </a:spcBef>
              <a:buNone/>
            </a:pPr>
            <a:r>
              <a:rPr lang="en-US" sz="1800" b="1" dirty="0"/>
              <a:t>Stock price: </a:t>
            </a:r>
            <a:r>
              <a:rPr lang="en-US" sz="1800" dirty="0"/>
              <a:t>532755 (BSE) Rs. 1,737.40 </a:t>
            </a:r>
            <a:r>
              <a:rPr lang="en-US" sz="1800" dirty="0" smtClean="0"/>
              <a:t> -</a:t>
            </a:r>
            <a:r>
              <a:rPr lang="en-US" sz="1800" dirty="0"/>
              <a:t>85.00 (-4.66%)</a:t>
            </a:r>
            <a:br>
              <a:rPr lang="en-US" sz="1800" dirty="0"/>
            </a:br>
            <a:r>
              <a:rPr lang="en-US" sz="1600" dirty="0"/>
              <a:t>19 May 3:58 pm IST - </a:t>
            </a:r>
            <a:r>
              <a:rPr lang="en-US" sz="1600" dirty="0" smtClean="0"/>
              <a:t>Disclaimer</a:t>
            </a:r>
          </a:p>
          <a:p>
            <a:pPr marL="0" lvl="0" indent="0">
              <a:spcBef>
                <a:spcPts val="0"/>
              </a:spcBef>
              <a:buNone/>
            </a:pPr>
            <a:endParaRPr lang="en-US" sz="1600" dirty="0" smtClean="0"/>
          </a:p>
          <a:p>
            <a:pPr marL="0" lvl="0" indent="0">
              <a:spcBef>
                <a:spcPts val="0"/>
              </a:spcBef>
              <a:buNone/>
            </a:pPr>
            <a:r>
              <a:rPr lang="en-US" sz="1800" b="1" dirty="0" smtClean="0"/>
              <a:t>CEO</a:t>
            </a:r>
            <a:r>
              <a:rPr lang="en-US" sz="1800" b="1" dirty="0"/>
              <a:t>: </a:t>
            </a:r>
            <a:r>
              <a:rPr lang="en-US" sz="1800" dirty="0"/>
              <a:t>C. P. </a:t>
            </a:r>
            <a:r>
              <a:rPr lang="en-US" sz="1800" dirty="0" smtClean="0"/>
              <a:t>Gurnani</a:t>
            </a:r>
          </a:p>
          <a:p>
            <a:pPr marL="0" lvl="0" indent="0">
              <a:spcBef>
                <a:spcPts val="0"/>
              </a:spcBef>
              <a:buNone/>
            </a:pPr>
            <a:r>
              <a:rPr lang="en-US" sz="1800" b="1" dirty="0" smtClean="0"/>
              <a:t>Founder</a:t>
            </a:r>
            <a:r>
              <a:rPr lang="en-US" sz="1800" b="1" dirty="0"/>
              <a:t>: </a:t>
            </a:r>
            <a:r>
              <a:rPr lang="en-US" sz="1800" dirty="0"/>
              <a:t>Byrraju Ramalinga </a:t>
            </a:r>
            <a:r>
              <a:rPr lang="en-US" sz="1800" dirty="0" smtClean="0"/>
              <a:t>Raju</a:t>
            </a:r>
          </a:p>
          <a:p>
            <a:pPr marL="0" lvl="0" indent="0">
              <a:spcBef>
                <a:spcPts val="0"/>
              </a:spcBef>
              <a:buNone/>
            </a:pPr>
            <a:r>
              <a:rPr lang="en-US" sz="1800" b="1" dirty="0" smtClean="0"/>
              <a:t>Founded</a:t>
            </a:r>
            <a:r>
              <a:rPr lang="en-US" sz="1800" b="1" dirty="0"/>
              <a:t>: </a:t>
            </a:r>
            <a:r>
              <a:rPr lang="en-US" sz="1800" dirty="0" smtClean="0"/>
              <a:t>1986</a:t>
            </a:r>
          </a:p>
          <a:p>
            <a:pPr marL="0" lvl="0" indent="0">
              <a:spcBef>
                <a:spcPts val="0"/>
              </a:spcBef>
              <a:buNone/>
            </a:pPr>
            <a:r>
              <a:rPr lang="en-US" sz="1800" b="1" dirty="0" smtClean="0"/>
              <a:t>Headquarters</a:t>
            </a:r>
            <a:r>
              <a:rPr lang="en-US" sz="1800" b="1" dirty="0"/>
              <a:t>: </a:t>
            </a:r>
            <a:r>
              <a:rPr lang="en-US" sz="1800" dirty="0"/>
              <a:t>Pune, Maharashtra, India</a:t>
            </a:r>
          </a:p>
          <a:p>
            <a:pPr marL="0" indent="0">
              <a:buNone/>
            </a:pPr>
            <a:endParaRPr lang="en-US" dirty="0"/>
          </a:p>
        </p:txBody>
      </p:sp>
      <p:pic>
        <p:nvPicPr>
          <p:cNvPr id="1026" name="Picture 2" descr="http://t1.gstatic.com/images?q=tbn:ANd9GcQ5nkUV9WHrsN4rUzTOiyLj_NDS9x8fG5tXZ2xDDZ8V3OUKhfR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0"/>
            <a:ext cx="3505200" cy="1174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826112"/>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2"/>
          <p:cNvPicPr>
            <a:picLocks noChangeAspect="1" noChangeArrowheads="1"/>
          </p:cNvPicPr>
          <p:nvPr/>
        </p:nvPicPr>
        <p:blipFill>
          <a:blip r:embed="rId2">
            <a:extLst>
              <a:ext uri="{28A0092B-C50C-407E-A947-70E740481C1C}">
                <a14:useLocalDpi xmlns:a14="http://schemas.microsoft.com/office/drawing/2010/main" val="0"/>
              </a:ext>
            </a:extLst>
          </a:blip>
          <a:srcRect t="9912" b="4843"/>
          <a:stretch>
            <a:fillRect/>
          </a:stretch>
        </p:blipFill>
        <p:spPr bwMode="auto">
          <a:xfrm>
            <a:off x="685800" y="685800"/>
            <a:ext cx="775690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304800"/>
            <a:ext cx="2514600" cy="369332"/>
          </a:xfrm>
          <a:prstGeom prst="rect">
            <a:avLst/>
          </a:prstGeom>
          <a:noFill/>
        </p:spPr>
        <p:txBody>
          <a:bodyPr wrap="square" rtlCol="0">
            <a:spAutoFit/>
          </a:bodyPr>
          <a:lstStyle/>
          <a:p>
            <a:r>
              <a:rPr lang="en-US" dirty="0" smtClean="0"/>
              <a:t>ADD RESULT PAGE</a:t>
            </a:r>
            <a:endParaRPr lang="en-US" dirty="0"/>
          </a:p>
        </p:txBody>
      </p:sp>
    </p:spTree>
    <p:extLst>
      <p:ext uri="{BB962C8B-B14F-4D97-AF65-F5344CB8AC3E}">
        <p14:creationId xmlns:p14="http://schemas.microsoft.com/office/powerpoint/2010/main" val="1578564637"/>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smtClean="0"/>
              <a:t>Reports/Outputs Design Preview</a:t>
            </a:r>
            <a:endParaRPr lang="en-US" sz="2800" dirty="0"/>
          </a:p>
        </p:txBody>
      </p:sp>
      <p:pic>
        <p:nvPicPr>
          <p:cNvPr id="12290" name="Picture 22"/>
          <p:cNvPicPr>
            <a:picLocks noChangeAspect="1" noChangeArrowheads="1"/>
          </p:cNvPicPr>
          <p:nvPr/>
        </p:nvPicPr>
        <p:blipFill>
          <a:blip r:embed="rId2">
            <a:extLst>
              <a:ext uri="{28A0092B-C50C-407E-A947-70E740481C1C}">
                <a14:useLocalDpi xmlns:a14="http://schemas.microsoft.com/office/drawing/2010/main" val="0"/>
              </a:ext>
            </a:extLst>
          </a:blip>
          <a:srcRect t="8717" b="4094"/>
          <a:stretch>
            <a:fillRect/>
          </a:stretch>
        </p:blipFill>
        <p:spPr bwMode="auto">
          <a:xfrm>
            <a:off x="720436" y="1676400"/>
            <a:ext cx="7737764"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20436" y="1219200"/>
            <a:ext cx="2514600" cy="369332"/>
          </a:xfrm>
          <a:prstGeom prst="rect">
            <a:avLst/>
          </a:prstGeom>
          <a:noFill/>
        </p:spPr>
        <p:txBody>
          <a:bodyPr wrap="square" rtlCol="0">
            <a:spAutoFit/>
          </a:bodyPr>
          <a:lstStyle/>
          <a:p>
            <a:r>
              <a:rPr lang="en-US" dirty="0" smtClean="0"/>
              <a:t>JOBS PAGE</a:t>
            </a:r>
            <a:endParaRPr lang="en-US" dirty="0"/>
          </a:p>
        </p:txBody>
      </p:sp>
    </p:spTree>
    <p:extLst>
      <p:ext uri="{BB962C8B-B14F-4D97-AF65-F5344CB8AC3E}">
        <p14:creationId xmlns:p14="http://schemas.microsoft.com/office/powerpoint/2010/main" val="1290425767"/>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p:cNvPicPr>
            <a:picLocks noChangeAspect="1" noChangeArrowheads="1"/>
          </p:cNvPicPr>
          <p:nvPr/>
        </p:nvPicPr>
        <p:blipFill>
          <a:blip r:embed="rId2">
            <a:extLst>
              <a:ext uri="{28A0092B-C50C-407E-A947-70E740481C1C}">
                <a14:useLocalDpi xmlns:a14="http://schemas.microsoft.com/office/drawing/2010/main" val="0"/>
              </a:ext>
            </a:extLst>
          </a:blip>
          <a:srcRect t="9912" b="5905"/>
          <a:stretch>
            <a:fillRect/>
          </a:stretch>
        </p:blipFill>
        <p:spPr bwMode="auto">
          <a:xfrm>
            <a:off x="685800" y="685800"/>
            <a:ext cx="8001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304800"/>
            <a:ext cx="2514600" cy="369332"/>
          </a:xfrm>
          <a:prstGeom prst="rect">
            <a:avLst/>
          </a:prstGeom>
          <a:noFill/>
        </p:spPr>
        <p:txBody>
          <a:bodyPr wrap="square" rtlCol="0">
            <a:spAutoFit/>
          </a:bodyPr>
          <a:lstStyle/>
          <a:p>
            <a:r>
              <a:rPr lang="en-US" dirty="0" smtClean="0"/>
              <a:t>VIEW PROFILE PAGE</a:t>
            </a:r>
            <a:endParaRPr lang="en-US" dirty="0"/>
          </a:p>
        </p:txBody>
      </p:sp>
    </p:spTree>
    <p:extLst>
      <p:ext uri="{BB962C8B-B14F-4D97-AF65-F5344CB8AC3E}">
        <p14:creationId xmlns:p14="http://schemas.microsoft.com/office/powerpoint/2010/main" val="1578564637"/>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2">
            <a:extLst>
              <a:ext uri="{28A0092B-C50C-407E-A947-70E740481C1C}">
                <a14:useLocalDpi xmlns:a14="http://schemas.microsoft.com/office/drawing/2010/main" val="0"/>
              </a:ext>
            </a:extLst>
          </a:blip>
          <a:srcRect t="8699" b="4280"/>
          <a:stretch>
            <a:fillRect/>
          </a:stretch>
        </p:blipFill>
        <p:spPr bwMode="auto">
          <a:xfrm>
            <a:off x="501649" y="993774"/>
            <a:ext cx="8124657" cy="5635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304800"/>
            <a:ext cx="2514600" cy="369332"/>
          </a:xfrm>
          <a:prstGeom prst="rect">
            <a:avLst/>
          </a:prstGeom>
          <a:noFill/>
        </p:spPr>
        <p:txBody>
          <a:bodyPr wrap="square" rtlCol="0">
            <a:spAutoFit/>
          </a:bodyPr>
          <a:lstStyle/>
          <a:p>
            <a:r>
              <a:rPr lang="en-US" dirty="0" smtClean="0"/>
              <a:t>MY INTERVIEW PAGE</a:t>
            </a:r>
            <a:endParaRPr lang="en-US" dirty="0"/>
          </a:p>
        </p:txBody>
      </p:sp>
    </p:spTree>
    <p:extLst>
      <p:ext uri="{BB962C8B-B14F-4D97-AF65-F5344CB8AC3E}">
        <p14:creationId xmlns:p14="http://schemas.microsoft.com/office/powerpoint/2010/main" val="1025779444"/>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p:cNvPicPr>
            <a:picLocks noChangeAspect="1" noChangeArrowheads="1"/>
          </p:cNvPicPr>
          <p:nvPr/>
        </p:nvPicPr>
        <p:blipFill>
          <a:blip r:embed="rId2">
            <a:extLst>
              <a:ext uri="{28A0092B-C50C-407E-A947-70E740481C1C}">
                <a14:useLocalDpi xmlns:a14="http://schemas.microsoft.com/office/drawing/2010/main" val="0"/>
              </a:ext>
            </a:extLst>
          </a:blip>
          <a:srcRect t="8931" b="4089"/>
          <a:stretch>
            <a:fillRect/>
          </a:stretch>
        </p:blipFill>
        <p:spPr bwMode="auto">
          <a:xfrm>
            <a:off x="685800" y="685800"/>
            <a:ext cx="7924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304800"/>
            <a:ext cx="2514600" cy="369332"/>
          </a:xfrm>
          <a:prstGeom prst="rect">
            <a:avLst/>
          </a:prstGeom>
          <a:noFill/>
        </p:spPr>
        <p:txBody>
          <a:bodyPr wrap="square" rtlCol="0">
            <a:spAutoFit/>
          </a:bodyPr>
          <a:lstStyle/>
          <a:p>
            <a:r>
              <a:rPr lang="en-US" dirty="0" smtClean="0"/>
              <a:t>RESULT PAGE</a:t>
            </a:r>
            <a:endParaRPr lang="en-US" dirty="0"/>
          </a:p>
        </p:txBody>
      </p:sp>
    </p:spTree>
    <p:extLst>
      <p:ext uri="{BB962C8B-B14F-4D97-AF65-F5344CB8AC3E}">
        <p14:creationId xmlns:p14="http://schemas.microsoft.com/office/powerpoint/2010/main" val="3126098594"/>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7"/>
          <p:cNvPicPr>
            <a:picLocks noChangeAspect="1" noChangeArrowheads="1"/>
          </p:cNvPicPr>
          <p:nvPr/>
        </p:nvPicPr>
        <p:blipFill>
          <a:blip r:embed="rId2">
            <a:extLst>
              <a:ext uri="{28A0092B-C50C-407E-A947-70E740481C1C}">
                <a14:useLocalDpi xmlns:a14="http://schemas.microsoft.com/office/drawing/2010/main" val="0"/>
              </a:ext>
            </a:extLst>
          </a:blip>
          <a:srcRect b="4106"/>
          <a:stretch>
            <a:fillRect/>
          </a:stretch>
        </p:blipFill>
        <p:spPr bwMode="auto">
          <a:xfrm>
            <a:off x="685800" y="695325"/>
            <a:ext cx="7848600"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304800"/>
            <a:ext cx="2514600" cy="369332"/>
          </a:xfrm>
          <a:prstGeom prst="rect">
            <a:avLst/>
          </a:prstGeom>
          <a:noFill/>
        </p:spPr>
        <p:txBody>
          <a:bodyPr wrap="square" rtlCol="0">
            <a:spAutoFit/>
          </a:bodyPr>
          <a:lstStyle/>
          <a:p>
            <a:r>
              <a:rPr lang="en-US" dirty="0" smtClean="0"/>
              <a:t>APPLICANT PAGE</a:t>
            </a:r>
            <a:endParaRPr lang="en-US" dirty="0"/>
          </a:p>
        </p:txBody>
      </p:sp>
    </p:spTree>
    <p:extLst>
      <p:ext uri="{BB962C8B-B14F-4D97-AF65-F5344CB8AC3E}">
        <p14:creationId xmlns:p14="http://schemas.microsoft.com/office/powerpoint/2010/main" val="3583416765"/>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3"/>
          <p:cNvPicPr>
            <a:picLocks noChangeAspect="1" noChangeArrowheads="1"/>
          </p:cNvPicPr>
          <p:nvPr/>
        </p:nvPicPr>
        <p:blipFill>
          <a:blip r:embed="rId2">
            <a:extLst>
              <a:ext uri="{28A0092B-C50C-407E-A947-70E740481C1C}">
                <a14:useLocalDpi xmlns:a14="http://schemas.microsoft.com/office/drawing/2010/main" val="0"/>
              </a:ext>
            </a:extLst>
          </a:blip>
          <a:srcRect t="8691"/>
          <a:stretch>
            <a:fillRect/>
          </a:stretch>
        </p:blipFill>
        <p:spPr bwMode="auto">
          <a:xfrm>
            <a:off x="685800" y="914400"/>
            <a:ext cx="7772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304800"/>
            <a:ext cx="2514600" cy="369332"/>
          </a:xfrm>
          <a:prstGeom prst="rect">
            <a:avLst/>
          </a:prstGeom>
          <a:noFill/>
        </p:spPr>
        <p:txBody>
          <a:bodyPr wrap="square" rtlCol="0">
            <a:spAutoFit/>
          </a:bodyPr>
          <a:lstStyle/>
          <a:p>
            <a:r>
              <a:rPr lang="en-US" dirty="0" smtClean="0"/>
              <a:t>VACANCY PAGE</a:t>
            </a:r>
            <a:endParaRPr lang="en-US" dirty="0"/>
          </a:p>
        </p:txBody>
      </p:sp>
    </p:spTree>
    <p:extLst>
      <p:ext uri="{BB962C8B-B14F-4D97-AF65-F5344CB8AC3E}">
        <p14:creationId xmlns:p14="http://schemas.microsoft.com/office/powerpoint/2010/main" val="890644082"/>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9"/>
          <p:cNvPicPr>
            <a:picLocks noChangeAspect="1" noChangeArrowheads="1"/>
          </p:cNvPicPr>
          <p:nvPr/>
        </p:nvPicPr>
        <p:blipFill>
          <a:blip r:embed="rId2">
            <a:extLst>
              <a:ext uri="{28A0092B-C50C-407E-A947-70E740481C1C}">
                <a14:useLocalDpi xmlns:a14="http://schemas.microsoft.com/office/drawing/2010/main" val="0"/>
              </a:ext>
            </a:extLst>
          </a:blip>
          <a:srcRect t="10197" b="5621"/>
          <a:stretch>
            <a:fillRect/>
          </a:stretch>
        </p:blipFill>
        <p:spPr bwMode="auto">
          <a:xfrm>
            <a:off x="685800" y="685800"/>
            <a:ext cx="7772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304800"/>
            <a:ext cx="2514600" cy="369332"/>
          </a:xfrm>
          <a:prstGeom prst="rect">
            <a:avLst/>
          </a:prstGeom>
          <a:noFill/>
        </p:spPr>
        <p:txBody>
          <a:bodyPr wrap="square" rtlCol="0">
            <a:spAutoFit/>
          </a:bodyPr>
          <a:lstStyle/>
          <a:p>
            <a:r>
              <a:rPr lang="en-US" dirty="0" smtClean="0"/>
              <a:t>CLIENT DETAIL PAGE</a:t>
            </a:r>
            <a:endParaRPr lang="en-US" dirty="0"/>
          </a:p>
        </p:txBody>
      </p:sp>
    </p:spTree>
    <p:extLst>
      <p:ext uri="{BB962C8B-B14F-4D97-AF65-F5344CB8AC3E}">
        <p14:creationId xmlns:p14="http://schemas.microsoft.com/office/powerpoint/2010/main" val="3298987174"/>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7"/>
          <p:cNvPicPr>
            <a:picLocks noChangeAspect="1" noChangeArrowheads="1"/>
          </p:cNvPicPr>
          <p:nvPr/>
        </p:nvPicPr>
        <p:blipFill>
          <a:blip r:embed="rId2">
            <a:extLst>
              <a:ext uri="{28A0092B-C50C-407E-A947-70E740481C1C}">
                <a14:useLocalDpi xmlns:a14="http://schemas.microsoft.com/office/drawing/2010/main" val="0"/>
              </a:ext>
            </a:extLst>
          </a:blip>
          <a:srcRect b="5640"/>
          <a:stretch>
            <a:fillRect/>
          </a:stretch>
        </p:blipFill>
        <p:spPr bwMode="auto">
          <a:xfrm>
            <a:off x="685800" y="685800"/>
            <a:ext cx="7757206"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304800"/>
            <a:ext cx="2514600" cy="369332"/>
          </a:xfrm>
          <a:prstGeom prst="rect">
            <a:avLst/>
          </a:prstGeom>
          <a:noFill/>
        </p:spPr>
        <p:txBody>
          <a:bodyPr wrap="square" rtlCol="0">
            <a:spAutoFit/>
          </a:bodyPr>
          <a:lstStyle/>
          <a:p>
            <a:r>
              <a:rPr lang="en-US" dirty="0" smtClean="0"/>
              <a:t>INTERVIEW LIST PAGE</a:t>
            </a:r>
            <a:endParaRPr lang="en-US" dirty="0"/>
          </a:p>
        </p:txBody>
      </p:sp>
    </p:spTree>
    <p:extLst>
      <p:ext uri="{BB962C8B-B14F-4D97-AF65-F5344CB8AC3E}">
        <p14:creationId xmlns:p14="http://schemas.microsoft.com/office/powerpoint/2010/main" val="2535856830"/>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8"/>
          <p:cNvPicPr>
            <a:picLocks noChangeAspect="1" noChangeArrowheads="1"/>
          </p:cNvPicPr>
          <p:nvPr/>
        </p:nvPicPr>
        <p:blipFill>
          <a:blip r:embed="rId2">
            <a:extLst>
              <a:ext uri="{28A0092B-C50C-407E-A947-70E740481C1C}">
                <a14:useLocalDpi xmlns:a14="http://schemas.microsoft.com/office/drawing/2010/main" val="0"/>
              </a:ext>
            </a:extLst>
          </a:blip>
          <a:srcRect t="11241" b="5356"/>
          <a:stretch>
            <a:fillRect/>
          </a:stretch>
        </p:blipFill>
        <p:spPr bwMode="auto">
          <a:xfrm>
            <a:off x="685800" y="6858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62000" y="304800"/>
            <a:ext cx="2514600" cy="369332"/>
          </a:xfrm>
          <a:prstGeom prst="rect">
            <a:avLst/>
          </a:prstGeom>
          <a:noFill/>
        </p:spPr>
        <p:txBody>
          <a:bodyPr wrap="square" rtlCol="0">
            <a:spAutoFit/>
          </a:bodyPr>
          <a:lstStyle/>
          <a:p>
            <a:r>
              <a:rPr lang="en-US" dirty="0" smtClean="0"/>
              <a:t>VACANCY LIST PAGE</a:t>
            </a:r>
            <a:endParaRPr lang="en-US" dirty="0"/>
          </a:p>
        </p:txBody>
      </p:sp>
    </p:spTree>
    <p:extLst>
      <p:ext uri="{BB962C8B-B14F-4D97-AF65-F5344CB8AC3E}">
        <p14:creationId xmlns:p14="http://schemas.microsoft.com/office/powerpoint/2010/main" val="1678982539"/>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018" y="1981200"/>
            <a:ext cx="8610600" cy="2862322"/>
          </a:xfrm>
          <a:prstGeom prst="rect">
            <a:avLst/>
          </a:prstGeom>
        </p:spPr>
        <p:txBody>
          <a:bodyPr wrap="square">
            <a:spAutoFit/>
          </a:bodyPr>
          <a:lstStyle/>
          <a:p>
            <a:pPr algn="ctr"/>
            <a:r>
              <a:rPr lang="en-US" sz="6000" b="1" u="sng" dirty="0">
                <a:latin typeface="Times New Roman" panose="02020603050405020304" pitchFamily="18" charset="0"/>
                <a:cs typeface="Times New Roman" panose="02020603050405020304" pitchFamily="18" charset="0"/>
              </a:rPr>
              <a:t>“Enterprise Resource Information System”</a:t>
            </a:r>
            <a:endParaRPr lang="en-US" sz="6000" u="sng" dirty="0">
              <a:latin typeface="Times New Roman" panose="02020603050405020304" pitchFamily="18" charset="0"/>
              <a:cs typeface="Times New Roman" panose="02020603050405020304" pitchFamily="18" charset="0"/>
            </a:endParaRPr>
          </a:p>
          <a:p>
            <a:pPr algn="ctr"/>
            <a:r>
              <a:rPr lang="en-US" sz="6000" b="1" u="sng" dirty="0">
                <a:latin typeface="Times New Roman" panose="02020603050405020304" pitchFamily="18" charset="0"/>
                <a:cs typeface="Times New Roman" panose="02020603050405020304" pitchFamily="18" charset="0"/>
              </a:rPr>
              <a:t>(ERIS)</a:t>
            </a:r>
            <a:endParaRPr lang="en-US" sz="6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054563"/>
      </p:ext>
    </p:extLst>
  </p:cSld>
  <p:clrMapOvr>
    <a:masterClrMapping/>
  </p:clrMapOvr>
  <p:transition spd="slow">
    <p:cove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About Scholar</a:t>
            </a:r>
            <a:endParaRPr lang="en-US" b="1" u="sng" dirty="0"/>
          </a:p>
        </p:txBody>
      </p:sp>
      <p:sp>
        <p:nvSpPr>
          <p:cNvPr id="3" name="Content Placeholder 2"/>
          <p:cNvSpPr>
            <a:spLocks noGrp="1"/>
          </p:cNvSpPr>
          <p:nvPr>
            <p:ph idx="1"/>
          </p:nvPr>
        </p:nvSpPr>
        <p:spPr/>
        <p:txBody>
          <a:bodyPr>
            <a:normAutofit fontScale="62500" lnSpcReduction="20000"/>
          </a:bodyPr>
          <a:lstStyle/>
          <a:p>
            <a:pPr marL="0" indent="0">
              <a:buNone/>
            </a:pPr>
            <a:r>
              <a:rPr lang="en-US" u="sng" dirty="0"/>
              <a:t>Scholar Details </a:t>
            </a:r>
            <a:endParaRPr lang="en-US" dirty="0"/>
          </a:p>
          <a:p>
            <a:pPr marL="0" indent="0">
              <a:buNone/>
            </a:pPr>
            <a:r>
              <a:rPr lang="en-US" dirty="0"/>
              <a:t> </a:t>
            </a:r>
          </a:p>
          <a:p>
            <a:pPr marL="0" indent="0">
              <a:buNone/>
            </a:pPr>
            <a:r>
              <a:rPr lang="en-US" b="1" dirty="0"/>
              <a:t>Name: </a:t>
            </a:r>
            <a:r>
              <a:rPr lang="en-US" dirty="0"/>
              <a:t>Srishti </a:t>
            </a:r>
            <a:r>
              <a:rPr lang="en-US" dirty="0" err="1"/>
              <a:t>Sukhralia</a:t>
            </a:r>
            <a:r>
              <a:rPr lang="en-US" dirty="0"/>
              <a:t> </a:t>
            </a:r>
          </a:p>
          <a:p>
            <a:pPr marL="0" indent="0">
              <a:buNone/>
            </a:pPr>
            <a:r>
              <a:rPr lang="en-US" b="1" dirty="0"/>
              <a:t>Roll No: </a:t>
            </a:r>
            <a:r>
              <a:rPr lang="en-US" dirty="0"/>
              <a:t>2K10-MRCE-CSE-113</a:t>
            </a:r>
          </a:p>
          <a:p>
            <a:pPr marL="0" indent="0">
              <a:buNone/>
            </a:pPr>
            <a:r>
              <a:rPr lang="en-US" b="1" dirty="0"/>
              <a:t>Course: </a:t>
            </a:r>
            <a:r>
              <a:rPr lang="en-US" dirty="0"/>
              <a:t>B.Tech (Computer Science &amp; Engineering) </a:t>
            </a:r>
          </a:p>
          <a:p>
            <a:pPr marL="0" indent="0">
              <a:buNone/>
            </a:pPr>
            <a:r>
              <a:rPr lang="en-US" b="1" dirty="0"/>
              <a:t>Year: </a:t>
            </a:r>
            <a:r>
              <a:rPr lang="en-US" dirty="0"/>
              <a:t>4th Year </a:t>
            </a:r>
          </a:p>
          <a:p>
            <a:pPr marL="0" indent="0">
              <a:buNone/>
            </a:pPr>
            <a:r>
              <a:rPr lang="en-US" dirty="0"/>
              <a:t> </a:t>
            </a:r>
          </a:p>
          <a:p>
            <a:pPr marL="0" indent="0">
              <a:buNone/>
            </a:pPr>
            <a:r>
              <a:rPr lang="en-US" u="sng" dirty="0"/>
              <a:t>Project Details </a:t>
            </a:r>
            <a:endParaRPr lang="en-US" dirty="0"/>
          </a:p>
          <a:p>
            <a:pPr marL="0" indent="0">
              <a:buNone/>
            </a:pPr>
            <a:r>
              <a:rPr lang="en-US" dirty="0"/>
              <a:t> </a:t>
            </a:r>
          </a:p>
          <a:p>
            <a:pPr marL="0" indent="0">
              <a:buNone/>
            </a:pPr>
            <a:r>
              <a:rPr lang="en-US" b="1" dirty="0"/>
              <a:t>Project Title: </a:t>
            </a:r>
            <a:r>
              <a:rPr lang="en-US" dirty="0"/>
              <a:t>Enterprise Resource Information System </a:t>
            </a:r>
          </a:p>
          <a:p>
            <a:pPr marL="0" indent="0">
              <a:buNone/>
            </a:pPr>
            <a:r>
              <a:rPr lang="en-US" b="1" dirty="0"/>
              <a:t>Nature of Project: </a:t>
            </a:r>
            <a:r>
              <a:rPr lang="en-US" dirty="0"/>
              <a:t>Software Development </a:t>
            </a:r>
          </a:p>
          <a:p>
            <a:pPr marL="0" indent="0">
              <a:buNone/>
            </a:pPr>
            <a:r>
              <a:rPr lang="en-US" b="1" dirty="0"/>
              <a:t>Name of Organization</a:t>
            </a:r>
            <a:r>
              <a:rPr lang="en-US" dirty="0"/>
              <a:t>: Tech Mahindra limited, Noida </a:t>
            </a:r>
            <a:endParaRPr lang="en-US" dirty="0" smtClean="0"/>
          </a:p>
          <a:p>
            <a:pPr marL="0" indent="0">
              <a:buNone/>
            </a:pPr>
            <a:r>
              <a:rPr lang="en-US" b="1" dirty="0"/>
              <a:t>I</a:t>
            </a:r>
            <a:r>
              <a:rPr lang="en-US" b="1" dirty="0" smtClean="0"/>
              <a:t>ndustry </a:t>
            </a:r>
            <a:r>
              <a:rPr lang="en-US" b="1" dirty="0"/>
              <a:t>Type</a:t>
            </a:r>
            <a:r>
              <a:rPr lang="en-US" dirty="0"/>
              <a:t>: Information Technology</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505712802"/>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681" t="8333" r="20797" b="13286"/>
          <a:stretch/>
        </p:blipFill>
        <p:spPr bwMode="auto">
          <a:xfrm>
            <a:off x="609600" y="381000"/>
            <a:ext cx="7906162" cy="6164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3172391"/>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Objective of Proposed System</a:t>
            </a:r>
            <a:endParaRPr lang="en-US" b="1" u="sng"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About ERIS  is a web application built in JSP. It provides the applicants, ability to register to this application and search for jobs, manage their accounts. Each applicant will have an account with their own home page. On the other hand, Recruiters those are willing to publish the jobs for their company to applicants, can register to the </a:t>
            </a:r>
            <a:r>
              <a:rPr lang="en-US" dirty="0" smtClean="0"/>
              <a:t>ERIS and </a:t>
            </a:r>
            <a:r>
              <a:rPr lang="en-US" dirty="0"/>
              <a:t>get their own account created and can post jobs to portal’s database. Registered Employers can add or remove jobs and these jobs can be seen by various applicants and they can apply for the job. Main aim of this web application is to make an user friendly platform where, applicant can search jobs easily and is accessible to everyone who are interested. The Purpose of the application is to provide Job portal for Job Seekers, to submit their CV and apply for job, where Recruiter can select best Employees from available candidate proﬁle. </a:t>
            </a:r>
          </a:p>
          <a:p>
            <a:pPr marL="0" indent="0">
              <a:buNone/>
            </a:pPr>
            <a:endParaRPr lang="en-US" dirty="0"/>
          </a:p>
        </p:txBody>
      </p:sp>
    </p:spTree>
    <p:extLst>
      <p:ext uri="{BB962C8B-B14F-4D97-AF65-F5344CB8AC3E}">
        <p14:creationId xmlns:p14="http://schemas.microsoft.com/office/powerpoint/2010/main" val="3077064162"/>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Scope of the Proposed System</a:t>
            </a:r>
            <a:endParaRPr lang="en-US" b="1" u="sng"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 </a:t>
            </a:r>
            <a:r>
              <a:rPr lang="en-US" dirty="0"/>
              <a:t>scopes which are taken in our project are:</a:t>
            </a:r>
          </a:p>
          <a:p>
            <a:pPr marL="0" indent="0">
              <a:buNone/>
            </a:pPr>
            <a:r>
              <a:rPr lang="en-US" dirty="0"/>
              <a:t> </a:t>
            </a:r>
          </a:p>
          <a:p>
            <a:pPr lvl="0"/>
            <a:r>
              <a:rPr lang="en-US" dirty="0"/>
              <a:t>Registration ,Login and Logout.</a:t>
            </a:r>
          </a:p>
          <a:p>
            <a:pPr lvl="0"/>
            <a:r>
              <a:rPr lang="en-US" dirty="0"/>
              <a:t>Adding, viewing, updating applicant profile.</a:t>
            </a:r>
          </a:p>
          <a:p>
            <a:pPr lvl="0"/>
            <a:r>
              <a:rPr lang="en-US" dirty="0"/>
              <a:t>Searching and applying for job.</a:t>
            </a:r>
          </a:p>
          <a:p>
            <a:pPr lvl="0"/>
            <a:r>
              <a:rPr lang="en-US" dirty="0"/>
              <a:t>Viewing applicant interview list and result.</a:t>
            </a:r>
          </a:p>
          <a:p>
            <a:pPr lvl="0"/>
            <a:r>
              <a:rPr lang="en-US" dirty="0"/>
              <a:t> Adding new vacancy, interview results by recruiter.</a:t>
            </a:r>
          </a:p>
          <a:p>
            <a:pPr lvl="0"/>
            <a:r>
              <a:rPr lang="en-US" dirty="0"/>
              <a:t>Viewing all interview list and vacancy list by recruiter.</a:t>
            </a:r>
          </a:p>
          <a:p>
            <a:pPr lvl="0"/>
            <a:r>
              <a:rPr lang="en-US" dirty="0"/>
              <a:t>Viewing job applied to portal and vacancy.</a:t>
            </a:r>
          </a:p>
          <a:p>
            <a:pPr lvl="0"/>
            <a:r>
              <a:rPr lang="en-US" dirty="0"/>
              <a:t>Adding interview by administrator</a:t>
            </a:r>
          </a:p>
          <a:p>
            <a:pPr lvl="0"/>
            <a:r>
              <a:rPr lang="en-US" dirty="0"/>
              <a:t>Send mail, Viewing interview result and Client details by administrator.</a:t>
            </a:r>
          </a:p>
          <a:p>
            <a:pPr marL="0" indent="0">
              <a:buNone/>
            </a:pPr>
            <a:endParaRPr lang="en-US" dirty="0"/>
          </a:p>
        </p:txBody>
      </p:sp>
    </p:spTree>
    <p:extLst>
      <p:ext uri="{BB962C8B-B14F-4D97-AF65-F5344CB8AC3E}">
        <p14:creationId xmlns:p14="http://schemas.microsoft.com/office/powerpoint/2010/main" val="3123850635"/>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Software Requirement</a:t>
            </a:r>
            <a:endParaRPr lang="en-US" b="1" u="sng"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Operating </a:t>
            </a:r>
            <a:r>
              <a:rPr lang="en-US" b="1" dirty="0" smtClean="0"/>
              <a:t>System                       </a:t>
            </a:r>
            <a:r>
              <a:rPr lang="en-US" dirty="0" smtClean="0"/>
              <a:t>:      </a:t>
            </a:r>
            <a:r>
              <a:rPr lang="en-US" dirty="0"/>
              <a:t>Window XP,7,8</a:t>
            </a:r>
          </a:p>
          <a:p>
            <a:pPr marL="0" indent="0">
              <a:buNone/>
            </a:pPr>
            <a:r>
              <a:rPr lang="en-US" b="1" dirty="0"/>
              <a:t>Front End            </a:t>
            </a:r>
            <a:r>
              <a:rPr lang="en-US" dirty="0"/>
              <a:t>	</a:t>
            </a:r>
            <a:r>
              <a:rPr lang="en-US" dirty="0" smtClean="0"/>
              <a:t>            :      </a:t>
            </a:r>
            <a:r>
              <a:rPr lang="en-US" dirty="0"/>
              <a:t>Netbeans 7.4.1 </a:t>
            </a:r>
          </a:p>
          <a:p>
            <a:pPr marL="0" indent="0">
              <a:buNone/>
            </a:pPr>
            <a:endParaRPr lang="en-US" dirty="0"/>
          </a:p>
          <a:p>
            <a:pPr marL="0" indent="0">
              <a:buNone/>
            </a:pPr>
            <a:r>
              <a:rPr lang="en-US" b="1" dirty="0"/>
              <a:t>Client Side Scripting </a:t>
            </a:r>
            <a:r>
              <a:rPr lang="en-US" dirty="0"/>
              <a:t>	          </a:t>
            </a:r>
            <a:r>
              <a:rPr lang="en-US" dirty="0" smtClean="0"/>
              <a:t>  </a:t>
            </a:r>
            <a:r>
              <a:rPr lang="en-US" dirty="0"/>
              <a:t>:       Java Script</a:t>
            </a:r>
          </a:p>
          <a:p>
            <a:pPr marL="0" indent="0">
              <a:buNone/>
            </a:pPr>
            <a:r>
              <a:rPr lang="en-US" b="1" dirty="0"/>
              <a:t>Web based Technologies         </a:t>
            </a:r>
            <a:r>
              <a:rPr lang="en-US" b="1" dirty="0" smtClean="0"/>
              <a:t>  </a:t>
            </a:r>
            <a:r>
              <a:rPr lang="en-US" dirty="0" smtClean="0"/>
              <a:t>:       </a:t>
            </a:r>
            <a:r>
              <a:rPr lang="en-US" dirty="0"/>
              <a:t>Java Server Pages, HTML  ,CSS</a:t>
            </a:r>
          </a:p>
          <a:p>
            <a:pPr marL="0" indent="0">
              <a:buNone/>
            </a:pPr>
            <a:r>
              <a:rPr lang="en-US" b="1" dirty="0"/>
              <a:t>Programming Language           </a:t>
            </a:r>
            <a:r>
              <a:rPr lang="en-US" b="1" dirty="0" smtClean="0"/>
              <a:t>  </a:t>
            </a:r>
            <a:r>
              <a:rPr lang="en-US" dirty="0"/>
              <a:t>:       Java</a:t>
            </a:r>
          </a:p>
          <a:p>
            <a:pPr marL="0" indent="0">
              <a:buNone/>
            </a:pPr>
            <a:endParaRPr lang="en-US" dirty="0"/>
          </a:p>
          <a:p>
            <a:pPr marL="0" indent="0">
              <a:buNone/>
            </a:pPr>
            <a:r>
              <a:rPr lang="en-US" b="1" dirty="0"/>
              <a:t>Database</a:t>
            </a:r>
            <a:r>
              <a:rPr lang="en-US" dirty="0"/>
              <a:t>		            :       My SQL </a:t>
            </a:r>
          </a:p>
          <a:p>
            <a:pPr marL="0" indent="0">
              <a:buNone/>
            </a:pPr>
            <a:r>
              <a:rPr lang="en-US" b="1" dirty="0"/>
              <a:t>Server</a:t>
            </a:r>
            <a:r>
              <a:rPr lang="en-US" dirty="0"/>
              <a:t>	                  </a:t>
            </a:r>
            <a:r>
              <a:rPr lang="en-US" dirty="0" smtClean="0"/>
              <a:t>                       :       </a:t>
            </a:r>
            <a:r>
              <a:rPr lang="en-US" dirty="0"/>
              <a:t>GlassFish Server</a:t>
            </a:r>
          </a:p>
          <a:p>
            <a:pPr marL="0" indent="0">
              <a:buNone/>
            </a:pPr>
            <a:r>
              <a:rPr lang="en-US" b="1" dirty="0"/>
              <a:t>Browser</a:t>
            </a:r>
            <a:r>
              <a:rPr lang="en-US" dirty="0"/>
              <a:t>		            :       Google Chrome(Testing)/Mozilla	</a:t>
            </a:r>
          </a:p>
          <a:p>
            <a:pPr marL="0" indent="0">
              <a:buNone/>
            </a:pPr>
            <a:r>
              <a:rPr lang="en-US" b="1" dirty="0"/>
              <a:t>Documentation Tool</a:t>
            </a:r>
            <a:r>
              <a:rPr lang="en-US" dirty="0"/>
              <a:t>	            :       </a:t>
            </a:r>
            <a:r>
              <a:rPr lang="en-US" dirty="0" err="1"/>
              <a:t>Ms</a:t>
            </a:r>
            <a:r>
              <a:rPr lang="en-US" dirty="0"/>
              <a:t> Office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21311407"/>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172200"/>
          </a:xfrm>
        </p:spPr>
        <p:txBody>
          <a:bodyPr>
            <a:normAutofit fontScale="85000" lnSpcReduction="10000"/>
          </a:bodyPr>
          <a:lstStyle/>
          <a:p>
            <a:pPr marL="0" indent="0">
              <a:buNone/>
            </a:pPr>
            <a:r>
              <a:rPr lang="en-US" sz="3800" b="1" u="sng" dirty="0"/>
              <a:t>The application comprises of major 3 </a:t>
            </a:r>
            <a:r>
              <a:rPr lang="en-US" sz="3800" b="1" u="sng" dirty="0" smtClean="0"/>
              <a:t>modules :</a:t>
            </a:r>
            <a:endParaRPr lang="en-US" sz="3800" b="1" u="sng" dirty="0"/>
          </a:p>
          <a:p>
            <a:pPr marL="0" indent="0">
              <a:buNone/>
            </a:pPr>
            <a:endParaRPr lang="en-US" dirty="0" smtClean="0"/>
          </a:p>
          <a:p>
            <a:pPr marL="0" indent="0">
              <a:buNone/>
            </a:pPr>
            <a:r>
              <a:rPr lang="en-US" dirty="0" smtClean="0"/>
              <a:t>1. Administrator</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2. Applicant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3</a:t>
            </a:r>
            <a:r>
              <a:rPr lang="en-US" dirty="0"/>
              <a:t>. </a:t>
            </a:r>
            <a:r>
              <a:rPr lang="en-US" dirty="0" smtClean="0"/>
              <a:t>Recruiter</a:t>
            </a:r>
            <a:endParaRPr lang="en-US" dirty="0"/>
          </a:p>
          <a:p>
            <a:pPr marL="0" indent="0">
              <a:buNone/>
            </a:pPr>
            <a:endParaRPr lang="en-US" dirty="0"/>
          </a:p>
        </p:txBody>
      </p:sp>
      <p:pic>
        <p:nvPicPr>
          <p:cNvPr id="21506" name="Picture 2" descr="https://encrypted-tbn0.gstatic.com/images?q=tbn:ANd9GcRm9EgYFMpPcQbjLVq4ZMjz-e8SxEaCa8h3XBrGF3oc-TLzl5h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066800"/>
            <a:ext cx="1447800" cy="1447801"/>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t0.gstatic.com/images?q=tbn:ANd9GcS2He-QGwgO2-utXHcw04cKfCUu43M05h9zGTybdsgMzJT41Ur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442" y="2706087"/>
            <a:ext cx="1724025" cy="1970315"/>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https://encrypted-tbn3.gstatic.com/images?q=tbn:ANd9GcSKPNX_tbTL1vVRmdqU5N2QUrJP-AI6xRO02mTexKeqTFL8G8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9109" y="4953000"/>
            <a:ext cx="1686358" cy="168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18325"/>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u="sng" dirty="0" smtClean="0"/>
              <a:t>Administrator</a:t>
            </a:r>
            <a:endParaRPr lang="en-US" u="sng"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This </a:t>
            </a:r>
            <a:r>
              <a:rPr lang="en-US" dirty="0"/>
              <a:t>module provides functions for the Administrator. It has following sub-modules: </a:t>
            </a:r>
            <a:endParaRPr lang="en-US" dirty="0" smtClean="0"/>
          </a:p>
          <a:p>
            <a:pPr marL="0" indent="0">
              <a:buNone/>
            </a:pPr>
            <a:endParaRPr lang="en-US" dirty="0"/>
          </a:p>
          <a:p>
            <a:pPr lvl="0"/>
            <a:r>
              <a:rPr lang="en-US" dirty="0"/>
              <a:t>Job applied-This is used to view the applicants who have applied to this consultancy and view their resumes.</a:t>
            </a:r>
          </a:p>
          <a:p>
            <a:pPr lvl="0"/>
            <a:r>
              <a:rPr lang="en-US" dirty="0"/>
              <a:t> Vacancy list-This is used to view the list of vacancies by different recruiters.</a:t>
            </a:r>
          </a:p>
          <a:p>
            <a:pPr lvl="0"/>
            <a:r>
              <a:rPr lang="en-US" dirty="0"/>
              <a:t>Add interview- This is used to add interview for applicants who have applied for the job.</a:t>
            </a:r>
          </a:p>
          <a:p>
            <a:pPr lvl="0"/>
            <a:r>
              <a:rPr lang="en-US" dirty="0"/>
              <a:t>Send mail-This is used to send notifications via mail to recruiter or applicant.</a:t>
            </a:r>
          </a:p>
          <a:p>
            <a:pPr lvl="0"/>
            <a:r>
              <a:rPr lang="en-US" dirty="0"/>
              <a:t>Interview result- This is used to view the interview result list of applicants.</a:t>
            </a:r>
          </a:p>
          <a:p>
            <a:pPr lvl="0"/>
            <a:r>
              <a:rPr lang="en-US" dirty="0"/>
              <a:t>Client Details-This is used to view the recruiters details.</a:t>
            </a:r>
          </a:p>
          <a:p>
            <a:pPr lvl="0"/>
            <a:r>
              <a:rPr lang="en-US" dirty="0"/>
              <a:t>Applicant-This is used to view the applicant details.</a:t>
            </a:r>
          </a:p>
          <a:p>
            <a:pPr lvl="0"/>
            <a:r>
              <a:rPr lang="en-US" dirty="0"/>
              <a:t>Logout This is used to log out from the account. </a:t>
            </a:r>
          </a:p>
          <a:p>
            <a:pPr marL="0" indent="0">
              <a:buNone/>
            </a:pPr>
            <a:endParaRPr lang="en-US" dirty="0"/>
          </a:p>
        </p:txBody>
      </p:sp>
      <p:pic>
        <p:nvPicPr>
          <p:cNvPr id="4" name="Picture 2" descr="https://encrypted-tbn0.gstatic.com/images?q=tbn:ANd9GcRm9EgYFMpPcQbjLVq4ZMjz-e8SxEaCa8h3XBrGF3oc-TLzl5h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5257800"/>
            <a:ext cx="1447800" cy="144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64905"/>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TotalTime>
  <Words>589</Words>
  <Application>Microsoft Office PowerPoint</Application>
  <PresentationFormat>On-screen Show (4:3)</PresentationFormat>
  <Paragraphs>144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  Tech Mahindra Information technology company  </vt:lpstr>
      <vt:lpstr>PowerPoint Presentation</vt:lpstr>
      <vt:lpstr>PowerPoint Presentation</vt:lpstr>
      <vt:lpstr>Objective of Proposed System</vt:lpstr>
      <vt:lpstr>Scope of the Proposed System</vt:lpstr>
      <vt:lpstr>Software Requirement</vt:lpstr>
      <vt:lpstr>PowerPoint Presentation</vt:lpstr>
      <vt:lpstr>Administrator</vt:lpstr>
      <vt:lpstr>Applicant </vt:lpstr>
      <vt:lpstr>Recruiter</vt:lpstr>
      <vt:lpstr>Module Collaboration Diagram</vt:lpstr>
      <vt:lpstr> User Interface Design Input Screen Design Preview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Reports/Outputs Design Preview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About Scholar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18</cp:revision>
  <dcterms:created xsi:type="dcterms:W3CDTF">2014-05-19T13:51:56Z</dcterms:created>
  <dcterms:modified xsi:type="dcterms:W3CDTF">2014-05-19T16:44:49Z</dcterms:modified>
</cp:coreProperties>
</file>