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354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581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7014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2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036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19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1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8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2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31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D99E-87F8-4909-B88D-A9A92CB34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424" y="1348844"/>
            <a:ext cx="5716338" cy="3042706"/>
          </a:xfrm>
        </p:spPr>
        <p:txBody>
          <a:bodyPr>
            <a:normAutofit/>
          </a:bodyPr>
          <a:lstStyle/>
          <a:p>
            <a:br>
              <a:rPr lang="en-US" sz="6000" dirty="0">
                <a:solidFill>
                  <a:schemeClr val="tx1"/>
                </a:solidFill>
              </a:rPr>
            </a:b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11DF1-92DE-4EA8-A32C-D0C83094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61" y="4682061"/>
            <a:ext cx="5355264" cy="95097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33C877-16DB-47CF-8744-2904CF9E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798628" y="718030"/>
            <a:ext cx="5868862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Placeholder 7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795E4F98-552C-47E2-B4DD-EF8138F3C13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738" y="621790"/>
            <a:ext cx="10945877" cy="561441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D99A795-FB0B-49FE-A9A9-FAB56BBE9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904924" y="601183"/>
            <a:ext cx="5614416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EBF93-B6AD-4F2A-BB02-857B211D27A7}"/>
              </a:ext>
            </a:extLst>
          </p:cNvPr>
          <p:cNvSpPr/>
          <p:nvPr/>
        </p:nvSpPr>
        <p:spPr>
          <a:xfrm>
            <a:off x="1766655" y="2175939"/>
            <a:ext cx="8114191" cy="272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5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Study to predict Heart Diseases and  the factors causing them”</a:t>
            </a:r>
            <a:endParaRPr lang="en-US" sz="5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9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037B3-7D68-4984-8A54-C21A1D7E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Scatter plot between Age and heart Rate</a:t>
            </a: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 Maximum number of heart diseases are found in  age group above 50 years.		</a:t>
            </a:r>
          </a:p>
        </p:txBody>
      </p:sp>
      <p:sp>
        <p:nvSpPr>
          <p:cNvPr id="56" name="Content Placeholder 7">
            <a:extLst>
              <a:ext uri="{FF2B5EF4-FFF2-40B4-BE49-F238E27FC236}">
                <a16:creationId xmlns:a16="http://schemas.microsoft.com/office/drawing/2014/main" id="{1B1F70AB-A066-4A36-9A45-DB604402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Data Understanding and EDA</a:t>
            </a:r>
          </a:p>
        </p:txBody>
      </p:sp>
      <p:sp>
        <p:nvSpPr>
          <p:cNvPr id="7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8E8A60-2E2D-4B38-A6B5-2C4374BDA36D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8" r="2" b="1"/>
          <a:stretch/>
        </p:blipFill>
        <p:spPr>
          <a:xfrm>
            <a:off x="285751" y="714375"/>
            <a:ext cx="7009158" cy="50863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4057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DECEE-5D7C-411C-AC4B-B2FCF01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Scatter plot between age and sysBP with hue as male:</a:t>
            </a:r>
            <a:r>
              <a:rPr lang="en-US" sz="1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Men tend to have high systolic blood pressure (above 190). thus, it is possible that men are more likely to get heart disease.</a:t>
            </a:r>
            <a:br>
              <a:rPr lang="en-US" sz="1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1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0BF95-5349-450B-A5AD-18C94FF2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Data Understanding and EDA</a:t>
            </a:r>
          </a:p>
        </p:txBody>
      </p:sp>
      <p:sp>
        <p:nvSpPr>
          <p:cNvPr id="6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488FBC-F876-4154-9E8F-8EF07B3C520C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351230"/>
            <a:ext cx="6270662" cy="41550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828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1554A-A7FF-4FAE-810B-43D21985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u="sng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Education and smoking habit</a:t>
            </a: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 The trend in male and female are slightly different. In male, low-level of education have higher number of smokers as compared to female. The number of smokers decreases as the level of education increases.</a:t>
            </a: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1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B4B4C7-0124-489F-89FF-8EB9C1FD6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0" y="952500"/>
            <a:ext cx="7540623" cy="4962525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171CA3-D6FC-4532-8660-6236CB45D785}"/>
              </a:ext>
            </a:extLst>
          </p:cNvPr>
          <p:cNvSpPr/>
          <p:nvPr/>
        </p:nvSpPr>
        <p:spPr>
          <a:xfrm>
            <a:off x="8310809" y="5059527"/>
            <a:ext cx="388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Data Understanding and EDA</a:t>
            </a:r>
          </a:p>
        </p:txBody>
      </p:sp>
    </p:spTree>
    <p:extLst>
      <p:ext uri="{BB962C8B-B14F-4D97-AF65-F5344CB8AC3E}">
        <p14:creationId xmlns:p14="http://schemas.microsoft.com/office/powerpoint/2010/main" val="3358540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01BC85-61EE-41EE-A92B-C955166B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1740023"/>
            <a:ext cx="3108057" cy="4279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bg1"/>
                </a:solidFill>
              </a:rPr>
              <a:t>Smoking habits with Education level and male, female: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Almost all the categories of education level have same level of both the genders except level 3.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D8BB65-57CF-4B57-9D49-F7764A44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83" y="1276349"/>
            <a:ext cx="7684418" cy="54102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303B47-C929-41F5-BBE4-125A255A58CE}"/>
              </a:ext>
            </a:extLst>
          </p:cNvPr>
          <p:cNvSpPr/>
          <p:nvPr/>
        </p:nvSpPr>
        <p:spPr>
          <a:xfrm>
            <a:off x="106982" y="6138455"/>
            <a:ext cx="388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Data Understanding and EDA</a:t>
            </a:r>
          </a:p>
        </p:txBody>
      </p:sp>
    </p:spTree>
    <p:extLst>
      <p:ext uri="{BB962C8B-B14F-4D97-AF65-F5344CB8AC3E}">
        <p14:creationId xmlns:p14="http://schemas.microsoft.com/office/powerpoint/2010/main" val="1614693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96AF-BAD0-4CE3-B237-1DE67A66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Selection:</a:t>
            </a:r>
            <a:br>
              <a:rPr lang="en-US" dirty="0"/>
            </a:br>
            <a:r>
              <a:rPr lang="en-US" sz="2400" dirty="0"/>
              <a:t>Selecting the top 10 features for our modelling.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BF6005-557B-4C57-9A0A-1E2915FE7B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759637"/>
            <a:ext cx="8947150" cy="27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577ED-08F9-4014-9A83-87A924A9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 of the Statistical Logit Model on all the features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B51F8B-A259-491F-86DD-45874D02D2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10" y="647698"/>
            <a:ext cx="612434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1941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EF8E-E632-442F-9E39-28269227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and Testing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A816-5F14-4136-82B8-D1B0DD37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unwanted columns.</a:t>
            </a:r>
          </a:p>
          <a:p>
            <a:endParaRPr lang="en-US" dirty="0"/>
          </a:p>
          <a:p>
            <a:r>
              <a:rPr lang="en-US" dirty="0"/>
              <a:t>Choosing top 10 important features.</a:t>
            </a:r>
          </a:p>
          <a:p>
            <a:endParaRPr lang="en-US" dirty="0"/>
          </a:p>
          <a:p>
            <a:r>
              <a:rPr lang="en-US" dirty="0"/>
              <a:t>We have divided the data into testing data and training data in the ratio of 20:80. Our training dataset consists of 3390 rows and 10 most important and relevant features while our testing dataset consists of 848 rows with the most important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8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DBE5-09BC-4FD1-8270-AA7CF4FB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091" y="231059"/>
            <a:ext cx="3753599" cy="1442153"/>
          </a:xfrm>
        </p:spPr>
        <p:txBody>
          <a:bodyPr>
            <a:normAutofit/>
          </a:bodyPr>
          <a:lstStyle/>
          <a:p>
            <a:r>
              <a:rPr lang="en-US" sz="3600" b="1" dirty="0"/>
              <a:t>Modeling and Evaluation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40F77-918B-4EB7-A655-A1C5C7F9CE63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" b="-2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C1C0D2-6F9F-4118-8065-F2B19996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12" y="1447799"/>
            <a:ext cx="4212188" cy="5179142"/>
          </a:xfrm>
        </p:spPr>
        <p:txBody>
          <a:bodyPr>
            <a:normAutofit/>
          </a:bodyPr>
          <a:lstStyle/>
          <a:p>
            <a:r>
              <a:rPr lang="en-US" dirty="0"/>
              <a:t>Before making prediction on the testing data set and to decide which model to use it is better to do cross validation on training dataset.</a:t>
            </a:r>
          </a:p>
          <a:p>
            <a:endParaRPr lang="en-US" sz="1800" dirty="0"/>
          </a:p>
          <a:p>
            <a:r>
              <a:rPr lang="en-US" dirty="0"/>
              <a:t>Commonly used in applied machine learning to compare and select a model for a given predictive modeling problem .</a:t>
            </a:r>
          </a:p>
          <a:p>
            <a:endParaRPr lang="en-US" sz="1800" dirty="0"/>
          </a:p>
          <a:p>
            <a:r>
              <a:rPr lang="en-US" dirty="0"/>
              <a:t>The Logistic Regression performs better than other models.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675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B1B0-8A8C-440F-92B2-24599970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Comparing different classifiers on testing dataset:</a:t>
            </a:r>
            <a:br>
              <a:rPr lang="en-US" sz="2900"/>
            </a:br>
            <a:endParaRPr lang="en-US" sz="2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A49BD-1261-4E57-85D8-4BC7FB605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04" y="2052213"/>
            <a:ext cx="4901849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4C6C-6652-458E-BD69-CDDAD47F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Logistic Regression:</a:t>
            </a:r>
          </a:p>
          <a:p>
            <a:r>
              <a:rPr lang="en-US" dirty="0"/>
              <a:t>Predict heart diseases with accuracy of 85.84%.</a:t>
            </a:r>
          </a:p>
          <a:p>
            <a:r>
              <a:rPr lang="en-US" dirty="0"/>
              <a:t>ROC score of 0.71.ROC score close to 1 indicates good score and otherwise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8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73FA-6D0C-48B0-A0B3-0A0BA56D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400" b="1" dirty="0"/>
              <a:t>Modeling and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4E74-2DAB-4E67-81FE-F4C73D3C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K Neighbors Model:</a:t>
            </a:r>
          </a:p>
          <a:p>
            <a:r>
              <a:rPr lang="en-US" dirty="0"/>
              <a:t>Predict heart diseases with accuracy of 82.66%.</a:t>
            </a:r>
          </a:p>
          <a:p>
            <a:endParaRPr lang="en-US" dirty="0"/>
          </a:p>
          <a:p>
            <a:r>
              <a:rPr lang="en-US" dirty="0"/>
              <a:t>ROC score of 0.58.ROC score close to 1 indicates good score and otherwise 0.</a:t>
            </a:r>
          </a:p>
          <a:p>
            <a:endParaRPr lang="en-US" dirty="0"/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F54DE-C616-4A60-AA8B-E05550545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358464"/>
            <a:ext cx="5451627" cy="35836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67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39CD4BD5-5B78-4314-9DC1-D922350DBC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580" r="16579" b="-1"/>
          <a:stretch/>
        </p:blipFill>
        <p:spPr>
          <a:xfrm>
            <a:off x="4638164" y="10"/>
            <a:ext cx="755383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7E690-649D-46DF-AA76-B17F2DA9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b="0" cap="all" spc="-100" dirty="0">
                <a:solidFill>
                  <a:schemeClr val="tx1"/>
                </a:solidFill>
              </a:rPr>
              <a:t>BANA 6620 GROUP PROJECT</a:t>
            </a:r>
            <a:br>
              <a:rPr lang="en-US" sz="3600" b="0" cap="all" spc="-100" dirty="0">
                <a:solidFill>
                  <a:schemeClr val="tx1"/>
                </a:solidFill>
              </a:rPr>
            </a:br>
            <a:br>
              <a:rPr lang="en-US" sz="3600" b="0" cap="all" spc="-100" dirty="0">
                <a:solidFill>
                  <a:schemeClr val="tx1"/>
                </a:solidFill>
              </a:rPr>
            </a:br>
            <a:r>
              <a:rPr lang="en-US" sz="3600" b="0" cap="all" spc="-100" dirty="0">
                <a:solidFill>
                  <a:schemeClr val="tx1"/>
                </a:solidFill>
              </a:rPr>
              <a:t>  </a:t>
            </a:r>
            <a:r>
              <a:rPr lang="en-US" sz="2200" dirty="0"/>
              <a:t>1. Ruthvik Reddy P</a:t>
            </a:r>
            <a:br>
              <a:rPr lang="en-US" sz="2200" dirty="0"/>
            </a:br>
            <a:r>
              <a:rPr lang="en-US" sz="2200" dirty="0"/>
              <a:t>         2. Namratha Reddy K</a:t>
            </a:r>
            <a:br>
              <a:rPr lang="en-US" sz="2200" dirty="0"/>
            </a:br>
            <a:r>
              <a:rPr lang="en-US" sz="2200" dirty="0"/>
              <a:t>  3. Vaishnavi Yeluri</a:t>
            </a:r>
            <a:br>
              <a:rPr lang="en-US" sz="2200" dirty="0"/>
            </a:br>
            <a:r>
              <a:rPr lang="en-US" sz="2200" dirty="0"/>
              <a:t>4. Anurag Lahon</a:t>
            </a:r>
            <a:br>
              <a:rPr lang="en-US" dirty="0"/>
            </a:br>
            <a:br>
              <a:rPr lang="en-US" sz="3600" b="0" cap="all" spc="-100" dirty="0">
                <a:solidFill>
                  <a:schemeClr val="tx1"/>
                </a:solidFill>
              </a:rPr>
            </a:br>
            <a:endParaRPr lang="en-US" sz="3600" b="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77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F57C-A096-470C-9DEB-06D121E7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400" b="1" dirty="0"/>
              <a:t>Modeling and Evaluation</a:t>
            </a:r>
            <a:endParaRPr lang="en-US" dirty="0"/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F5F42E93-11BF-4510-8EDF-0B6C0C8B14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" r="3" b="6035"/>
          <a:stretch/>
        </p:blipFill>
        <p:spPr>
          <a:xfrm>
            <a:off x="734655" y="2324100"/>
            <a:ext cx="5451627" cy="40576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E55E-D8FE-4D14-B085-96689434F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752" y="2052214"/>
            <a:ext cx="4338409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Random Forest Model:</a:t>
            </a:r>
          </a:p>
          <a:p>
            <a:r>
              <a:rPr lang="en-US" dirty="0"/>
              <a:t>Predict heart diseases with accuracy of 83.96%.</a:t>
            </a:r>
          </a:p>
          <a:p>
            <a:endParaRPr lang="en-US" dirty="0"/>
          </a:p>
          <a:p>
            <a:r>
              <a:rPr lang="en-US" dirty="0"/>
              <a:t>ROC score of 0.62.ROC score close to 1 indicates good score and otherwise 0.</a:t>
            </a:r>
          </a:p>
          <a:p>
            <a:endParaRPr lang="en-US" b="1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F48B-CEBB-43A7-B859-8099BAC5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Modeling and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206D-08E8-4E79-8E63-126B4218E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For the given dataset, Logistic Regression performs better on testing dataset than KNN classifier and Random Forest Classifier.</a:t>
            </a:r>
          </a:p>
          <a:p>
            <a:pPr lvl="0"/>
            <a:r>
              <a:rPr lang="en-US" dirty="0"/>
              <a:t> The Logistic Regression model accuracy is 85.84 %. So, the model does a good job in predicting whether the patient has 10-year risk of future coronary heart disease (CHD).</a:t>
            </a:r>
          </a:p>
          <a:p>
            <a:r>
              <a:rPr lang="en-US" dirty="0"/>
              <a:t>The accuracy of Logistic Regression is 85.84% and the model is not overfitting or underfitting.</a:t>
            </a:r>
          </a:p>
        </p:txBody>
      </p:sp>
    </p:spTree>
    <p:extLst>
      <p:ext uri="{BB962C8B-B14F-4D97-AF65-F5344CB8AC3E}">
        <p14:creationId xmlns:p14="http://schemas.microsoft.com/office/powerpoint/2010/main" val="144550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1FEA-DAF6-4849-8D5E-4DA12B36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4" y="966618"/>
            <a:ext cx="4629900" cy="277088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  <a:highlight>
                  <a:srgbClr val="000000"/>
                </a:highlight>
              </a:rPr>
              <a:t>Thank You</a:t>
            </a:r>
            <a:br>
              <a:rPr lang="en-US" sz="4400" dirty="0">
                <a:highlight>
                  <a:srgbClr val="FFFF00"/>
                </a:highlight>
              </a:rPr>
            </a:br>
            <a:endParaRPr lang="en-US" dirty="0"/>
          </a:p>
        </p:txBody>
      </p:sp>
      <p:pic>
        <p:nvPicPr>
          <p:cNvPr id="4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1E766AE6-ADDF-4043-9998-590B735CED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84" r="16312"/>
          <a:stretch/>
        </p:blipFill>
        <p:spPr>
          <a:xfrm>
            <a:off x="4991019" y="58164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79BC9-6D18-4549-8E75-DC9A6A00C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710167" y="-204242"/>
            <a:ext cx="5705535" cy="714383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C414-D684-47BC-ABD6-84073A05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</a:p>
          <a:p>
            <a:r>
              <a:rPr lang="en-US" dirty="0"/>
              <a:t>Python Packages</a:t>
            </a:r>
          </a:p>
          <a:p>
            <a:r>
              <a:rPr lang="en-US" dirty="0"/>
              <a:t>Handling missing data</a:t>
            </a:r>
          </a:p>
          <a:p>
            <a:r>
              <a:rPr lang="en-US" dirty="0"/>
              <a:t>Data Understanding and EDA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Modeling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66600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FA1D-DD3A-44AB-BBE5-7E28F834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55" y="609601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Data Set</a:t>
            </a:r>
            <a:br>
              <a:rPr lang="en-US" sz="3900"/>
            </a:br>
            <a:endParaRPr lang="en-US" sz="3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4282-ED3B-4575-B54E-29CB2AAF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The dataset provides the patients’ information.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The classification goal is to predict whether the patient has 10-year risk of future coronary heart disease (CHD).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4238 rows and 16 columns.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Each attribute variable  is a potential risk factor. There are both demographic, behavioral and medical risk factors.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Source :</a:t>
            </a:r>
            <a:r>
              <a:rPr lang="en-US" sz="1700">
                <a:hlinkClick r:id="rId3"/>
              </a:rPr>
              <a:t> https://www.kaggle.com/</a:t>
            </a: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11D1C-231C-4DDD-9255-1DE8D37ED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5" y="2301206"/>
            <a:ext cx="4008888" cy="36981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28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FCF9-749C-48BA-A059-C30CEDE6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17ED-FC5C-41BA-88CB-E5F3CE0C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Pandas</a:t>
            </a:r>
          </a:p>
          <a:p>
            <a:endParaRPr lang="en-US" dirty="0"/>
          </a:p>
          <a:p>
            <a:r>
              <a:rPr lang="en-US" dirty="0"/>
              <a:t>Numpy</a:t>
            </a:r>
          </a:p>
          <a:p>
            <a:endParaRPr lang="en-US" dirty="0"/>
          </a:p>
          <a:p>
            <a:r>
              <a:rPr lang="en-US" dirty="0"/>
              <a:t>Seaborn</a:t>
            </a:r>
          </a:p>
          <a:p>
            <a:endParaRPr lang="en-US" dirty="0"/>
          </a:p>
          <a:p>
            <a:r>
              <a:rPr lang="en-US" dirty="0"/>
              <a:t>Matplotlib</a:t>
            </a:r>
          </a:p>
          <a:p>
            <a:endParaRPr lang="en-US" dirty="0"/>
          </a:p>
          <a:p>
            <a:r>
              <a:rPr lang="en-US" dirty="0"/>
              <a:t>Scikit-learn</a:t>
            </a:r>
          </a:p>
          <a:p>
            <a:endParaRPr lang="en-US" dirty="0"/>
          </a:p>
          <a:p>
            <a:r>
              <a:rPr lang="en-US" dirty="0"/>
              <a:t>Statsmodels</a:t>
            </a:r>
          </a:p>
          <a:p>
            <a:endParaRPr lang="en-US" dirty="0"/>
          </a:p>
          <a:p>
            <a:r>
              <a:rPr lang="en-US" dirty="0"/>
              <a:t>Plotnine </a:t>
            </a:r>
          </a:p>
        </p:txBody>
      </p:sp>
    </p:spTree>
    <p:extLst>
      <p:ext uri="{BB962C8B-B14F-4D97-AF65-F5344CB8AC3E}">
        <p14:creationId xmlns:p14="http://schemas.microsoft.com/office/powerpoint/2010/main" val="106274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99D3-7ABC-4F25-BBCF-012076FC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82B7-8BC7-4EC4-8B7F-E412CE83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9508"/>
            <a:ext cx="10109185" cy="4953739"/>
          </a:xfrm>
        </p:spPr>
        <p:txBody>
          <a:bodyPr/>
          <a:lstStyle/>
          <a:p>
            <a:r>
              <a:rPr lang="en-US" dirty="0"/>
              <a:t>There are missing values in education, cigsPerDay , BPMeds , totChol , BMI, heartrate, glucose columns.</a:t>
            </a:r>
          </a:p>
          <a:p>
            <a:endParaRPr lang="en-US" dirty="0"/>
          </a:p>
          <a:p>
            <a:r>
              <a:rPr lang="en-US" dirty="0"/>
              <a:t>Filling the missing values with foreward and backward fill.</a:t>
            </a:r>
          </a:p>
          <a:p>
            <a:endParaRPr lang="en-US" dirty="0"/>
          </a:p>
          <a:p>
            <a:r>
              <a:rPr lang="en-US" dirty="0"/>
              <a:t>Forward filling means fill missing values with previous data. Backward filling means fill missing values with next data point.</a:t>
            </a:r>
          </a:p>
          <a:p>
            <a:endParaRPr lang="en-US" dirty="0"/>
          </a:p>
          <a:p>
            <a:r>
              <a:rPr lang="en-US" dirty="0"/>
              <a:t>Not using the mean for missing value as there are categorical features which can’t take the mean.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5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34F2-918F-404D-B54E-4012DA4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and EDA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83FA-A97B-4B3A-96AD-1F54774E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28781" cy="4195481"/>
          </a:xfrm>
        </p:spPr>
        <p:txBody>
          <a:bodyPr/>
          <a:lstStyle/>
          <a:p>
            <a:r>
              <a:rPr lang="en-US" u="sng" dirty="0"/>
              <a:t>Categorical columns</a:t>
            </a:r>
            <a:r>
              <a:rPr lang="en-US" dirty="0"/>
              <a:t>: male,education,currentSmoker,BPMeds,prevalentsStroke,prevalentHyp,diabetes and TenYearCHD.</a:t>
            </a:r>
          </a:p>
          <a:p>
            <a:endParaRPr lang="en-US" dirty="0"/>
          </a:p>
          <a:p>
            <a:r>
              <a:rPr lang="en-US" u="sng" dirty="0"/>
              <a:t>Quantitative columns</a:t>
            </a:r>
            <a:r>
              <a:rPr lang="en-US" dirty="0"/>
              <a:t>: age, cigsPerDay, totChol, sysBP, diaBP, BMI, heartrate and glucose.</a:t>
            </a:r>
          </a:p>
          <a:p>
            <a:endParaRPr lang="en-US" dirty="0"/>
          </a:p>
          <a:p>
            <a:r>
              <a:rPr lang="en-US" dirty="0"/>
              <a:t>TenYearCHD is the response variable while other features are predicator variable.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1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3A57E-9113-414B-8C19-8008AEBE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3876675"/>
            <a:ext cx="3342462" cy="886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20425-6DB7-4A04-B9D3-5D75AE7C1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" r="1437" b="-2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C4C7324A-9543-4EED-9EB7-356DC12D574C}"/>
              </a:ext>
            </a:extLst>
          </p:cNvPr>
          <p:cNvSpPr txBox="1">
            <a:spLocks/>
          </p:cNvSpPr>
          <p:nvPr/>
        </p:nvSpPr>
        <p:spPr>
          <a:xfrm>
            <a:off x="8347480" y="1179039"/>
            <a:ext cx="3844520" cy="1490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Data Understanding and EDA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0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DC802-D22B-4697-862C-860474DC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Histogram of the data: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1BEBB6-500A-44D4-82D1-5CE21A0B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26" y="2529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cap="all" dirty="0">
                <a:solidFill>
                  <a:srgbClr val="FFFFFF"/>
                </a:solidFill>
              </a:rPr>
              <a:t>Data Understanding and EDA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4824CF-E30A-419F-AC59-198C8175219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773" r="1" b="1104"/>
          <a:stretch/>
        </p:blipFill>
        <p:spPr>
          <a:xfrm>
            <a:off x="5049399" y="1447799"/>
            <a:ext cx="6493951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084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750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 </vt:lpstr>
      <vt:lpstr>BANA 6620 GROUP PROJECT    1. Ruthvik Reddy P          2. Namratha Reddy K   3. Vaishnavi Yeluri 4. Anurag Lahon  </vt:lpstr>
      <vt:lpstr>PowerPoint Presentation</vt:lpstr>
      <vt:lpstr>Data Set </vt:lpstr>
      <vt:lpstr>Python Packages </vt:lpstr>
      <vt:lpstr>Handling Missing Data</vt:lpstr>
      <vt:lpstr>Data Understanding and EDA </vt:lpstr>
      <vt:lpstr> Correlation</vt:lpstr>
      <vt:lpstr>Histogram of the data:</vt:lpstr>
      <vt:lpstr>Scatter plot between Age and heart Rate: Maximum number of heart diseases are found in  age group above 50 years.  </vt:lpstr>
      <vt:lpstr>Scatter plot between age and sysBP with hue as male: Men tend to have high systolic blood pressure (above 190). thus, it is possible that men are more likely to get heart disease. </vt:lpstr>
      <vt:lpstr>Education and smoking habit: The trend in male and female are slightly different. In male, low-level of education have higher number of smokers as compared to female. The number of smokers decreases as the level of education increases. </vt:lpstr>
      <vt:lpstr>PowerPoint Presentation</vt:lpstr>
      <vt:lpstr>Feature Selection: Selecting the top 10 features for our modelling.</vt:lpstr>
      <vt:lpstr>Results of the Statistical Logit Model on all the features</vt:lpstr>
      <vt:lpstr>Training  and Testing Data set</vt:lpstr>
      <vt:lpstr>Modeling and Evaluation</vt:lpstr>
      <vt:lpstr>Comparing different classifiers on testing dataset: </vt:lpstr>
      <vt:lpstr>Modeling and Evaluation</vt:lpstr>
      <vt:lpstr>Modeling and Evaluation</vt:lpstr>
      <vt:lpstr>Modeling and Evaluation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Anurag Lahon</dc:creator>
  <cp:lastModifiedBy>Anurag Lahon</cp:lastModifiedBy>
  <cp:revision>2</cp:revision>
  <dcterms:created xsi:type="dcterms:W3CDTF">2020-04-06T21:37:50Z</dcterms:created>
  <dcterms:modified xsi:type="dcterms:W3CDTF">2020-04-06T21:51:22Z</dcterms:modified>
</cp:coreProperties>
</file>