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72" r:id="rId3"/>
    <p:sldId id="289" r:id="rId4"/>
    <p:sldId id="288" r:id="rId5"/>
    <p:sldId id="291" r:id="rId6"/>
    <p:sldId id="290" r:id="rId7"/>
    <p:sldId id="294" r:id="rId8"/>
    <p:sldId id="295" r:id="rId9"/>
    <p:sldId id="297" r:id="rId10"/>
    <p:sldId id="299" r:id="rId11"/>
    <p:sldId id="300" r:id="rId12"/>
    <p:sldId id="296" r:id="rId13"/>
    <p:sldId id="302" r:id="rId14"/>
    <p:sldId id="303" r:id="rId15"/>
    <p:sldId id="301" r:id="rId16"/>
    <p:sldId id="28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C4DDD-D553-4702-9D5B-18C53F3BA3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02376F9-7ED5-4BDA-B1FC-0A7E8AEB9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489A7F9-901B-4459-A7B6-925ADCD276FE}"/>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5" name="Footer Placeholder 4">
            <a:extLst>
              <a:ext uri="{FF2B5EF4-FFF2-40B4-BE49-F238E27FC236}">
                <a16:creationId xmlns="" xmlns:a16="http://schemas.microsoft.com/office/drawing/2014/main" id="{9E86B897-E3FE-4EF8-BE6B-B8A75FD23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43CD68-28DB-482E-A90A-AEC1714556F8}"/>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12429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C6F88-6FE1-4680-99F8-6B00AA8AF4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715E562-1FC5-46CC-BD12-229AE46C6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0E39325-D73F-4A1E-A88C-9AE0147F0833}"/>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5" name="Footer Placeholder 4">
            <a:extLst>
              <a:ext uri="{FF2B5EF4-FFF2-40B4-BE49-F238E27FC236}">
                <a16:creationId xmlns="" xmlns:a16="http://schemas.microsoft.com/office/drawing/2014/main" id="{65630F1F-BFA2-4AA1-BB86-17ADE9E74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58A8B5-B62E-4471-9CFB-CDFEE0A42C09}"/>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38467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DD23BA7-5835-4306-BD12-35E3958329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4C78283-B1EB-4869-817D-84500C563D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7CAD5FD-AB98-43FA-ADBE-761FE90790F8}"/>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5" name="Footer Placeholder 4">
            <a:extLst>
              <a:ext uri="{FF2B5EF4-FFF2-40B4-BE49-F238E27FC236}">
                <a16:creationId xmlns="" xmlns:a16="http://schemas.microsoft.com/office/drawing/2014/main" id="{BAD3E1E2-8F9D-4598-8F8C-1028829E8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B6A924-511B-4B29-8076-1D4BB24CBDB6}"/>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31469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943F4-E630-41E4-BD83-A2EE378DBD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5684E20-F239-479F-865C-C903F6D9AD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FBA53BA-A24C-459C-8951-10E4993C8F11}"/>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5" name="Footer Placeholder 4">
            <a:extLst>
              <a:ext uri="{FF2B5EF4-FFF2-40B4-BE49-F238E27FC236}">
                <a16:creationId xmlns="" xmlns:a16="http://schemas.microsoft.com/office/drawing/2014/main" id="{B60D7D2A-574F-46DC-9127-EC19F2597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D9C42E9-3F22-4275-8A3F-C4C33681C044}"/>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39941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6A8B8-3278-4733-A75D-CB8972570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F501688-E18E-4CED-80C5-6D37E5B74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0A78B83-4672-45E6-A435-F4B8FFF000C8}"/>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5" name="Footer Placeholder 4">
            <a:extLst>
              <a:ext uri="{FF2B5EF4-FFF2-40B4-BE49-F238E27FC236}">
                <a16:creationId xmlns="" xmlns:a16="http://schemas.microsoft.com/office/drawing/2014/main" id="{5BE18792-EC25-4C57-94AE-0E06F623D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CF2902-7578-4EB8-8A69-BC1A52314735}"/>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125283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C8E2F0-89AC-4FBA-98A8-FD4EC8B698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37D065C-6EC7-4972-A191-B496A1D3A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A27261A-1ECD-41BF-81AC-436C2BAB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2D5564E-1EF5-4E3A-A728-29E9B41641A4}"/>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6" name="Footer Placeholder 5">
            <a:extLst>
              <a:ext uri="{FF2B5EF4-FFF2-40B4-BE49-F238E27FC236}">
                <a16:creationId xmlns="" xmlns:a16="http://schemas.microsoft.com/office/drawing/2014/main" id="{A724B40F-6277-44CC-A283-DE36C5D81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8258839-2E1F-4E48-A999-8BD69755385A}"/>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172595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915907-5649-43F5-90EF-2D6880608D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ABE6A8E-2A81-4011-916A-82C698AE3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60F092D-DC3D-4C76-8707-EC097F9D9F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5869F54-92B1-4A18-9B86-1CD0DBFFB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F9A6EBD-5AB4-473C-AD7A-DB18B7941C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648B547-F555-447B-8BAB-DFA8987D4699}"/>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8" name="Footer Placeholder 7">
            <a:extLst>
              <a:ext uri="{FF2B5EF4-FFF2-40B4-BE49-F238E27FC236}">
                <a16:creationId xmlns="" xmlns:a16="http://schemas.microsoft.com/office/drawing/2014/main" id="{7A8E9A8E-787F-4C68-8F3D-9141D7494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AAE0D50-F7DD-4772-954A-B616C9151DC5}"/>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122175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206295-7249-4482-B838-3D94643CC5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C1C7E6C-D60F-49E4-B22A-03D161D31504}"/>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4" name="Footer Placeholder 3">
            <a:extLst>
              <a:ext uri="{FF2B5EF4-FFF2-40B4-BE49-F238E27FC236}">
                <a16:creationId xmlns="" xmlns:a16="http://schemas.microsoft.com/office/drawing/2014/main" id="{B9EEF4EA-8613-4978-896F-E4A0B193AC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45C6110-0ABF-4BE7-BE96-650F10A7DE0C}"/>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247006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3652F08-A71D-4588-8F80-0F2355D6193F}"/>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3" name="Footer Placeholder 2">
            <a:extLst>
              <a:ext uri="{FF2B5EF4-FFF2-40B4-BE49-F238E27FC236}">
                <a16:creationId xmlns="" xmlns:a16="http://schemas.microsoft.com/office/drawing/2014/main" id="{FD0CB682-8F2C-4633-9DE6-BA7C000B16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9476A2E-093C-4A39-93F4-6791F6F76C3D}"/>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78137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D7C653-1417-47A4-B3AD-CB5CA1082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8C85483-5C6E-42FA-A81C-F081034C7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4B4A2A9-DF2A-4BA9-8B43-E11201280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298714B-3FFA-46FE-864D-C780CC85EF80}"/>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6" name="Footer Placeholder 5">
            <a:extLst>
              <a:ext uri="{FF2B5EF4-FFF2-40B4-BE49-F238E27FC236}">
                <a16:creationId xmlns="" xmlns:a16="http://schemas.microsoft.com/office/drawing/2014/main" id="{7072D7C5-FA41-42F0-A942-216300164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1208E40-D3E1-4C23-A408-C55B5185EB6E}"/>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330141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DF6C0-0C52-4F3F-BCF0-E0E138463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9A7A8B1-E153-4781-B408-580528C19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421027A-9DF5-4B84-B057-AAD4ABC6C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E9DA59C-BCA3-427D-AFC2-9D3C0536E6E7}"/>
              </a:ext>
            </a:extLst>
          </p:cNvPr>
          <p:cNvSpPr>
            <a:spLocks noGrp="1"/>
          </p:cNvSpPr>
          <p:nvPr>
            <p:ph type="dt" sz="half" idx="10"/>
          </p:nvPr>
        </p:nvSpPr>
        <p:spPr/>
        <p:txBody>
          <a:bodyPr/>
          <a:lstStyle/>
          <a:p>
            <a:fld id="{183BC8A8-621E-4944-A2D5-56882B17BD90}" type="datetimeFigureOut">
              <a:rPr lang="en-US" smtClean="0"/>
              <a:pPr/>
              <a:t>3/12/2022</a:t>
            </a:fld>
            <a:endParaRPr lang="en-US"/>
          </a:p>
        </p:txBody>
      </p:sp>
      <p:sp>
        <p:nvSpPr>
          <p:cNvPr id="6" name="Footer Placeholder 5">
            <a:extLst>
              <a:ext uri="{FF2B5EF4-FFF2-40B4-BE49-F238E27FC236}">
                <a16:creationId xmlns="" xmlns:a16="http://schemas.microsoft.com/office/drawing/2014/main" id="{CFDC402A-81CA-4977-82BC-A3AE9DDF6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800F6ED-854E-4CE7-9364-92D6D4B39E1C}"/>
              </a:ext>
            </a:extLst>
          </p:cNvPr>
          <p:cNvSpPr>
            <a:spLocks noGrp="1"/>
          </p:cNvSpPr>
          <p:nvPr>
            <p:ph type="sldNum" sz="quarter" idx="12"/>
          </p:nvPr>
        </p:nvSpPr>
        <p:spPr/>
        <p:txBody>
          <a:body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87899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CD14D64-764F-4B35-95E5-7CB34160A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A7F605F-1732-411F-968B-5FFE1DAA4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B345004-6CDD-4965-8036-C9C2DAFD4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BC8A8-621E-4944-A2D5-56882B17BD90}" type="datetimeFigureOut">
              <a:rPr lang="en-US" smtClean="0"/>
              <a:pPr/>
              <a:t>3/12/2022</a:t>
            </a:fld>
            <a:endParaRPr lang="en-US"/>
          </a:p>
        </p:txBody>
      </p:sp>
      <p:sp>
        <p:nvSpPr>
          <p:cNvPr id="5" name="Footer Placeholder 4">
            <a:extLst>
              <a:ext uri="{FF2B5EF4-FFF2-40B4-BE49-F238E27FC236}">
                <a16:creationId xmlns="" xmlns:a16="http://schemas.microsoft.com/office/drawing/2014/main" id="{9E5263E5-5CE9-4272-B9D7-A99DC844CA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2B1E1B5-62B0-420D-89D2-E1A14720C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8917D-BDB4-43C2-ABD5-0CFE4B6B70FE}" type="slidenum">
              <a:rPr lang="en-US" smtClean="0"/>
              <a:pPr/>
              <a:t>‹#›</a:t>
            </a:fld>
            <a:endParaRPr lang="en-US"/>
          </a:p>
        </p:txBody>
      </p:sp>
    </p:spTree>
    <p:extLst>
      <p:ext uri="{BB962C8B-B14F-4D97-AF65-F5344CB8AC3E}">
        <p14:creationId xmlns="" xmlns:p14="http://schemas.microsoft.com/office/powerpoint/2010/main" val="147117884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91439" y="834189"/>
            <a:ext cx="3903045" cy="368969"/>
          </a:xfrm>
        </p:spPr>
        <p:txBody>
          <a:bodyPr>
            <a:normAutofit fontScale="90000"/>
          </a:bodyPr>
          <a:lstStyle/>
          <a:p>
            <a:r>
              <a:rPr lang="en-US" dirty="0"/>
              <a:t>.</a:t>
            </a:r>
          </a:p>
        </p:txBody>
      </p:sp>
      <p:sp>
        <p:nvSpPr>
          <p:cNvPr id="3" name="Subtitle 2"/>
          <p:cNvSpPr>
            <a:spLocks noGrp="1"/>
          </p:cNvSpPr>
          <p:nvPr>
            <p:ph type="subTitle" idx="1"/>
          </p:nvPr>
        </p:nvSpPr>
        <p:spPr>
          <a:xfrm>
            <a:off x="657726" y="-1"/>
            <a:ext cx="11373164" cy="6858001"/>
          </a:xfrm>
        </p:spPr>
        <p:txBody>
          <a:bodyPr>
            <a:normAutofit/>
          </a:bodyPr>
          <a:lstStyle/>
          <a:p>
            <a:endParaRPr lang="en-US" sz="900" u="sng" dirty="0"/>
          </a:p>
          <a:p>
            <a:r>
              <a:rPr lang="en-US" sz="4000" u="sng" dirty="0" smtClean="0"/>
              <a:t>FACE MASK DETECTION</a:t>
            </a:r>
            <a:endParaRPr lang="en-US" sz="3200" dirty="0"/>
          </a:p>
          <a:p>
            <a:endParaRPr lang="en-US" sz="4000" dirty="0"/>
          </a:p>
          <a:p>
            <a:endParaRPr lang="en-US" sz="4000" dirty="0"/>
          </a:p>
          <a:p>
            <a:endParaRPr lang="en-US" sz="1800" dirty="0"/>
          </a:p>
          <a:p>
            <a:endParaRPr lang="en-US" sz="1800" b="1" dirty="0">
              <a:effectLst/>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r>
              <a:rPr lang="en-US" b="1" dirty="0">
                <a:effectLst/>
                <a:latin typeface="Times New Roman" panose="02020603050405020304" pitchFamily="18" charset="0"/>
                <a:ea typeface="Times New Roman" panose="02020603050405020304" pitchFamily="18" charset="0"/>
              </a:rPr>
              <a:t>R.R.INSTITUTE OF MODERN TECHNOLOGY,LUCKNOW</a:t>
            </a:r>
            <a:endParaRPr lang="en-IN" dirty="0">
              <a:effectLst/>
              <a:latin typeface="Times New Roman" panose="02020603050405020304" pitchFamily="18" charset="0"/>
              <a:ea typeface="Times New Roman" panose="02020603050405020304" pitchFamily="18" charset="0"/>
            </a:endParaRPr>
          </a:p>
          <a:p>
            <a:endParaRPr lang="en-US" sz="1800" dirty="0"/>
          </a:p>
          <a:p>
            <a:pPr algn="l"/>
            <a:r>
              <a:rPr lang="en-US" dirty="0"/>
              <a:t>SUBMITED BY:-                                                    		                SUBMITED TO:-                                 </a:t>
            </a:r>
          </a:p>
          <a:p>
            <a:pPr algn="l"/>
            <a:r>
              <a:rPr lang="en-US" sz="1900" dirty="0"/>
              <a:t>   ANURAG MADHESIA  (1836113007)                                   	                                         Mr. MANISH MAURYA </a:t>
            </a:r>
            <a:endParaRPr lang="en-US" sz="1900" dirty="0" smtClean="0"/>
          </a:p>
          <a:p>
            <a:pPr algn="l"/>
            <a:r>
              <a:rPr lang="en-US" sz="1900" dirty="0" smtClean="0"/>
              <a:t>   COURSE: B.TECH </a:t>
            </a:r>
          </a:p>
          <a:p>
            <a:pPr algn="l"/>
            <a:r>
              <a:rPr lang="en-US" sz="1900" dirty="0" smtClean="0"/>
              <a:t>   </a:t>
            </a:r>
            <a:r>
              <a:rPr lang="en-US" sz="1900" dirty="0"/>
              <a:t>BRANCH: I.T.</a:t>
            </a:r>
          </a:p>
          <a:p>
            <a:pPr algn="l"/>
            <a:r>
              <a:rPr lang="en-US" sz="1900" dirty="0"/>
              <a:t>   YEAR: 4th</a:t>
            </a:r>
          </a:p>
        </p:txBody>
      </p:sp>
      <p:pic>
        <p:nvPicPr>
          <p:cNvPr id="5" name="Picture 4">
            <a:extLst>
              <a:ext uri="{FF2B5EF4-FFF2-40B4-BE49-F238E27FC236}">
                <a16:creationId xmlns="" xmlns:a16="http://schemas.microsoft.com/office/drawing/2014/main" id="{636FBED6-7187-4368-9F62-BDC38314BDC6}"/>
              </a:ext>
            </a:extLst>
          </p:cNvPr>
          <p:cNvPicPr>
            <a:picLocks noChangeAspect="1"/>
          </p:cNvPicPr>
          <p:nvPr/>
        </p:nvPicPr>
        <p:blipFill>
          <a:blip r:embed="rId2"/>
          <a:stretch>
            <a:fillRect/>
          </a:stretch>
        </p:blipFill>
        <p:spPr>
          <a:xfrm>
            <a:off x="4532811" y="1518619"/>
            <a:ext cx="3448594" cy="1969164"/>
          </a:xfrm>
          <a:prstGeom prst="rect">
            <a:avLst/>
          </a:prstGeom>
        </p:spPr>
      </p:pic>
    </p:spTree>
    <p:extLst>
      <p:ext uri="{BB962C8B-B14F-4D97-AF65-F5344CB8AC3E}">
        <p14:creationId xmlns="" xmlns:p14="http://schemas.microsoft.com/office/powerpoint/2010/main" val="375821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normAutofit/>
          </a:bodyPr>
          <a:lstStyle/>
          <a:p>
            <a:r>
              <a:rPr lang="en-US" sz="6600" dirty="0"/>
              <a:t>            </a:t>
            </a:r>
          </a:p>
        </p:txBody>
      </p:sp>
      <p:sp>
        <p:nvSpPr>
          <p:cNvPr id="6" name="Content Placeholder 5">
            <a:extLst>
              <a:ext uri="{FF2B5EF4-FFF2-40B4-BE49-F238E27FC236}">
                <a16:creationId xmlns="" xmlns:a16="http://schemas.microsoft.com/office/drawing/2014/main" id="{DBFABB7A-8436-4BF3-95EF-094301271AC6}"/>
              </a:ext>
            </a:extLst>
          </p:cNvPr>
          <p:cNvSpPr>
            <a:spLocks noGrp="1"/>
          </p:cNvSpPr>
          <p:nvPr>
            <p:ph idx="1"/>
          </p:nvPr>
        </p:nvSpPr>
        <p:spPr>
          <a:xfrm>
            <a:off x="838199" y="1408530"/>
            <a:ext cx="10515600" cy="4351338"/>
          </a:xfrm>
        </p:spPr>
        <p:txBody>
          <a:bodyPr>
            <a:normAutofit/>
          </a:bodyPr>
          <a:lstStyle/>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r>
              <a:rPr lang="en-US" sz="1800" dirty="0">
                <a:effectLst/>
                <a:latin typeface="Times New Roman" panose="02020603050405020304" pitchFamily="18" charset="0"/>
                <a:ea typeface="Times New Roman" panose="02020603050405020304" pitchFamily="18" charset="0"/>
              </a:rPr>
              <a:t>                             </a:t>
            </a:r>
          </a:p>
          <a:p>
            <a:pPr marL="0" indent="0">
              <a:lnSpc>
                <a:spcPct val="100000"/>
              </a:lnSpc>
              <a:buNone/>
            </a:pPr>
            <a:r>
              <a:rPr lang="en-US" sz="1800"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6146" name="Picture 2" descr="C:\Users\Satya Computer\Pictures\Screenshots\Screenshot (40).png"/>
          <p:cNvPicPr>
            <a:picLocks noChangeAspect="1" noChangeArrowheads="1"/>
          </p:cNvPicPr>
          <p:nvPr/>
        </p:nvPicPr>
        <p:blipFill>
          <a:blip r:embed="rId2"/>
          <a:srcRect/>
          <a:stretch>
            <a:fillRect/>
          </a:stretch>
        </p:blipFill>
        <p:spPr bwMode="auto">
          <a:xfrm>
            <a:off x="770709" y="535577"/>
            <a:ext cx="10384971" cy="5592173"/>
          </a:xfrm>
          <a:prstGeom prst="rect">
            <a:avLst/>
          </a:prstGeom>
          <a:noFill/>
        </p:spPr>
      </p:pic>
    </p:spTree>
    <p:extLst>
      <p:ext uri="{BB962C8B-B14F-4D97-AF65-F5344CB8AC3E}">
        <p14:creationId xmlns="" xmlns:p14="http://schemas.microsoft.com/office/powerpoint/2010/main" val="177184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normAutofit/>
          </a:bodyPr>
          <a:lstStyle/>
          <a:p>
            <a:r>
              <a:rPr lang="en-US" sz="6600" dirty="0"/>
              <a:t>            </a:t>
            </a:r>
          </a:p>
        </p:txBody>
      </p:sp>
      <p:sp>
        <p:nvSpPr>
          <p:cNvPr id="6" name="Content Placeholder 5">
            <a:extLst>
              <a:ext uri="{FF2B5EF4-FFF2-40B4-BE49-F238E27FC236}">
                <a16:creationId xmlns="" xmlns:a16="http://schemas.microsoft.com/office/drawing/2014/main" id="{DBFABB7A-8436-4BF3-95EF-094301271AC6}"/>
              </a:ext>
            </a:extLst>
          </p:cNvPr>
          <p:cNvSpPr>
            <a:spLocks noGrp="1"/>
          </p:cNvSpPr>
          <p:nvPr>
            <p:ph idx="1"/>
          </p:nvPr>
        </p:nvSpPr>
        <p:spPr>
          <a:xfrm>
            <a:off x="838199" y="1408530"/>
            <a:ext cx="10515600" cy="4351338"/>
          </a:xfrm>
        </p:spPr>
        <p:txBody>
          <a:bodyPr>
            <a:normAutofit/>
          </a:bodyPr>
          <a:lstStyle/>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r>
              <a:rPr lang="en-US" sz="1800" dirty="0">
                <a:effectLst/>
                <a:latin typeface="Times New Roman" panose="02020603050405020304" pitchFamily="18" charset="0"/>
                <a:ea typeface="Times New Roman" panose="02020603050405020304" pitchFamily="18" charset="0"/>
              </a:rPr>
              <a:t>                             </a:t>
            </a:r>
          </a:p>
          <a:p>
            <a:pPr marL="0" indent="0">
              <a:lnSpc>
                <a:spcPct val="100000"/>
              </a:lnSpc>
              <a:buNone/>
            </a:pPr>
            <a:r>
              <a:rPr lang="en-US" sz="1800"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7170" name="Picture 2" descr="C:\Users\Satya Computer\Pictures\Screenshots\Screenshot (41).png"/>
          <p:cNvPicPr>
            <a:picLocks noChangeAspect="1" noChangeArrowheads="1"/>
          </p:cNvPicPr>
          <p:nvPr/>
        </p:nvPicPr>
        <p:blipFill>
          <a:blip r:embed="rId2"/>
          <a:srcRect/>
          <a:stretch>
            <a:fillRect/>
          </a:stretch>
        </p:blipFill>
        <p:spPr bwMode="auto">
          <a:xfrm>
            <a:off x="1136469" y="431074"/>
            <a:ext cx="9431382" cy="5421085"/>
          </a:xfrm>
          <a:prstGeom prst="rect">
            <a:avLst/>
          </a:prstGeom>
          <a:noFill/>
        </p:spPr>
      </p:pic>
    </p:spTree>
    <p:extLst>
      <p:ext uri="{BB962C8B-B14F-4D97-AF65-F5344CB8AC3E}">
        <p14:creationId xmlns="" xmlns:p14="http://schemas.microsoft.com/office/powerpoint/2010/main" val="177184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normAutofit/>
          </a:bodyPr>
          <a:lstStyle/>
          <a:p>
            <a:r>
              <a:rPr lang="en-US" sz="6600" dirty="0"/>
              <a:t>            </a:t>
            </a:r>
          </a:p>
        </p:txBody>
      </p:sp>
      <p:sp>
        <p:nvSpPr>
          <p:cNvPr id="6" name="Content Placeholder 5">
            <a:extLst>
              <a:ext uri="{FF2B5EF4-FFF2-40B4-BE49-F238E27FC236}">
                <a16:creationId xmlns="" xmlns:a16="http://schemas.microsoft.com/office/drawing/2014/main" id="{DBFABB7A-8436-4BF3-95EF-094301271AC6}"/>
              </a:ext>
            </a:extLst>
          </p:cNvPr>
          <p:cNvSpPr>
            <a:spLocks noGrp="1"/>
          </p:cNvSpPr>
          <p:nvPr>
            <p:ph idx="1"/>
          </p:nvPr>
        </p:nvSpPr>
        <p:spPr>
          <a:xfrm>
            <a:off x="838199" y="1408530"/>
            <a:ext cx="10515600" cy="4351338"/>
          </a:xfrm>
        </p:spPr>
        <p:txBody>
          <a:bodyPr>
            <a:normAutofit/>
          </a:bodyPr>
          <a:lstStyle/>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r>
              <a:rPr lang="en-US" sz="1800" dirty="0">
                <a:effectLst/>
                <a:latin typeface="Times New Roman" panose="02020603050405020304" pitchFamily="18" charset="0"/>
                <a:ea typeface="Times New Roman" panose="02020603050405020304" pitchFamily="18" charset="0"/>
              </a:rPr>
              <a:t>                             </a:t>
            </a:r>
          </a:p>
          <a:p>
            <a:pPr marL="0" indent="0">
              <a:lnSpc>
                <a:spcPct val="100000"/>
              </a:lnSpc>
              <a:buNone/>
            </a:pPr>
            <a:r>
              <a:rPr lang="en-US" sz="1800"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3074" name="Picture 2" descr="C:\Users\Satya Computer\Pictures\Screenshots\Screenshot (33).png"/>
          <p:cNvPicPr>
            <a:picLocks noChangeAspect="1" noChangeArrowheads="1"/>
          </p:cNvPicPr>
          <p:nvPr/>
        </p:nvPicPr>
        <p:blipFill>
          <a:blip r:embed="rId2"/>
          <a:srcRect/>
          <a:stretch>
            <a:fillRect/>
          </a:stretch>
        </p:blipFill>
        <p:spPr bwMode="auto">
          <a:xfrm>
            <a:off x="2076994" y="966653"/>
            <a:ext cx="7942217" cy="4833212"/>
          </a:xfrm>
          <a:prstGeom prst="rect">
            <a:avLst/>
          </a:prstGeom>
          <a:noFill/>
        </p:spPr>
      </p:pic>
    </p:spTree>
    <p:extLst>
      <p:ext uri="{BB962C8B-B14F-4D97-AF65-F5344CB8AC3E}">
        <p14:creationId xmlns="" xmlns:p14="http://schemas.microsoft.com/office/powerpoint/2010/main" val="177184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normAutofit/>
          </a:bodyPr>
          <a:lstStyle/>
          <a:p>
            <a:r>
              <a:rPr lang="en-US" sz="6600" dirty="0"/>
              <a:t>            </a:t>
            </a:r>
          </a:p>
        </p:txBody>
      </p:sp>
      <p:sp>
        <p:nvSpPr>
          <p:cNvPr id="6" name="Content Placeholder 5">
            <a:extLst>
              <a:ext uri="{FF2B5EF4-FFF2-40B4-BE49-F238E27FC236}">
                <a16:creationId xmlns="" xmlns:a16="http://schemas.microsoft.com/office/drawing/2014/main" id="{DBFABB7A-8436-4BF3-95EF-094301271AC6}"/>
              </a:ext>
            </a:extLst>
          </p:cNvPr>
          <p:cNvSpPr>
            <a:spLocks noGrp="1"/>
          </p:cNvSpPr>
          <p:nvPr>
            <p:ph idx="1"/>
          </p:nvPr>
        </p:nvSpPr>
        <p:spPr>
          <a:xfrm>
            <a:off x="838199" y="1408530"/>
            <a:ext cx="10515600" cy="4351338"/>
          </a:xfrm>
        </p:spPr>
        <p:txBody>
          <a:bodyPr>
            <a:normAutofit/>
          </a:bodyPr>
          <a:lstStyle/>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r>
              <a:rPr lang="en-US" sz="1800" dirty="0">
                <a:effectLst/>
                <a:latin typeface="Times New Roman" panose="02020603050405020304" pitchFamily="18" charset="0"/>
                <a:ea typeface="Times New Roman" panose="02020603050405020304" pitchFamily="18" charset="0"/>
              </a:rPr>
              <a:t>                             </a:t>
            </a:r>
          </a:p>
          <a:p>
            <a:pPr marL="0" indent="0">
              <a:lnSpc>
                <a:spcPct val="100000"/>
              </a:lnSpc>
              <a:buNone/>
            </a:pPr>
            <a:r>
              <a:rPr lang="en-US" sz="1800"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9219" name="Picture 3" descr="C:\Users\Satya Computer\Pictures\Screenshots\Screenshot (42).png"/>
          <p:cNvPicPr>
            <a:picLocks noChangeAspect="1" noChangeArrowheads="1"/>
          </p:cNvPicPr>
          <p:nvPr/>
        </p:nvPicPr>
        <p:blipFill>
          <a:blip r:embed="rId2"/>
          <a:srcRect/>
          <a:stretch>
            <a:fillRect/>
          </a:stretch>
        </p:blipFill>
        <p:spPr bwMode="auto">
          <a:xfrm>
            <a:off x="953589" y="721814"/>
            <a:ext cx="9784080" cy="5247912"/>
          </a:xfrm>
          <a:prstGeom prst="rect">
            <a:avLst/>
          </a:prstGeom>
          <a:noFill/>
        </p:spPr>
      </p:pic>
    </p:spTree>
    <p:extLst>
      <p:ext uri="{BB962C8B-B14F-4D97-AF65-F5344CB8AC3E}">
        <p14:creationId xmlns="" xmlns:p14="http://schemas.microsoft.com/office/powerpoint/2010/main" val="177184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normAutofit/>
          </a:bodyPr>
          <a:lstStyle/>
          <a:p>
            <a:r>
              <a:rPr lang="en-US" sz="6600" dirty="0"/>
              <a:t>            </a:t>
            </a:r>
          </a:p>
        </p:txBody>
      </p:sp>
      <p:sp>
        <p:nvSpPr>
          <p:cNvPr id="6" name="Content Placeholder 5">
            <a:extLst>
              <a:ext uri="{FF2B5EF4-FFF2-40B4-BE49-F238E27FC236}">
                <a16:creationId xmlns="" xmlns:a16="http://schemas.microsoft.com/office/drawing/2014/main" id="{DBFABB7A-8436-4BF3-95EF-094301271AC6}"/>
              </a:ext>
            </a:extLst>
          </p:cNvPr>
          <p:cNvSpPr>
            <a:spLocks noGrp="1"/>
          </p:cNvSpPr>
          <p:nvPr>
            <p:ph idx="1"/>
          </p:nvPr>
        </p:nvSpPr>
        <p:spPr>
          <a:xfrm>
            <a:off x="838199" y="1408530"/>
            <a:ext cx="10515600" cy="4351338"/>
          </a:xfrm>
        </p:spPr>
        <p:txBody>
          <a:bodyPr>
            <a:normAutofit/>
          </a:bodyPr>
          <a:lstStyle/>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r>
              <a:rPr lang="en-US" sz="1800" dirty="0">
                <a:effectLst/>
                <a:latin typeface="Times New Roman" panose="02020603050405020304" pitchFamily="18" charset="0"/>
                <a:ea typeface="Times New Roman" panose="02020603050405020304" pitchFamily="18" charset="0"/>
              </a:rPr>
              <a:t>                             </a:t>
            </a:r>
          </a:p>
          <a:p>
            <a:pPr marL="0" indent="0">
              <a:lnSpc>
                <a:spcPct val="100000"/>
              </a:lnSpc>
              <a:buNone/>
            </a:pPr>
            <a:r>
              <a:rPr lang="en-US" sz="1800"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10242" name="Picture 2" descr="C:\Users\Satya Computer\Pictures\Screenshots\Screenshot (43).png"/>
          <p:cNvPicPr>
            <a:picLocks noChangeAspect="1" noChangeArrowheads="1"/>
          </p:cNvPicPr>
          <p:nvPr/>
        </p:nvPicPr>
        <p:blipFill>
          <a:blip r:embed="rId2"/>
          <a:srcRect/>
          <a:stretch>
            <a:fillRect/>
          </a:stretch>
        </p:blipFill>
        <p:spPr bwMode="auto">
          <a:xfrm>
            <a:off x="1005840" y="470262"/>
            <a:ext cx="9980023" cy="5630091"/>
          </a:xfrm>
          <a:prstGeom prst="rect">
            <a:avLst/>
          </a:prstGeom>
          <a:noFill/>
        </p:spPr>
      </p:pic>
    </p:spTree>
    <p:extLst>
      <p:ext uri="{BB962C8B-B14F-4D97-AF65-F5344CB8AC3E}">
        <p14:creationId xmlns="" xmlns:p14="http://schemas.microsoft.com/office/powerpoint/2010/main" val="177184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normAutofit/>
          </a:bodyPr>
          <a:lstStyle/>
          <a:p>
            <a:r>
              <a:rPr lang="en-US" sz="6600" dirty="0"/>
              <a:t>            </a:t>
            </a:r>
          </a:p>
        </p:txBody>
      </p:sp>
      <p:sp>
        <p:nvSpPr>
          <p:cNvPr id="6" name="Content Placeholder 5">
            <a:extLst>
              <a:ext uri="{FF2B5EF4-FFF2-40B4-BE49-F238E27FC236}">
                <a16:creationId xmlns="" xmlns:a16="http://schemas.microsoft.com/office/drawing/2014/main" id="{DBFABB7A-8436-4BF3-95EF-094301271AC6}"/>
              </a:ext>
            </a:extLst>
          </p:cNvPr>
          <p:cNvSpPr>
            <a:spLocks noGrp="1"/>
          </p:cNvSpPr>
          <p:nvPr>
            <p:ph idx="1"/>
          </p:nvPr>
        </p:nvSpPr>
        <p:spPr>
          <a:xfrm>
            <a:off x="838199" y="1408530"/>
            <a:ext cx="10515600" cy="4351338"/>
          </a:xfrm>
        </p:spPr>
        <p:txBody>
          <a:bodyPr>
            <a:normAutofit/>
          </a:bodyPr>
          <a:lstStyle/>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r>
              <a:rPr lang="en-US" sz="1800" dirty="0">
                <a:effectLst/>
                <a:latin typeface="Times New Roman" panose="02020603050405020304" pitchFamily="18" charset="0"/>
                <a:ea typeface="Times New Roman" panose="02020603050405020304" pitchFamily="18" charset="0"/>
              </a:rPr>
              <a:t>                             </a:t>
            </a:r>
          </a:p>
          <a:p>
            <a:pPr marL="0" indent="0">
              <a:lnSpc>
                <a:spcPct val="100000"/>
              </a:lnSpc>
              <a:buNone/>
            </a:pPr>
            <a:r>
              <a:rPr lang="en-US" sz="1800"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8194" name="Picture 2" descr="C:\Users\Satya Computer\Pictures\Screenshots\Screenshot (25).png"/>
          <p:cNvPicPr>
            <a:picLocks noChangeAspect="1" noChangeArrowheads="1"/>
          </p:cNvPicPr>
          <p:nvPr/>
        </p:nvPicPr>
        <p:blipFill>
          <a:blip r:embed="rId2"/>
          <a:srcRect/>
          <a:stretch>
            <a:fillRect/>
          </a:stretch>
        </p:blipFill>
        <p:spPr bwMode="auto">
          <a:xfrm>
            <a:off x="1422400" y="1319213"/>
            <a:ext cx="3790950" cy="3057525"/>
          </a:xfrm>
          <a:prstGeom prst="rect">
            <a:avLst/>
          </a:prstGeom>
          <a:noFill/>
        </p:spPr>
      </p:pic>
      <p:pic>
        <p:nvPicPr>
          <p:cNvPr id="8195" name="Picture 3" descr="C:\Users\Satya Computer\Pictures\Screenshots\Screenshot (31).png"/>
          <p:cNvPicPr>
            <a:picLocks noChangeAspect="1" noChangeArrowheads="1"/>
          </p:cNvPicPr>
          <p:nvPr/>
        </p:nvPicPr>
        <p:blipFill>
          <a:blip r:embed="rId3"/>
          <a:srcRect/>
          <a:stretch>
            <a:fillRect/>
          </a:stretch>
        </p:blipFill>
        <p:spPr bwMode="auto">
          <a:xfrm>
            <a:off x="6556919" y="1294583"/>
            <a:ext cx="3790950" cy="3133725"/>
          </a:xfrm>
          <a:prstGeom prst="rect">
            <a:avLst/>
          </a:prstGeom>
          <a:noFill/>
        </p:spPr>
      </p:pic>
      <p:sp>
        <p:nvSpPr>
          <p:cNvPr id="7" name="TextBox 6"/>
          <p:cNvSpPr txBox="1"/>
          <p:nvPr/>
        </p:nvSpPr>
        <p:spPr>
          <a:xfrm>
            <a:off x="2142308" y="4872446"/>
            <a:ext cx="1916102" cy="369332"/>
          </a:xfrm>
          <a:prstGeom prst="rect">
            <a:avLst/>
          </a:prstGeom>
          <a:noFill/>
        </p:spPr>
        <p:txBody>
          <a:bodyPr wrap="square" rtlCol="0">
            <a:spAutoFit/>
          </a:bodyPr>
          <a:lstStyle/>
          <a:p>
            <a:r>
              <a:rPr lang="en-US" dirty="0" smtClean="0"/>
              <a:t>Face with no mask</a:t>
            </a:r>
            <a:endParaRPr lang="en-US" dirty="0"/>
          </a:p>
        </p:txBody>
      </p:sp>
      <p:sp>
        <p:nvSpPr>
          <p:cNvPr id="8" name="TextBox 7"/>
          <p:cNvSpPr txBox="1"/>
          <p:nvPr/>
        </p:nvSpPr>
        <p:spPr>
          <a:xfrm>
            <a:off x="7498080" y="4937760"/>
            <a:ext cx="1619546" cy="369332"/>
          </a:xfrm>
          <a:prstGeom prst="rect">
            <a:avLst/>
          </a:prstGeom>
          <a:noFill/>
        </p:spPr>
        <p:txBody>
          <a:bodyPr wrap="square" rtlCol="0">
            <a:spAutoFit/>
          </a:bodyPr>
          <a:lstStyle/>
          <a:p>
            <a:r>
              <a:rPr lang="en-US" dirty="0" smtClean="0"/>
              <a:t>Face with mask</a:t>
            </a:r>
            <a:endParaRPr lang="en-US" dirty="0"/>
          </a:p>
        </p:txBody>
      </p:sp>
    </p:spTree>
    <p:extLst>
      <p:ext uri="{BB962C8B-B14F-4D97-AF65-F5344CB8AC3E}">
        <p14:creationId xmlns="" xmlns:p14="http://schemas.microsoft.com/office/powerpoint/2010/main" val="177184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lstStyle/>
          <a:p>
            <a:r>
              <a:rPr lang="en-US" dirty="0"/>
              <a:t>                       CONCLUSION</a:t>
            </a:r>
          </a:p>
        </p:txBody>
      </p:sp>
      <p:sp>
        <p:nvSpPr>
          <p:cNvPr id="4" name="Content Placeholder 3">
            <a:extLst>
              <a:ext uri="{FF2B5EF4-FFF2-40B4-BE49-F238E27FC236}">
                <a16:creationId xmlns="" xmlns:a16="http://schemas.microsoft.com/office/drawing/2014/main" id="{A189AF45-76CD-4352-8FA1-AA8C68FFD7F0}"/>
              </a:ext>
            </a:extLst>
          </p:cNvPr>
          <p:cNvSpPr>
            <a:spLocks noGrp="1"/>
          </p:cNvSpPr>
          <p:nvPr>
            <p:ph idx="1"/>
          </p:nvPr>
        </p:nvSpPr>
        <p:spPr/>
        <p:txBody>
          <a:bodyPr>
            <a:normAutofit lnSpcReduction="10000"/>
          </a:bodyPr>
          <a:lstStyle/>
          <a:p>
            <a:pPr marL="0" indent="0">
              <a:spcBef>
                <a:spcPts val="20"/>
              </a:spcBef>
              <a:buNone/>
            </a:pPr>
            <a:r>
              <a:rPr lang="en-US" sz="1800" b="1" spc="-15" dirty="0">
                <a:latin typeface="Times New Roman" panose="02020603050405020304" pitchFamily="18" charset="0"/>
                <a:ea typeface="Times New Roman" panose="02020603050405020304" pitchFamily="18" charset="0"/>
              </a:rPr>
              <a:t>    </a:t>
            </a:r>
            <a:endParaRPr lang="en-US" sz="2400" b="1" spc="-15" dirty="0">
              <a:latin typeface="Times New Roman" panose="02020603050405020304" pitchFamily="18" charset="0"/>
              <a:ea typeface="Times New Roman" panose="02020603050405020304" pitchFamily="18" charset="0"/>
            </a:endParaRPr>
          </a:p>
          <a:p>
            <a:pPr marL="0" indent="0">
              <a:spcBef>
                <a:spcPts val="20"/>
              </a:spcBef>
              <a:buNone/>
            </a:pPr>
            <a:r>
              <a:rPr lang="en-US" sz="2400" dirty="0">
                <a:effectLst/>
                <a:latin typeface="Times New Roman" panose="02020603050405020304" pitchFamily="18" charset="0"/>
                <a:ea typeface="Times New Roman" panose="02020603050405020304" pitchFamily="18" charset="0"/>
              </a:rPr>
              <a:t>This paper developed a model to detect face mask wearing and physical distancing among construction workers to assure their safety in the COVID-19 pandemic. The paper found a facemask dataset including images of people with mask, without mask, and incorrect mask wearing.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increase</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training</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dataset,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1,000</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images</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 different types of mask wearing were collected and added to</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dataset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create</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dataset</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1,853</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images.</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Faster R-CNN Inception </a:t>
            </a:r>
            <a:r>
              <a:rPr lang="en-US" sz="2400" dirty="0" err="1">
                <a:effectLst/>
                <a:latin typeface="Times New Roman" panose="02020603050405020304" pitchFamily="18" charset="0"/>
                <a:ea typeface="Times New Roman" panose="02020603050405020304" pitchFamily="18" charset="0"/>
              </a:rPr>
              <a:t>ResNet</a:t>
            </a:r>
            <a:r>
              <a:rPr lang="en-US" sz="2400" dirty="0">
                <a:effectLst/>
                <a:latin typeface="Times New Roman" panose="02020603050405020304" pitchFamily="18" charset="0"/>
                <a:ea typeface="Times New Roman" panose="02020603050405020304" pitchFamily="18" charset="0"/>
              </a:rPr>
              <a:t> V2 network was chosen among different</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models</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yielded</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accuracy</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99.8%</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face mask detection. For physical distance detection, the Faster R-CNN Inception V2 was used to detect people and a transformation matrix was used to remove the effect of the camera angle on actual distance. The Euclidian distance converted the pixels of the transformed image to people’s real distance. The model set a threshold of six feet to capture physical distance violation. Transfer learning was used for training models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2744186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92521"/>
            <a:ext cx="10515600" cy="248829"/>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 y="0"/>
            <a:ext cx="12192000" cy="6160168"/>
          </a:xfrm>
          <a:prstGeom prst="rect">
            <a:avLst/>
          </a:prstGeom>
        </p:spPr>
      </p:pic>
    </p:spTree>
    <p:extLst>
      <p:ext uri="{BB962C8B-B14F-4D97-AF65-F5344CB8AC3E}">
        <p14:creationId xmlns="" xmlns:p14="http://schemas.microsoft.com/office/powerpoint/2010/main" val="276479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lstStyle/>
          <a:p>
            <a:r>
              <a:rPr lang="en-US" dirty="0"/>
              <a:t>                    INTRODUCTION</a:t>
            </a:r>
          </a:p>
        </p:txBody>
      </p:sp>
      <p:sp>
        <p:nvSpPr>
          <p:cNvPr id="6" name="Content Placeholder 5">
            <a:extLst>
              <a:ext uri="{FF2B5EF4-FFF2-40B4-BE49-F238E27FC236}">
                <a16:creationId xmlns="" xmlns:a16="http://schemas.microsoft.com/office/drawing/2014/main" id="{CBBE66EE-7FA3-481C-9946-C9B37386A3CF}"/>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rPr>
              <a:t>The spread of COVID-19 has resulted in more than 1,841,000 global deaths and more than 351,000 deaths in the INDIA by Dec. 31, 2020. The spread of virus can be avoided by mitigating the effect of the virus in the environment, or preventing the virus transfer from person to person by practicing physical distance and wearing face masks. WHO defined physical distancing as keeping at least six feet or two meters distance from others and recommended that keeping the physical distance and wearing a face mask can significantly reduce transmission of the COVID-19 virus. </a:t>
            </a:r>
            <a:endParaRPr lang="en-IN" dirty="0"/>
          </a:p>
        </p:txBody>
      </p:sp>
    </p:spTree>
    <p:extLst>
      <p:ext uri="{BB962C8B-B14F-4D97-AF65-F5344CB8AC3E}">
        <p14:creationId xmlns="" xmlns:p14="http://schemas.microsoft.com/office/powerpoint/2010/main" val="84729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lstStyle/>
          <a:p>
            <a:r>
              <a:rPr lang="en-US" dirty="0"/>
              <a:t>                           DATASET</a:t>
            </a:r>
          </a:p>
        </p:txBody>
      </p:sp>
      <p:sp>
        <p:nvSpPr>
          <p:cNvPr id="6" name="Content Placeholder 5">
            <a:extLst>
              <a:ext uri="{FF2B5EF4-FFF2-40B4-BE49-F238E27FC236}">
                <a16:creationId xmlns="" xmlns:a16="http://schemas.microsoft.com/office/drawing/2014/main" id="{CBBE66EE-7FA3-481C-9946-C9B37386A3CF}"/>
              </a:ext>
            </a:extLst>
          </p:cNvPr>
          <p:cNvSpPr>
            <a:spLocks noGrp="1"/>
          </p:cNvSpPr>
          <p:nvPr>
            <p:ph idx="1"/>
          </p:nvPr>
        </p:nvSpPr>
        <p:spPr/>
        <p:txBody>
          <a:bodyPr>
            <a:normAutofit/>
          </a:bodyPr>
          <a:lstStyle/>
          <a:p>
            <a:pPr marL="0" marR="252095" indent="0">
              <a:lnSpc>
                <a:spcPct val="115000"/>
              </a:lnSpc>
              <a:spcBef>
                <a:spcPts val="465"/>
              </a:spcBef>
              <a:spcAft>
                <a:spcPts val="0"/>
              </a:spcAft>
              <a:buNone/>
            </a:pPr>
            <a:r>
              <a:rPr lang="en-US" dirty="0">
                <a:effectLst/>
                <a:latin typeface="Times New Roman" panose="02020603050405020304" pitchFamily="18" charset="0"/>
                <a:ea typeface="Times New Roman" panose="02020603050405020304" pitchFamily="18" charset="0"/>
              </a:rPr>
              <a:t>A part of the dataset of face masks was obtained </a:t>
            </a:r>
            <a:r>
              <a:rPr lang="en-US" dirty="0" smtClean="0">
                <a:effectLst/>
                <a:latin typeface="Times New Roman" panose="02020603050405020304" pitchFamily="18" charset="0"/>
                <a:ea typeface="Times New Roman" panose="02020603050405020304" pitchFamily="18" charset="0"/>
              </a:rPr>
              <a:t>from </a:t>
            </a:r>
            <a:r>
              <a:rPr lang="en-US" dirty="0" err="1" smtClean="0">
                <a:effectLst/>
                <a:latin typeface="Times New Roman" panose="02020603050405020304" pitchFamily="18" charset="0"/>
                <a:ea typeface="Times New Roman" panose="02020603050405020304" pitchFamily="18" charset="0"/>
              </a:rPr>
              <a:t>Kaggle</a:t>
            </a:r>
            <a:r>
              <a:rPr lang="en-US" dirty="0" smtClean="0">
                <a:effectLst/>
                <a:latin typeface="Times New Roman" panose="02020603050405020304" pitchFamily="18" charset="0"/>
                <a:ea typeface="Times New Roman" panose="02020603050405020304" pitchFamily="18" charset="0"/>
              </a:rPr>
              <a:t> . </a:t>
            </a:r>
            <a:r>
              <a:rPr lang="en-US" dirty="0" smtClean="0">
                <a:latin typeface="Times New Roman" panose="02020603050405020304" pitchFamily="18" charset="0"/>
                <a:ea typeface="Times New Roman" panose="02020603050405020304" pitchFamily="18" charset="0"/>
              </a:rPr>
              <a:t>There are two type of dataset one for with mask faces and another without mask. These dataset will be used to train the model. There are 1915 images of with mask faces and 1918 images of without mask faces total of 3833 images. 80 percentage of dataset will be used to train the model and rest 20 percentage will be used to test the model to get its accuracy.</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696246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lstStyle/>
          <a:p>
            <a:r>
              <a:rPr lang="en-US" dirty="0"/>
              <a:t>               </a:t>
            </a:r>
            <a:r>
              <a:rPr lang="en-US" dirty="0" smtClean="0"/>
              <a:t>IMAGES </a:t>
            </a:r>
            <a:r>
              <a:rPr lang="en-US" dirty="0"/>
              <a:t>OF </a:t>
            </a:r>
            <a:r>
              <a:rPr lang="en-US" dirty="0" smtClean="0"/>
              <a:t>DATASET</a:t>
            </a:r>
            <a:endParaRPr lang="en-US" dirty="0"/>
          </a:p>
        </p:txBody>
      </p:sp>
      <p:sp>
        <p:nvSpPr>
          <p:cNvPr id="6" name="Content Placeholder 5">
            <a:extLst>
              <a:ext uri="{FF2B5EF4-FFF2-40B4-BE49-F238E27FC236}">
                <a16:creationId xmlns="" xmlns:a16="http://schemas.microsoft.com/office/drawing/2014/main" id="{CBBE66EE-7FA3-481C-9946-C9B37386A3CF}"/>
              </a:ext>
            </a:extLst>
          </p:cNvPr>
          <p:cNvSpPr>
            <a:spLocks noGrp="1"/>
          </p:cNvSpPr>
          <p:nvPr>
            <p:ph idx="1"/>
          </p:nvPr>
        </p:nvSpPr>
        <p:spPr/>
        <p:txBody>
          <a:bodyPr>
            <a:normAutofit/>
          </a:bodyPr>
          <a:lstStyle/>
          <a:p>
            <a:pPr marL="125730" marR="252095" indent="0" algn="just">
              <a:lnSpc>
                <a:spcPct val="115000"/>
              </a:lnSpc>
              <a:spcBef>
                <a:spcPts val="385"/>
              </a:spcBef>
              <a:spcAft>
                <a:spcPts val="0"/>
              </a:spcAft>
              <a:buNone/>
            </a:pPr>
            <a:endParaRPr lang="en-US" dirty="0">
              <a:effectLst/>
              <a:latin typeface="Times New Roman" panose="02020603050405020304" pitchFamily="18" charset="0"/>
              <a:ea typeface="Times New Roman" panose="02020603050405020304" pitchFamily="18" charset="0"/>
            </a:endParaRPr>
          </a:p>
          <a:p>
            <a:pPr marL="125730" marR="252095" indent="0" algn="just">
              <a:lnSpc>
                <a:spcPct val="115000"/>
              </a:lnSpc>
              <a:spcBef>
                <a:spcPts val="385"/>
              </a:spcBef>
              <a:spcAft>
                <a:spcPts val="0"/>
              </a:spcAft>
              <a:buNone/>
            </a:pPr>
            <a:endParaRPr lang="en-IN" dirty="0">
              <a:latin typeface="Times New Roman" panose="02020603050405020304" pitchFamily="18" charset="0"/>
              <a:ea typeface="Times New Roman" panose="02020603050405020304" pitchFamily="18" charset="0"/>
            </a:endParaRPr>
          </a:p>
          <a:p>
            <a:pPr marL="125730" marR="252095" indent="0" algn="just">
              <a:lnSpc>
                <a:spcPct val="115000"/>
              </a:lnSpc>
              <a:spcBef>
                <a:spcPts val="385"/>
              </a:spcBef>
              <a:spcAft>
                <a:spcPts val="0"/>
              </a:spcAft>
              <a:buNone/>
            </a:pPr>
            <a:endParaRPr lang="en-IN" dirty="0">
              <a:effectLst/>
              <a:latin typeface="Times New Roman" panose="02020603050405020304" pitchFamily="18" charset="0"/>
              <a:ea typeface="Times New Roman" panose="02020603050405020304" pitchFamily="18" charset="0"/>
            </a:endParaRPr>
          </a:p>
          <a:p>
            <a:pPr marL="125730" marR="252095" indent="0" algn="just">
              <a:lnSpc>
                <a:spcPct val="115000"/>
              </a:lnSpc>
              <a:spcBef>
                <a:spcPts val="385"/>
              </a:spcBef>
              <a:spcAft>
                <a:spcPts val="0"/>
              </a:spcAft>
              <a:buNone/>
            </a:pPr>
            <a:endParaRPr lang="en-IN" dirty="0">
              <a:latin typeface="Times New Roman" panose="02020603050405020304" pitchFamily="18" charset="0"/>
              <a:ea typeface="Times New Roman" panose="02020603050405020304" pitchFamily="18" charset="0"/>
            </a:endParaRPr>
          </a:p>
          <a:p>
            <a:pPr marL="125730" marR="252095" indent="0" algn="just">
              <a:lnSpc>
                <a:spcPct val="115000"/>
              </a:lnSpc>
              <a:spcBef>
                <a:spcPts val="385"/>
              </a:spcBef>
              <a:spcAft>
                <a:spcPts val="0"/>
              </a:spcAft>
              <a:buNone/>
            </a:pPr>
            <a:endParaRPr lang="en-IN" dirty="0">
              <a:effectLst/>
              <a:latin typeface="Times New Roman" panose="02020603050405020304" pitchFamily="18" charset="0"/>
              <a:ea typeface="Times New Roman" panose="02020603050405020304" pitchFamily="18" charset="0"/>
            </a:endParaRPr>
          </a:p>
          <a:p>
            <a:pPr marL="125730" marR="252095" indent="0" algn="just">
              <a:lnSpc>
                <a:spcPct val="115000"/>
              </a:lnSpc>
              <a:spcBef>
                <a:spcPts val="385"/>
              </a:spcBef>
              <a:spcAft>
                <a:spcPts val="0"/>
              </a:spcAft>
              <a:buNone/>
            </a:pPr>
            <a:r>
              <a:rPr lang="en-IN" dirty="0">
                <a:latin typeface="Times New Roman" panose="02020603050405020304" pitchFamily="18" charset="0"/>
                <a:ea typeface="Times New Roman" panose="02020603050405020304" pitchFamily="18" charset="0"/>
              </a:rPr>
              <a:t>    </a:t>
            </a:r>
          </a:p>
        </p:txBody>
      </p:sp>
      <p:sp>
        <p:nvSpPr>
          <p:cNvPr id="11" name="Rectangle 24">
            <a:extLst>
              <a:ext uri="{FF2B5EF4-FFF2-40B4-BE49-F238E27FC236}">
                <a16:creationId xmlns="" xmlns:a16="http://schemas.microsoft.com/office/drawing/2014/main" id="{9DFE932F-C803-4EC3-B621-AF6D5BBB3B2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38" name="Picture 14" descr="C:\Users\Satya Computer\Pictures\Screenshots\Screenshot (34).png"/>
          <p:cNvPicPr>
            <a:picLocks noChangeAspect="1" noChangeArrowheads="1"/>
          </p:cNvPicPr>
          <p:nvPr/>
        </p:nvPicPr>
        <p:blipFill>
          <a:blip r:embed="rId2"/>
          <a:srcRect/>
          <a:stretch>
            <a:fillRect/>
          </a:stretch>
        </p:blipFill>
        <p:spPr bwMode="auto">
          <a:xfrm>
            <a:off x="2118088" y="1503907"/>
            <a:ext cx="7259638" cy="4543425"/>
          </a:xfrm>
          <a:prstGeom prst="rect">
            <a:avLst/>
          </a:prstGeom>
          <a:noFill/>
        </p:spPr>
      </p:pic>
    </p:spTree>
    <p:extLst>
      <p:ext uri="{BB962C8B-B14F-4D97-AF65-F5344CB8AC3E}">
        <p14:creationId xmlns="" xmlns:p14="http://schemas.microsoft.com/office/powerpoint/2010/main" val="153015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normAutofit/>
          </a:bodyPr>
          <a:lstStyle/>
          <a:p>
            <a:r>
              <a:rPr lang="en-US" dirty="0"/>
              <a:t>        </a:t>
            </a:r>
            <a:r>
              <a:rPr lang="en-US" dirty="0" smtClean="0"/>
              <a:t>      </a:t>
            </a:r>
            <a:r>
              <a:rPr lang="en-US" sz="3200" dirty="0" smtClean="0"/>
              <a:t>FACE MASK DETECTOR PHASES</a:t>
            </a:r>
            <a:endParaRPr lang="en-US" sz="3200" dirty="0"/>
          </a:p>
        </p:txBody>
      </p:sp>
      <p:pic>
        <p:nvPicPr>
          <p:cNvPr id="2050" name="Picture 2" descr="C:\Users\Satya Computer\Pictures\Screenshots\Screenshot (36).png"/>
          <p:cNvPicPr>
            <a:picLocks noChangeAspect="1" noChangeArrowheads="1"/>
          </p:cNvPicPr>
          <p:nvPr/>
        </p:nvPicPr>
        <p:blipFill>
          <a:blip r:embed="rId2"/>
          <a:srcRect/>
          <a:stretch>
            <a:fillRect/>
          </a:stretch>
        </p:blipFill>
        <p:spPr bwMode="auto">
          <a:xfrm>
            <a:off x="2997472" y="1354915"/>
            <a:ext cx="5323568" cy="4983519"/>
          </a:xfrm>
          <a:prstGeom prst="rect">
            <a:avLst/>
          </a:prstGeom>
          <a:noFill/>
        </p:spPr>
      </p:pic>
    </p:spTree>
    <p:extLst>
      <p:ext uri="{BB962C8B-B14F-4D97-AF65-F5344CB8AC3E}">
        <p14:creationId xmlns="" xmlns:p14="http://schemas.microsoft.com/office/powerpoint/2010/main" val="241767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CBBE66EE-7FA3-481C-9946-C9B37386A3CF}"/>
              </a:ext>
            </a:extLst>
          </p:cNvPr>
          <p:cNvSpPr>
            <a:spLocks noGrp="1"/>
          </p:cNvSpPr>
          <p:nvPr>
            <p:ph idx="1"/>
          </p:nvPr>
        </p:nvSpPr>
        <p:spPr>
          <a:xfrm>
            <a:off x="731520" y="561703"/>
            <a:ext cx="10622280" cy="5615260"/>
          </a:xfrm>
        </p:spPr>
        <p:txBody>
          <a:bodyPr>
            <a:normAutofit/>
          </a:bodyPr>
          <a:lstStyle/>
          <a:p>
            <a:pPr>
              <a:buNone/>
            </a:pPr>
            <a:r>
              <a:rPr lang="en-US" sz="3600" dirty="0" smtClean="0"/>
              <a:t>   </a:t>
            </a:r>
            <a:r>
              <a:rPr lang="en-US" sz="3200" dirty="0" smtClean="0"/>
              <a:t>In order to train a custom face mask detector, we need to break our project into two distinct phases, each with its own respective sub-steps :</a:t>
            </a:r>
          </a:p>
          <a:p>
            <a:r>
              <a:rPr lang="en-US" sz="3200" b="1" dirty="0" smtClean="0"/>
              <a:t>Training:</a:t>
            </a:r>
            <a:r>
              <a:rPr lang="en-US" sz="3200" dirty="0" smtClean="0"/>
              <a:t> Here we’ll focus on loading our face mask detection dataset from disk, training a model (using </a:t>
            </a:r>
            <a:r>
              <a:rPr lang="en-US" sz="3200" dirty="0" err="1" smtClean="0"/>
              <a:t>Keras</a:t>
            </a:r>
            <a:r>
              <a:rPr lang="en-US" sz="3200" dirty="0" smtClean="0"/>
              <a:t>/</a:t>
            </a:r>
            <a:r>
              <a:rPr lang="en-US" sz="3200" dirty="0" err="1" smtClean="0"/>
              <a:t>TensorFlow</a:t>
            </a:r>
            <a:r>
              <a:rPr lang="en-US" sz="3200" dirty="0" smtClean="0"/>
              <a:t>) on this dataset, and then serializing the face mask detector to disk</a:t>
            </a:r>
          </a:p>
          <a:p>
            <a:r>
              <a:rPr lang="en-US" sz="3200" b="1" dirty="0" smtClean="0"/>
              <a:t>Deployment:</a:t>
            </a:r>
            <a:r>
              <a:rPr lang="en-US" sz="3200" dirty="0" smtClean="0"/>
              <a:t> Once the face mask detector is trained, we can then move on to loading the mask detector, performing face detection, and then classifying each face as </a:t>
            </a:r>
            <a:r>
              <a:rPr lang="en-US" sz="3200" dirty="0" err="1" smtClean="0"/>
              <a:t>with_mask</a:t>
            </a:r>
            <a:r>
              <a:rPr lang="en-US" sz="3200" dirty="0" smtClean="0"/>
              <a:t> or </a:t>
            </a:r>
            <a:r>
              <a:rPr lang="en-US" sz="3200" dirty="0" err="1" smtClean="0"/>
              <a:t>without_mask</a:t>
            </a:r>
            <a:endParaRPr lang="en-US" sz="3200" dirty="0" smtClean="0"/>
          </a:p>
          <a:p>
            <a:pPr marL="0" marR="252095" indent="0">
              <a:lnSpc>
                <a:spcPct val="115000"/>
              </a:lnSpc>
              <a:spcBef>
                <a:spcPts val="465"/>
              </a:spcBef>
              <a:spcAft>
                <a:spcPts val="0"/>
              </a:spcAft>
              <a:buNone/>
            </a:pPr>
            <a:endParaRPr lang="en-IN"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2228672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normAutofit/>
          </a:bodyPr>
          <a:lstStyle/>
          <a:p>
            <a:r>
              <a:rPr lang="en-US" sz="6600" dirty="0"/>
              <a:t>            </a:t>
            </a:r>
          </a:p>
        </p:txBody>
      </p:sp>
      <p:sp>
        <p:nvSpPr>
          <p:cNvPr id="6" name="Content Placeholder 5">
            <a:extLst>
              <a:ext uri="{FF2B5EF4-FFF2-40B4-BE49-F238E27FC236}">
                <a16:creationId xmlns="" xmlns:a16="http://schemas.microsoft.com/office/drawing/2014/main" id="{DBFABB7A-8436-4BF3-95EF-094301271AC6}"/>
              </a:ext>
            </a:extLst>
          </p:cNvPr>
          <p:cNvSpPr>
            <a:spLocks noGrp="1"/>
          </p:cNvSpPr>
          <p:nvPr>
            <p:ph idx="1"/>
          </p:nvPr>
        </p:nvSpPr>
        <p:spPr>
          <a:xfrm>
            <a:off x="838199" y="1408530"/>
            <a:ext cx="10515600" cy="4351338"/>
          </a:xfrm>
        </p:spPr>
        <p:txBody>
          <a:bodyPr>
            <a:normAutofit/>
          </a:bodyPr>
          <a:lstStyle/>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r>
              <a:rPr lang="en-US" sz="1800" dirty="0">
                <a:effectLst/>
                <a:latin typeface="Times New Roman" panose="02020603050405020304" pitchFamily="18" charset="0"/>
                <a:ea typeface="Times New Roman" panose="02020603050405020304" pitchFamily="18" charset="0"/>
              </a:rPr>
              <a:t>                             </a:t>
            </a:r>
          </a:p>
          <a:p>
            <a:pPr marL="0" indent="0">
              <a:lnSpc>
                <a:spcPct val="100000"/>
              </a:lnSpc>
              <a:buNone/>
            </a:pPr>
            <a:r>
              <a:rPr lang="en-US" sz="1800"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3075" name="Picture 3" descr="C:\Users\Satya Computer\Pictures\Screenshots\Screenshot (37).png"/>
          <p:cNvPicPr>
            <a:picLocks noChangeAspect="1" noChangeArrowheads="1"/>
          </p:cNvPicPr>
          <p:nvPr/>
        </p:nvPicPr>
        <p:blipFill>
          <a:blip r:embed="rId2"/>
          <a:srcRect/>
          <a:stretch>
            <a:fillRect/>
          </a:stretch>
        </p:blipFill>
        <p:spPr bwMode="auto">
          <a:xfrm>
            <a:off x="659901" y="535578"/>
            <a:ext cx="10339025" cy="5486399"/>
          </a:xfrm>
          <a:prstGeom prst="rect">
            <a:avLst/>
          </a:prstGeom>
          <a:noFill/>
        </p:spPr>
      </p:pic>
    </p:spTree>
    <p:extLst>
      <p:ext uri="{BB962C8B-B14F-4D97-AF65-F5344CB8AC3E}">
        <p14:creationId xmlns="" xmlns:p14="http://schemas.microsoft.com/office/powerpoint/2010/main" val="177184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normAutofit/>
          </a:bodyPr>
          <a:lstStyle/>
          <a:p>
            <a:r>
              <a:rPr lang="en-US" sz="6600" dirty="0"/>
              <a:t>            </a:t>
            </a:r>
          </a:p>
        </p:txBody>
      </p:sp>
      <p:sp>
        <p:nvSpPr>
          <p:cNvPr id="6" name="Content Placeholder 5">
            <a:extLst>
              <a:ext uri="{FF2B5EF4-FFF2-40B4-BE49-F238E27FC236}">
                <a16:creationId xmlns="" xmlns:a16="http://schemas.microsoft.com/office/drawing/2014/main" id="{DBFABB7A-8436-4BF3-95EF-094301271AC6}"/>
              </a:ext>
            </a:extLst>
          </p:cNvPr>
          <p:cNvSpPr>
            <a:spLocks noGrp="1"/>
          </p:cNvSpPr>
          <p:nvPr>
            <p:ph idx="1"/>
          </p:nvPr>
        </p:nvSpPr>
        <p:spPr>
          <a:xfrm>
            <a:off x="838199" y="1408530"/>
            <a:ext cx="10515600" cy="4351338"/>
          </a:xfrm>
        </p:spPr>
        <p:txBody>
          <a:bodyPr>
            <a:normAutofit/>
          </a:bodyPr>
          <a:lstStyle/>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r>
              <a:rPr lang="en-US" sz="1800" dirty="0">
                <a:effectLst/>
                <a:latin typeface="Times New Roman" panose="02020603050405020304" pitchFamily="18" charset="0"/>
                <a:ea typeface="Times New Roman" panose="02020603050405020304" pitchFamily="18" charset="0"/>
              </a:rPr>
              <a:t>                             </a:t>
            </a:r>
          </a:p>
          <a:p>
            <a:pPr marL="0" indent="0">
              <a:lnSpc>
                <a:spcPct val="100000"/>
              </a:lnSpc>
              <a:buNone/>
            </a:pPr>
            <a:r>
              <a:rPr lang="en-US" sz="1800"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4098" name="Picture 2" descr="C:\Users\Satya Computer\Pictures\Screenshots\Screenshot (38).png"/>
          <p:cNvPicPr>
            <a:picLocks noChangeAspect="1" noChangeArrowheads="1"/>
          </p:cNvPicPr>
          <p:nvPr/>
        </p:nvPicPr>
        <p:blipFill>
          <a:blip r:embed="rId2"/>
          <a:srcRect/>
          <a:stretch>
            <a:fillRect/>
          </a:stretch>
        </p:blipFill>
        <p:spPr bwMode="auto">
          <a:xfrm>
            <a:off x="1192032" y="657271"/>
            <a:ext cx="9415008" cy="5547586"/>
          </a:xfrm>
          <a:prstGeom prst="rect">
            <a:avLst/>
          </a:prstGeom>
          <a:noFill/>
        </p:spPr>
      </p:pic>
    </p:spTree>
    <p:extLst>
      <p:ext uri="{BB962C8B-B14F-4D97-AF65-F5344CB8AC3E}">
        <p14:creationId xmlns="" xmlns:p14="http://schemas.microsoft.com/office/powerpoint/2010/main" val="177184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960" y="365125"/>
            <a:ext cx="8995137" cy="1325563"/>
          </a:xfrm>
        </p:spPr>
        <p:txBody>
          <a:bodyPr>
            <a:normAutofit/>
          </a:bodyPr>
          <a:lstStyle/>
          <a:p>
            <a:r>
              <a:rPr lang="en-US" sz="6600" dirty="0"/>
              <a:t>            </a:t>
            </a:r>
          </a:p>
        </p:txBody>
      </p:sp>
      <p:sp>
        <p:nvSpPr>
          <p:cNvPr id="6" name="Content Placeholder 5">
            <a:extLst>
              <a:ext uri="{FF2B5EF4-FFF2-40B4-BE49-F238E27FC236}">
                <a16:creationId xmlns="" xmlns:a16="http://schemas.microsoft.com/office/drawing/2014/main" id="{DBFABB7A-8436-4BF3-95EF-094301271AC6}"/>
              </a:ext>
            </a:extLst>
          </p:cNvPr>
          <p:cNvSpPr>
            <a:spLocks noGrp="1"/>
          </p:cNvSpPr>
          <p:nvPr>
            <p:ph idx="1"/>
          </p:nvPr>
        </p:nvSpPr>
        <p:spPr>
          <a:xfrm>
            <a:off x="838199" y="1408530"/>
            <a:ext cx="10515600" cy="4351338"/>
          </a:xfrm>
        </p:spPr>
        <p:txBody>
          <a:bodyPr>
            <a:normAutofit/>
          </a:bodyPr>
          <a:lstStyle/>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endParaRPr lang="en-US" sz="3600" dirty="0"/>
          </a:p>
          <a:p>
            <a:pPr marL="0" indent="0">
              <a:lnSpc>
                <a:spcPct val="100000"/>
              </a:lnSpc>
              <a:buNone/>
            </a:pPr>
            <a:r>
              <a:rPr lang="en-US" sz="1800" dirty="0">
                <a:effectLst/>
                <a:latin typeface="Times New Roman" panose="02020603050405020304" pitchFamily="18" charset="0"/>
                <a:ea typeface="Times New Roman" panose="02020603050405020304" pitchFamily="18" charset="0"/>
              </a:rPr>
              <a:t>                             </a:t>
            </a:r>
          </a:p>
          <a:p>
            <a:pPr marL="0" indent="0">
              <a:lnSpc>
                <a:spcPct val="100000"/>
              </a:lnSpc>
              <a:buNone/>
            </a:pPr>
            <a:r>
              <a:rPr lang="en-US" sz="1800"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5122" name="Picture 2" descr="C:\Users\Satya Computer\Pictures\Screenshots\Screenshot (39).png"/>
          <p:cNvPicPr>
            <a:picLocks noChangeAspect="1" noChangeArrowheads="1"/>
          </p:cNvPicPr>
          <p:nvPr/>
        </p:nvPicPr>
        <p:blipFill>
          <a:blip r:embed="rId2"/>
          <a:srcRect/>
          <a:stretch>
            <a:fillRect/>
          </a:stretch>
        </p:blipFill>
        <p:spPr bwMode="auto">
          <a:xfrm>
            <a:off x="809896" y="535577"/>
            <a:ext cx="10345783" cy="5603965"/>
          </a:xfrm>
          <a:prstGeom prst="rect">
            <a:avLst/>
          </a:prstGeom>
          <a:noFill/>
        </p:spPr>
      </p:pic>
    </p:spTree>
    <p:extLst>
      <p:ext uri="{BB962C8B-B14F-4D97-AF65-F5344CB8AC3E}">
        <p14:creationId xmlns="" xmlns:p14="http://schemas.microsoft.com/office/powerpoint/2010/main" val="1771842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808</TotalTime>
  <Words>447</Words>
  <Application>Microsoft Office PowerPoint</Application>
  <PresentationFormat>Custom</PresentationFormat>
  <Paragraphs>107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vt:lpstr>
      <vt:lpstr>                    INTRODUCTION</vt:lpstr>
      <vt:lpstr>                           DATASET</vt:lpstr>
      <vt:lpstr>               IMAGES OF DATASET</vt:lpstr>
      <vt:lpstr>              FACE MASK DETECTOR PHASES</vt:lpstr>
      <vt:lpstr>Slide 6</vt:lpstr>
      <vt:lpstr>            </vt:lpstr>
      <vt:lpstr>            </vt:lpstr>
      <vt:lpstr>            </vt:lpstr>
      <vt:lpstr>            </vt:lpstr>
      <vt:lpstr>            </vt:lpstr>
      <vt:lpstr>            </vt:lpstr>
      <vt:lpstr>            </vt:lpstr>
      <vt:lpstr>            </vt:lpstr>
      <vt:lpstr>            </vt:lpstr>
      <vt:lpstr>                       CONCLUSION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barrel</dc:creator>
  <cp:lastModifiedBy>Satya Computer</cp:lastModifiedBy>
  <cp:revision>94</cp:revision>
  <dcterms:created xsi:type="dcterms:W3CDTF">2021-11-23T17:29:54Z</dcterms:created>
  <dcterms:modified xsi:type="dcterms:W3CDTF">2022-03-12T12:47:03Z</dcterms:modified>
</cp:coreProperties>
</file>