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CC4E-AAF8-176A-FD43-5DDBEC49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59A72-3EC3-C797-3DDE-35FD7340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260A-8066-5387-7386-436A976C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B5CF-0764-C723-B7DE-162E5497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0531-C631-9F5C-F917-C869935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AEA8-D32C-3B72-EA57-8024D90E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2B76-E1C5-858E-CAB2-034102F42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6D0E-2B38-AF65-8558-615F222C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B49E-A8C6-A076-41A8-7ACBE419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9A3C-876D-DFD6-5E58-A9950236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763A4-B35E-1F16-59B4-757627F36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1873-5F77-702A-D528-2D4DC7E33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36F2-8D35-81D4-D762-77FC2CB6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56D75-593E-8672-F0BC-BC49AD75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FA56-0700-E797-313F-B26197C1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C121-EB25-390C-00B8-4F8AE158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045A-B1EC-4780-A554-F3082291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E97-D7C5-510C-643B-A462A13B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60D3-BA65-9299-D881-9C669FE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90FD-A32F-23E6-F92D-D4046821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A019-AEDC-59FD-7A40-84975473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4A57-A6AC-FE16-1981-F871A318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AB01-C783-960F-0558-E3D3BE8E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6927-788E-37D6-BC61-8466B3A6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5B7-700C-9AF6-BCA9-A6A67D68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7243-6E8B-DF7F-170E-9F4FF7F4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3112-9A74-4BDB-F852-4062AE875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61F40-7343-8D33-680E-297947B4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9F86-E6BB-0FFD-E89E-DFD18E73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CC80F-1E51-64D5-C443-5AF6DAB2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A50A-9550-7D82-BF62-DE739F8B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229E-B293-1B12-7CBC-790FA8EB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934B-7A95-DDFD-2772-2C2869CA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20DD6-576F-3CCE-8842-0D7110BE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FC57-2581-383B-CBB8-93D106C3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84EA-84CC-FE95-0C6D-869E711F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822CC-DC9E-C5CC-45C3-A4E72FCC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C0DF-4CAD-F139-1723-B5718805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2185E-801D-0FAC-4D1C-D8F05973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E102-40C7-2348-9E9A-4EA8B436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E091C-C6D3-0DD6-F56D-B7CAF360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192E3-18D7-B7BF-F6C6-F13BF1D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EB7E-EDFD-A108-932C-A0E7A60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678D9-498A-EC9A-4174-8E7FD9A4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16D14-5982-E3ED-CB12-F428DA7C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D0B1D-E7A9-82CF-706F-E2939D79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644D-AC5C-5F95-8C4F-E9179DE9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C727-F8E9-2ABD-D9D9-B3739C1C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28A6A-90CC-7220-AA3A-9154C8E6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985E-5E7B-0E39-EC93-25847F1A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B48D-4BA3-A639-FD59-1A9D77C9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9A04-1714-765A-0D64-39482DAC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8707-F0DB-B8F0-9818-F11232D9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644C5-CE76-C981-7985-3203747D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D4754-6327-22BF-76EC-45BA9668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7986-E80A-7D34-97AD-39098325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7062-C9AA-BA95-84BF-3EC12005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A6AA-4137-75E4-298A-5BB7AE6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1B64-248F-D098-0A03-6A3FD665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FE52-7F68-E99F-97CF-535673CAF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B804-C729-C0B1-0950-DB7B742AA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F7A4-6BC9-4E41-AC2D-594EE86B5A5F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4C6E-CE96-8342-F7BF-E88BB1CB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B728-9393-ECF6-67AF-0B4AE627F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5475-2DDF-4C55-8EA2-5BA336B25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6.jpg"/><Relationship Id="rId3" Type="http://schemas.openxmlformats.org/officeDocument/2006/relationships/hyperlink" Target="https://www.nextwider.com/airbnb-camera/" TargetMode="External"/><Relationship Id="rId7" Type="http://schemas.openxmlformats.org/officeDocument/2006/relationships/hyperlink" Target="https://www.worldby2.com.br/2019/08/airbnb-problemas.html" TargetMode="Externa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www.worldby2.com.br/2020/02/airbnb-lisboa.html" TargetMode="External"/><Relationship Id="rId5" Type="http://schemas.openxmlformats.org/officeDocument/2006/relationships/hyperlink" Target="http://www.jathao.com/2016/12/tasmania-airbnb.html" TargetMode="External"/><Relationship Id="rId1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s://www.flickr.com/photos/opengridscheduler/19916697329/in/photolist-wkYheg-Fz9pxn-dddUDk-dddVjq-dddVfG-dddVho-h32Exn-Hfboim-21wnfDA-z2JA4G-zYLbAM-21z9Jyk-6irN7m-Y2VMWj-Xn8HQh-F3tv95-FbS5Uy-YnUnW9-YD5YkT-Y2VNGY-Y2X237-PYNwSG-YmjfcQ-YnU1fJ-YD57ng-Xp8deR-Xn8REW-YmiUcj-YD64Gz-YD5XCR-YmiTxo-YnUo1N-YD5XWr-2asmngv-Xn8XWJ-Y2XcKQ-Xp8eeX-YD5qtM-Y2X1ib-Xn8Lgu-YD4X3V-Y2VRns-Yqwk9v-YnTZNb-YmjdrA-FttHb3-FtEiv4-Yqw4Rr-Xp7Tn2-Xn9h9A" TargetMode="External"/><Relationship Id="rId14" Type="http://schemas.openxmlformats.org/officeDocument/2006/relationships/hyperlink" Target="https://www.flickr.com/photos/jaygalvin/831294578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E4A26D-D817-E53E-FFF8-B8342CA86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5725" y="3119443"/>
            <a:ext cx="4826132" cy="1498277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ircular"/>
              </a:rPr>
              <a:t>Airbnb began in 2008 when two designers who had space to share hosted three travelers looking for a place to stay. Now, millions of Hosts and guests have created account to enjoy each other's unique view of the world.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B187A-8421-39FD-97AB-BE095485E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2692" y="0"/>
            <a:ext cx="4245271" cy="27454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23BD9-5BCD-475C-4825-0B1CD0EE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1"/>
            <a:ext cx="4042692" cy="27454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DCFC88-1E33-5390-F283-05A54B1B3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1" y="2745473"/>
            <a:ext cx="3165725" cy="41125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EACAFF-01B7-C918-EAE4-36F69AA66A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87963" y="-1"/>
            <a:ext cx="3904037" cy="27454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5F3A16D-D5F0-0D04-B973-88C22942F3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302759" y="2745472"/>
            <a:ext cx="3837039" cy="41125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51D016-1FCD-84D1-5F82-313B04FFC124}"/>
              </a:ext>
            </a:extLst>
          </p:cNvPr>
          <p:cNvSpPr txBox="1"/>
          <p:nvPr/>
        </p:nvSpPr>
        <p:spPr>
          <a:xfrm>
            <a:off x="10906530" y="6033639"/>
            <a:ext cx="123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www.worldby2.com.br/2020/02/airbnb-lisboa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2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BCEB1CC-616B-E51B-A3D7-15A7281449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165724" y="4544568"/>
            <a:ext cx="5137035" cy="23012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66E4C2-38B2-B30A-89D7-E014F1FD4D28}"/>
              </a:ext>
            </a:extLst>
          </p:cNvPr>
          <p:cNvSpPr txBox="1"/>
          <p:nvPr/>
        </p:nvSpPr>
        <p:spPr>
          <a:xfrm>
            <a:off x="3791694" y="7031400"/>
            <a:ext cx="4490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4" tooltip="https://www.flickr.com/photos/jaygalvin/8312945783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227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4EC2E-8F72-D15C-8601-B9E8C9D88ADD}"/>
              </a:ext>
            </a:extLst>
          </p:cNvPr>
          <p:cNvSpPr txBox="1"/>
          <p:nvPr/>
        </p:nvSpPr>
        <p:spPr>
          <a:xfrm>
            <a:off x="3581400" y="210312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DOCUMENTATION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5CFD0-0DAB-3469-57D2-E1E5ED05AAF4}"/>
              </a:ext>
            </a:extLst>
          </p:cNvPr>
          <p:cNvSpPr txBox="1"/>
          <p:nvPr/>
        </p:nvSpPr>
        <p:spPr>
          <a:xfrm>
            <a:off x="411480" y="886968"/>
            <a:ext cx="835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contains 50 Columns, 7581 Rows.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Source GitHub repository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Contains Travelers Details, Host Details, Accommodation details, Reviews.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8B675-4475-95D8-B847-AF92C51930F5}"/>
              </a:ext>
            </a:extLst>
          </p:cNvPr>
          <p:cNvSpPr txBox="1"/>
          <p:nvPr/>
        </p:nvSpPr>
        <p:spPr>
          <a:xfrm>
            <a:off x="411480" y="2258568"/>
            <a:ext cx="716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Transformation, Data Cleaning in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Data Cleaning are removed unwanted Columns, Change Column name, Change Date format, Remove duplicate details.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BE1D9-9F5C-7EDC-E1FE-8354EECAD55D}"/>
              </a:ext>
            </a:extLst>
          </p:cNvPr>
          <p:cNvSpPr txBox="1"/>
          <p:nvPr/>
        </p:nvSpPr>
        <p:spPr>
          <a:xfrm>
            <a:off x="411480" y="3353169"/>
            <a:ext cx="702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Analyzing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Availability in 30, 60, 90, 365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which Room type most of visitors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Price list, Most Verification methods are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Accommodation details like Bedrooms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Review ratings about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dirty ratings.</a:t>
            </a:r>
          </a:p>
        </p:txBody>
      </p:sp>
    </p:spTree>
    <p:extLst>
      <p:ext uri="{BB962C8B-B14F-4D97-AF65-F5344CB8AC3E}">
        <p14:creationId xmlns:p14="http://schemas.microsoft.com/office/powerpoint/2010/main" val="26498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8459DE-C823-161F-9038-00065B6B9C68}"/>
              </a:ext>
            </a:extLst>
          </p:cNvPr>
          <p:cNvSpPr txBox="1"/>
          <p:nvPr/>
        </p:nvSpPr>
        <p:spPr>
          <a:xfrm>
            <a:off x="3995928" y="118872"/>
            <a:ext cx="4855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DOCUMENTAION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12718-0EF4-CB6C-A368-3AD1B9F9DF92}"/>
              </a:ext>
            </a:extLst>
          </p:cNvPr>
          <p:cNvSpPr txBox="1"/>
          <p:nvPr/>
        </p:nvSpPr>
        <p:spPr>
          <a:xfrm>
            <a:off x="283464" y="384048"/>
            <a:ext cx="5596128" cy="656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 Airbnb</a:t>
            </a:r>
          </a:p>
          <a:p>
            <a:endParaRPr lang="en-US" sz="1050" dirty="0"/>
          </a:p>
          <a:p>
            <a:r>
              <a:rPr lang="en-US" sz="1050" dirty="0"/>
              <a:t>SELECT * FROM listings;</a:t>
            </a:r>
          </a:p>
          <a:p>
            <a:endParaRPr lang="en-US" sz="1050" dirty="0"/>
          </a:p>
          <a:p>
            <a:r>
              <a:rPr lang="en-US" sz="1400" dirty="0"/>
              <a:t>/* Change data type */ </a:t>
            </a:r>
          </a:p>
          <a:p>
            <a:endParaRPr lang="en-US" sz="1050" dirty="0"/>
          </a:p>
          <a:p>
            <a:r>
              <a:rPr lang="en-US" sz="1050" dirty="0"/>
              <a:t>alter table listing salter column ID float;</a:t>
            </a:r>
          </a:p>
          <a:p>
            <a:r>
              <a:rPr lang="en-US" sz="1050" dirty="0"/>
              <a:t>alter table listings alter column Listing_URL varchar(100);</a:t>
            </a:r>
          </a:p>
          <a:p>
            <a:r>
              <a:rPr lang="en-US" sz="1050" dirty="0"/>
              <a:t>alter table listings alter column Scrape_URL float;</a:t>
            </a:r>
          </a:p>
          <a:p>
            <a:r>
              <a:rPr lang="en-US" sz="1050" dirty="0"/>
              <a:t>alter table listings alter column Source varchar(50);</a:t>
            </a:r>
          </a:p>
          <a:p>
            <a:r>
              <a:rPr lang="en-US" sz="1050" dirty="0"/>
              <a:t>alter table listings alter column Host_ID int;</a:t>
            </a:r>
          </a:p>
          <a:p>
            <a:r>
              <a:rPr lang="en-US" sz="1050" dirty="0"/>
              <a:t>alter table listings alter column Host_Name varchar(50);</a:t>
            </a:r>
          </a:p>
          <a:p>
            <a:r>
              <a:rPr lang="en-US" sz="1050" dirty="0"/>
              <a:t>alter table listings alter column Host_Location varchar(50);</a:t>
            </a:r>
          </a:p>
          <a:p>
            <a:r>
              <a:rPr lang="en-US" sz="1050" dirty="0"/>
              <a:t>alter table listings alter column Host_Response_Rate float;</a:t>
            </a:r>
          </a:p>
          <a:p>
            <a:r>
              <a:rPr lang="en-US" sz="1050" dirty="0"/>
              <a:t>alter table listings alter column Host_Acceptance_Rate float;</a:t>
            </a:r>
          </a:p>
          <a:p>
            <a:r>
              <a:rPr lang="en-US" sz="1050" dirty="0"/>
              <a:t>alter table listings alter column Host Verifications varchar(50);</a:t>
            </a:r>
          </a:p>
          <a:p>
            <a:r>
              <a:rPr lang="en-US" sz="1050" dirty="0"/>
              <a:t>alter table listing salter column Latitude float;</a:t>
            </a:r>
          </a:p>
          <a:p>
            <a:r>
              <a:rPr lang="en-US" sz="1050" dirty="0"/>
              <a:t>alter table listing salter column Longitude float;</a:t>
            </a:r>
          </a:p>
          <a:p>
            <a:r>
              <a:rPr lang="en-US" sz="1050" dirty="0"/>
              <a:t>alter table listing salter column Accommodations int;</a:t>
            </a:r>
          </a:p>
          <a:p>
            <a:r>
              <a:rPr lang="en-US" sz="1050" dirty="0"/>
              <a:t>alter table listing salter column Property_Type varchar(80);</a:t>
            </a:r>
          </a:p>
          <a:p>
            <a:r>
              <a:rPr lang="en-US" sz="1050" dirty="0"/>
              <a:t>alter table listing salter column Room_Type varchar(80);</a:t>
            </a:r>
          </a:p>
          <a:p>
            <a:r>
              <a:rPr lang="en-US" sz="1050" dirty="0"/>
              <a:t>alter table listing salter column Bedrooms varchar(50);</a:t>
            </a:r>
          </a:p>
          <a:p>
            <a:r>
              <a:rPr lang="en-US" sz="1050" dirty="0"/>
              <a:t>alter table listing salter column Beds int;</a:t>
            </a:r>
          </a:p>
          <a:p>
            <a:r>
              <a:rPr lang="en-US" sz="1050" dirty="0"/>
              <a:t>alter table listing salter column Price float;</a:t>
            </a:r>
          </a:p>
          <a:p>
            <a:r>
              <a:rPr lang="en-US" sz="1050" dirty="0"/>
              <a:t>alter table listing salter column Availability varchar(50);</a:t>
            </a:r>
          </a:p>
          <a:p>
            <a:r>
              <a:rPr lang="en-US" sz="1050" dirty="0"/>
              <a:t>alter table listing salter column Availability_30 int;</a:t>
            </a:r>
          </a:p>
          <a:p>
            <a:r>
              <a:rPr lang="en-US" sz="1050" dirty="0"/>
              <a:t>alter table listing salter column Availability_60  int;</a:t>
            </a:r>
          </a:p>
          <a:p>
            <a:r>
              <a:rPr lang="en-US" sz="1050" dirty="0"/>
              <a:t>alter table listing salter column Availability_90 int;</a:t>
            </a:r>
          </a:p>
          <a:p>
            <a:r>
              <a:rPr lang="en-US" sz="1050" dirty="0"/>
              <a:t>alter table listing salter column Availability_365 int;</a:t>
            </a:r>
          </a:p>
          <a:p>
            <a:r>
              <a:rPr lang="en-US" sz="1050" dirty="0"/>
              <a:t>alter table listing salter column First_Review date; </a:t>
            </a:r>
          </a:p>
          <a:p>
            <a:r>
              <a:rPr lang="en-US" sz="1050" dirty="0"/>
              <a:t>alter table listing salter column Last_Review date;</a:t>
            </a:r>
          </a:p>
          <a:p>
            <a:endParaRPr lang="en-US" sz="1050" dirty="0"/>
          </a:p>
          <a:p>
            <a:r>
              <a:rPr lang="en-US" sz="1050" dirty="0"/>
              <a:t>/* Change date Format */</a:t>
            </a:r>
          </a:p>
          <a:p>
            <a:endParaRPr lang="en-US" sz="1050" dirty="0"/>
          </a:p>
          <a:p>
            <a:r>
              <a:rPr lang="en-US" sz="1050" dirty="0"/>
              <a:t>select * From listings;</a:t>
            </a:r>
          </a:p>
          <a:p>
            <a:r>
              <a:rPr lang="en-US" sz="1050" dirty="0"/>
              <a:t>SELECT CONVERT(date, First_Review, 110) AS First_Reviewfrom listings;</a:t>
            </a:r>
          </a:p>
          <a:p>
            <a:r>
              <a:rPr lang="en-US" sz="1050" dirty="0"/>
              <a:t>SELECT CONVERT(date, Last_Review, 110) AS Last_Reviewfrom listings;</a:t>
            </a:r>
          </a:p>
          <a:p>
            <a:r>
              <a:rPr lang="en-US" sz="1050" dirty="0"/>
              <a:t>SELECT CONVERT(date, Host_Since, 110) AS Host_Reviewfrom listings;</a:t>
            </a:r>
          </a:p>
          <a:p>
            <a:r>
              <a:rPr lang="en-US" sz="1050" dirty="0"/>
              <a:t>SELECT CONVERT(date, Scrape_URL, 'MM-DD-YYYY') AS Scrape_URLfrom listings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313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FB65F-A6E4-F6A5-CE1F-6730196BEF18}"/>
              </a:ext>
            </a:extLst>
          </p:cNvPr>
          <p:cNvSpPr txBox="1"/>
          <p:nvPr/>
        </p:nvSpPr>
        <p:spPr>
          <a:xfrm>
            <a:off x="4361688" y="64008"/>
            <a:ext cx="423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ANALYSING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62713-1790-D16A-4DBE-6040BB7BFEEB}"/>
              </a:ext>
            </a:extLst>
          </p:cNvPr>
          <p:cNvSpPr txBox="1"/>
          <p:nvPr/>
        </p:nvSpPr>
        <p:spPr>
          <a:xfrm>
            <a:off x="356616" y="459212"/>
            <a:ext cx="45628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Airbnb </a:t>
            </a:r>
          </a:p>
          <a:p>
            <a:r>
              <a:rPr lang="en-US" sz="1200" dirty="0"/>
              <a:t>SELECT * From listings;</a:t>
            </a:r>
          </a:p>
          <a:p>
            <a:endParaRPr lang="en-US" sz="1200" dirty="0"/>
          </a:p>
          <a:p>
            <a:r>
              <a:rPr lang="en-US" dirty="0"/>
              <a:t>/* Data Analysing*/</a:t>
            </a:r>
          </a:p>
          <a:p>
            <a:endParaRPr lang="en-US" sz="1200" dirty="0"/>
          </a:p>
          <a:p>
            <a:r>
              <a:rPr lang="en-US" sz="1200" dirty="0"/>
              <a:t>1.  Total Availibility in 30 days, 60 days, 90 days, 365 days?</a:t>
            </a:r>
          </a:p>
          <a:p>
            <a:r>
              <a:rPr lang="en-US" sz="1200" dirty="0"/>
              <a:t>     </a:t>
            </a:r>
          </a:p>
          <a:p>
            <a:r>
              <a:rPr lang="en-US" sz="1200" dirty="0"/>
              <a:t>     SELECT SUM(Availability_30) as Availibility_30from listings;</a:t>
            </a:r>
          </a:p>
          <a:p>
            <a:r>
              <a:rPr lang="en-US" sz="1200" dirty="0"/>
              <a:t>     SELECT SUM(Availability_60) as Availability_60from listings;</a:t>
            </a:r>
          </a:p>
          <a:p>
            <a:r>
              <a:rPr lang="en-US" sz="1200" dirty="0"/>
              <a:t>     SELECT SUM(Availability_90) as Availability_90from listings;</a:t>
            </a:r>
          </a:p>
          <a:p>
            <a:r>
              <a:rPr lang="en-US" sz="1200" dirty="0"/>
              <a:t>      SELECT SUM(Availability_365) as Availability_365from listings;</a:t>
            </a:r>
          </a:p>
          <a:p>
            <a:endParaRPr lang="en-US" sz="1200" dirty="0"/>
          </a:p>
          <a:p>
            <a:r>
              <a:rPr lang="en-US" sz="1200" dirty="0"/>
              <a:t>2. Find dirty Reviews are short listed by Host side</a:t>
            </a:r>
          </a:p>
          <a:p>
            <a:endParaRPr lang="en-US" sz="1200" dirty="0"/>
          </a:p>
          <a:p>
            <a:r>
              <a:rPr lang="en-US" sz="1200" dirty="0"/>
              <a:t>SELECT Host_ID, host_url, Host_Name, COUNT(*) AS Num_Dirty_Reviews FROM listings INNER JOIN listings_xlnm#_FilterDatabase ON listings.ID = listings.id </a:t>
            </a:r>
          </a:p>
          <a:p>
            <a:r>
              <a:rPr lang="en-US" sz="1200" dirty="0"/>
              <a:t>GROUP BY Host_ID, Host_URL, host_name </a:t>
            </a:r>
          </a:p>
          <a:p>
            <a:r>
              <a:rPr lang="en-US" sz="1200" dirty="0"/>
              <a:t>ORDER BY Num_Dirty_Reviews DESC;</a:t>
            </a:r>
          </a:p>
          <a:p>
            <a:endParaRPr lang="en-US" sz="1200" dirty="0"/>
          </a:p>
          <a:p>
            <a:r>
              <a:rPr lang="en-US" sz="1200" dirty="0"/>
              <a:t>3.Which Neighbourhood group there is a maximum number of properties?</a:t>
            </a:r>
          </a:p>
          <a:p>
            <a:endParaRPr lang="en-US" sz="1200" dirty="0"/>
          </a:p>
          <a:p>
            <a:r>
              <a:rPr lang="en-US" sz="1200" dirty="0"/>
              <a:t>SELECT MAX(Neighbourhood) as Neighbourhood FROM listings;</a:t>
            </a:r>
          </a:p>
          <a:p>
            <a:endParaRPr lang="en-US" sz="1200" dirty="0"/>
          </a:p>
          <a:p>
            <a:r>
              <a:rPr lang="en-US" sz="1200" dirty="0"/>
              <a:t>4. Which host has maximum number of properties listed?</a:t>
            </a:r>
          </a:p>
          <a:p>
            <a:r>
              <a:rPr lang="en-US" sz="1200" dirty="0"/>
              <a:t>SELECT Room_Type, COUNT(*) AS Num_of_RoomType FROM listings</a:t>
            </a:r>
          </a:p>
          <a:p>
            <a:r>
              <a:rPr lang="en-US" sz="1200" dirty="0"/>
              <a:t>GROUP BY Host_ID</a:t>
            </a:r>
          </a:p>
          <a:p>
            <a:r>
              <a:rPr lang="en-US" sz="1200" dirty="0"/>
              <a:t>ORDER BY Num_of_RoomType;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9DCA0-252E-42BB-7270-FC4DD6E4088F}"/>
              </a:ext>
            </a:extLst>
          </p:cNvPr>
          <p:cNvSpPr txBox="1"/>
          <p:nvPr/>
        </p:nvSpPr>
        <p:spPr>
          <a:xfrm>
            <a:off x="7050024" y="713232"/>
            <a:ext cx="1051560" cy="35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B0514-067A-2EE5-2830-2D2314D723E8}"/>
              </a:ext>
            </a:extLst>
          </p:cNvPr>
          <p:cNvSpPr txBox="1"/>
          <p:nvPr/>
        </p:nvSpPr>
        <p:spPr>
          <a:xfrm>
            <a:off x="6096000" y="587228"/>
            <a:ext cx="5375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 What is the average price in different listed properties listed?</a:t>
            </a:r>
          </a:p>
          <a:p>
            <a:endParaRPr lang="en-US" sz="1200" dirty="0"/>
          </a:p>
          <a:p>
            <a:r>
              <a:rPr lang="en-US" sz="1200" dirty="0"/>
              <a:t>SELECT AVG(price) as price FROM listings;</a:t>
            </a:r>
          </a:p>
          <a:p>
            <a:endParaRPr lang="en-US" sz="1200" dirty="0"/>
          </a:p>
          <a:p>
            <a:r>
              <a:rPr lang="en-US" sz="1200" dirty="0"/>
              <a:t>6. What is the most preferred having room type in the every neighborhood groups?</a:t>
            </a:r>
          </a:p>
          <a:p>
            <a:endParaRPr lang="en-US" sz="1200" dirty="0"/>
          </a:p>
          <a:p>
            <a:r>
              <a:rPr lang="en-US" sz="1200" dirty="0"/>
              <a:t>SELECT max(Room_Type) from listings;</a:t>
            </a:r>
          </a:p>
          <a:p>
            <a:endParaRPr lang="en-US" sz="1200" dirty="0"/>
          </a:p>
          <a:p>
            <a:r>
              <a:rPr lang="en-US" sz="1200" dirty="0"/>
              <a:t>7. Total availability of properties having different room types?</a:t>
            </a:r>
          </a:p>
          <a:p>
            <a:endParaRPr lang="en-US" sz="1200" dirty="0"/>
          </a:p>
          <a:p>
            <a:r>
              <a:rPr lang="en-US" sz="1200" dirty="0"/>
              <a:t>SELECT Room_Type </a:t>
            </a:r>
          </a:p>
          <a:p>
            <a:r>
              <a:rPr lang="en-US" sz="1200" dirty="0"/>
              <a:t>COUNT (availability) FROM listings</a:t>
            </a:r>
          </a:p>
          <a:p>
            <a:r>
              <a:rPr lang="en-US" sz="1200" dirty="0"/>
              <a:t>GROUP BY room_type;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8217E-7BBA-ADBE-03BE-A2492B45D267}"/>
              </a:ext>
            </a:extLst>
          </p:cNvPr>
          <p:cNvSpPr txBox="1"/>
          <p:nvPr/>
        </p:nvSpPr>
        <p:spPr>
          <a:xfrm>
            <a:off x="3886200" y="146304"/>
            <a:ext cx="304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72C6A-CB95-F54B-E0FA-D58315FD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17" y="996696"/>
            <a:ext cx="6854535" cy="45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40C91AB-7098-074B-22EB-97B76CDF22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485486"/>
                  </p:ext>
                </p:extLst>
              </p:nvPr>
            </p:nvGraphicFramePr>
            <p:xfrm>
              <a:off x="548640" y="685801"/>
              <a:ext cx="11018520" cy="59618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40C91AB-7098-074B-22EB-97B76CDF22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640" y="685801"/>
                <a:ext cx="11018520" cy="596188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2A191C-F09B-B9F3-3A9D-493BC80E9BAC}"/>
              </a:ext>
            </a:extLst>
          </p:cNvPr>
          <p:cNvSpPr txBox="1"/>
          <p:nvPr/>
        </p:nvSpPr>
        <p:spPr>
          <a:xfrm>
            <a:off x="4517136" y="10896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REPORT </a:t>
            </a:r>
          </a:p>
        </p:txBody>
      </p:sp>
    </p:spTree>
    <p:extLst>
      <p:ext uri="{BB962C8B-B14F-4D97-AF65-F5344CB8AC3E}">
        <p14:creationId xmlns:p14="http://schemas.microsoft.com/office/powerpoint/2010/main" val="185472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B6838-EC09-A7E9-7B1E-A0D12AF96EE0}"/>
              </a:ext>
            </a:extLst>
          </p:cNvPr>
          <p:cNvSpPr txBox="1"/>
          <p:nvPr/>
        </p:nvSpPr>
        <p:spPr>
          <a:xfrm>
            <a:off x="3877056" y="566928"/>
            <a:ext cx="6565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home/apt had the highest room at 5783, followed by Private room, Shared room, Hotel room.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Entire home/apt are account for 76.01% of room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6C730-83F3-26F2-C3FB-D3071C34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283464"/>
            <a:ext cx="3529584" cy="3054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37681-4CE8-45AB-3A14-F16332BBCB9D}"/>
              </a:ext>
            </a:extLst>
          </p:cNvPr>
          <p:cNvSpPr txBox="1"/>
          <p:nvPr/>
        </p:nvSpPr>
        <p:spPr>
          <a:xfrm>
            <a:off x="4142232" y="3575304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metrics remained relatively constant  between Wed-Sep-2008 and Mon-Jun-2023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F8490-AB3B-E0CF-AC91-663635BBF763}"/>
              </a:ext>
            </a:extLst>
          </p:cNvPr>
          <p:cNvSpPr txBox="1"/>
          <p:nvPr/>
        </p:nvSpPr>
        <p:spPr>
          <a:xfrm>
            <a:off x="4261104" y="4453557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metrics trend between Wed, sep-24-2008 and Wed-05-2023 each increasing 100%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473DE-5497-FD3E-888C-439206FD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3575304"/>
            <a:ext cx="3730533" cy="2529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7DA41E-F7EA-7736-0852-E0FA0208B65E}"/>
              </a:ext>
            </a:extLst>
          </p:cNvPr>
          <p:cNvSpPr txBox="1"/>
          <p:nvPr/>
        </p:nvSpPr>
        <p:spPr>
          <a:xfrm>
            <a:off x="4261104" y="5367742"/>
            <a:ext cx="469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metrics trend between Saturday, July-23-2011  and Thursday, Mar-02-2023 each increasing by 500%. </a:t>
            </a:r>
          </a:p>
        </p:txBody>
      </p:sp>
    </p:spTree>
    <p:extLst>
      <p:ext uri="{BB962C8B-B14F-4D97-AF65-F5344CB8AC3E}">
        <p14:creationId xmlns:p14="http://schemas.microsoft.com/office/powerpoint/2010/main" val="349971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38E0A-E43D-C0BC-A73F-DB03E0E17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3" y="300827"/>
            <a:ext cx="4233174" cy="2981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909E1-92FD-3251-C2C0-B42AFC128626}"/>
              </a:ext>
            </a:extLst>
          </p:cNvPr>
          <p:cNvSpPr txBox="1"/>
          <p:nvPr/>
        </p:nvSpPr>
        <p:spPr>
          <a:xfrm>
            <a:off x="5461789" y="457200"/>
            <a:ext cx="4416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Centrum-West and Oost most of the reviews and Check-in are more from other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Check-in Value difference of 1% from others areas and Check-in.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58CF-B4CA-9795-B74B-A2A712081376}"/>
              </a:ext>
            </a:extLst>
          </p:cNvPr>
          <p:cNvSpPr txBox="1"/>
          <p:nvPr/>
        </p:nvSpPr>
        <p:spPr>
          <a:xfrm>
            <a:off x="4078224" y="3575304"/>
            <a:ext cx="33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SUMMARY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A2ABF-D786-5576-67B3-20092174123E}"/>
              </a:ext>
            </a:extLst>
          </p:cNvPr>
          <p:cNvSpPr txBox="1"/>
          <p:nvPr/>
        </p:nvSpPr>
        <p:spPr>
          <a:xfrm>
            <a:off x="640080" y="4297680"/>
            <a:ext cx="870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Entire Home/apt had highest Room type at 5741 followed by Private, Shared, Hotel room.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747CD-7BE5-EAB2-90D9-BBA3F1B57151}"/>
              </a:ext>
            </a:extLst>
          </p:cNvPr>
          <p:cNvSpPr txBox="1"/>
          <p:nvPr/>
        </p:nvSpPr>
        <p:spPr>
          <a:xfrm>
            <a:off x="640080" y="5110830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Entire Home/apt accounted for 78.88% Room Type.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0B223-DBED-1B5F-0525-F5CF0DBFBDF6}"/>
              </a:ext>
            </a:extLst>
          </p:cNvPr>
          <p:cNvSpPr txBox="1"/>
          <p:nvPr/>
        </p:nvSpPr>
        <p:spPr>
          <a:xfrm>
            <a:off x="640080" y="5541510"/>
            <a:ext cx="576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All metrics remained relatively constant on 24-May-2023.</a:t>
            </a:r>
          </a:p>
        </p:txBody>
      </p:sp>
    </p:spTree>
    <p:extLst>
      <p:ext uri="{BB962C8B-B14F-4D97-AF65-F5344CB8AC3E}">
        <p14:creationId xmlns:p14="http://schemas.microsoft.com/office/powerpoint/2010/main" val="260151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B6E0E665-57E1-4AF3-81B9-F649EFC7B1CB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416f68a8-f609-4dab-809e-188cf2baad72/ReportSection?bookmarkGuid=666bc9ef-40ca-4444-a3a6-5b8d072a6246&amp;bookmarkUsage=1&amp;ctid=e94a0377-073b-46a6-aab0-c67d835f943d&amp;fromEntryPoint=export&quot;"/>
    <we:property name="reportName" value="&quot;Airbnb Dashboard&quot;"/>
    <we:property name="reportState" value="&quot;CONNECTED&quot;"/>
    <we:property name="embedUrl" value="&quot;/reportEmbed?reportId=416f68a8-f609-4dab-809e-188cf2baad72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Page 1&quot;"/>
    <we:property name="datasetId" value="&quot;f7f868f1-f37f-4b66-a6b3-feca0f348233&quot;"/>
    <we:property name="backgroundColor" value="&quot;#FFFFFF&quot;"/>
    <we:property name="bookmark" value="&quot;H4sIAAAAAAAAA+1aTW/bOBD9KwtdejEWEiWRUm9N0j0Vi6ItuodFYAzJkcNWFg2KSuMt8t93KDlt7ThREiSust2bxY/hvJk3MxzJXyNt2lUN6z9hidHL6Mjaz0twn39LolnUbI/xRHEsKy7zQqcgEi10RqvsyhvbtNHLr5EHt0D/0bQd1EEgDf59Oougrt/CIjxVULc4i1boWttAbf7BYTFNedfh5SzCi1VtHQSR7z14DGLPaTk9kyrJ7ymdCMqbc3yPyg+j73Blnb96nkXt8KtXaXsuCOsPPLaNB9OQ4DCWZYyXkKtCxog610WZpmG8Nc2i3qj4fe+H9SqYxeOFl/YiWEB+IvlB0uUlQdCSQ8wwwTgrs7ySGYAMuytT+82Bcv36YuXIOmSzQdorfQ6NQh31JnDYtht9Xy0WDhdwpf7rrcljW3fLPePvbecUvsOqn2q88Ws6ozatJ0RtFLR86yy5oR+HczA1SFPTsnka99N/dM3GZHF4PLNfjh2SP3QYOKWRW22jwOltw9CD0+iO1j3oE+OuPMJmO7pPATAhpKEqE5ILncaMYaqkyGKtno8j+a/myH2AB0eqOBZMFAKqKgGWSlGxYjS+oZdy1HnfJ5WdII/TospYojmkCceYCS3Z8+FG+atxYx/ggRsFF6yERGhdCEb8QBYno448JiMtrDOKzLLry8fR/sy2fl5bNZjoAd5ZwmrXOUPdpEM+/VAgN1AGlz2N7qd9xCDDTCQFT4syT2OIBVl60hHjrF3Oez22qZNe98bsgMyojcKmxT2cmE3CbK1ysMK50Y+QYjzIGl/vuWOpnOVCyBwSSNOkkqhkPoGo3abMPcG2wbNuC2u0RLpRhx8aPPRYVsNpBod5q/tp7KF+jd4Ygj/I/gh1F8S+OKEd2n5pXpBSV1lvbyrod7SPmAh+NMeQBFSitC6LJIVSUFEuqRCLCfitQbM4k7TlzFr9v+/2mWTwn1BxwjTPMENqmahnyrGcgP/6ikNtoqnMUHXaqTvxrhelJ7TP5emhuLT3+IFQPGV5mmmuS1QK6TKW4BQSeQ2k8VDJDpYPHNYQvPEOmsUop96Qgj2fZt/2vSUDU6iObPwL8XO7s/Okc9+uBLfsTU6GbQ/h/CygvoJ2DbppVN1p/GA1rEckh/dE43GUPE0c7dDicBG0c/AQOzEKKXWqS825kChiWaYTiB2SjI0GN/8ZQXQXbh6h/4J4l3T8RDS6yUKH49NNGmyIVSQlK3OUTFKdZ3mWVXwCxLrtdj2N3ud61/69/8kfEAErg8dn4PyEX7OMQL6R0k/w3uF6uyFlzqsKpUiYyguOHEscJfLPJJAEfxZgtPPweWGcQdOgvUTdKz3e8U9G3zvoOhqd2jadn3p8jjFqqH8pFDznZZ6rouI8o4sETvtTR592jMZ+3aa3wN1XTrcGzIG6UmKQmnDBgnb+44vyR6hZtWnuVbSe6I61ZfxDVqGtg4cylCgmS0axxRUTkCDTUEw6uigmVFcHl8+H+r5ZN1e2a3aTyGTT/O0o5iF3OKSp8EeF/waklTPnNDl/VtV4BFNLuYSm7ghpND1VXdNgPeGCfd/YGwp4FsssjitUVRonmnEhIZtAy9b2qyfV/ENr1OFfp38zxGl/8uXOF61/ARHnqHGIJQAA&quot;"/>
    <we:property name="initialStateBookmark" value="&quot;H4sIAAAAAAAAA+1aS1PkOAz+K1u5zKVrK3Hec+O1l3lRMDV72KK6ZFtpPIQ45Tg8lur/PnLSMHTTEKCgJ+zsjfgh65M+SZabK0+qpi7h8jOcovfe29b65BTMyR+BN/GqxdiXLx8+bR18mH7e+rRHw7q2SleN9/7Ks2BmaL+ppoXSSaDBf44mHpTlPszcVwFlgxOvRtPoCkr1L/aLacqaFucTDy/qUhtwIg8tWHRiz2g5fdPZwZ8hnQjCqjM8RGH70QOstbHX3xOv6f/qVFqec8K6A3d0ZUFVJNiNRRFLcohFxn1EGcssD0M33qhqVi5U/Ln362Xt7GDxwnJ94SzAv5N8J2k+JwiSJ+AzDNCP8igueATA3e5ClXZxIL/cu6gNWYds1kvbkmdQCZReZwKDTbPQd2s2MziDa/X3liZ3dNmerhk/1K0ReIBFN1VZZS/pjFI1lhA1ntNy32hyQzcOZ6BK4KqkZdPQ76b/aquFyXz3eazPdwySP6QbOKKRB20jwMhlw9CHkWi2LzvQu8pce4RNVnQfA2BCSENFlPIklaHPGIaCp5EvxdtxZPK7OXId4N6RwvdTlmYpFEUALORpwbLB+IZOynZrbZdUVoLcD7MiYoFMIAwS9FkqOXs73Mh/N26sA9xzI0tSlkOQSpmljPiBzA8GHblDRpppowSZZdWXL6P9sW7stNSiN9EzvHMK9apz+rpJh3y/VSAXUHqXvY7uR13EIMMoDbIkzPI49MFPydKjjhij9em002OZOuFdb0w2yIxSCawaXMOJySjM1ggDNU6VfIEUY4GXuLfmjiViFqcpjyGAMAwKjoLHI4jaZco8EWzjPGuWsHqnSDdq94cECx2Wuj9NYT+vZTeNHdQr76Mi+L3sb1C2Tuy7Xdoh9Xn1jpS6znprU0G3o3nBRHDbHH0SEIGQMs+CEPKUinJOhTgdgd8qVLNjTluOtZb/+26dSXr/pcIPmEwijJBaJuqZYsxH4L+u4lCbqArVV51m7E587EXpFe0zP9oUl9Ye3xMqCVkcRjKROQqBdBkLcAyJvATSuK9kG8sHBktw3jiAajbIqY+kYMenyc2+fTIwherAxr8RT5qVnbutubkSPLA32O23PYfzE4f6Gtod6KoSZSvxq5ZwOSDZvRMNx1HwOnG0QovNRdDKwX3s+JhyLkOZyyRJOaY+z8MRxA5JxkqCmf6KIHoMN7fRniM+Jh2/Eo3us9Dm+HSfBgtiZUHO8hg541TnWRxFRTICYj10ux5H73O3a//Z/8TPiIBa4c4xGDviZ5YByPdS+hXeHe62G5zHSVEgTwMm4izBBHMcJPKvJBAHe+xgNFP388Iwg8ZBe46yU3q44x+Nvo/QdTA6pa5aO/b4HGJUX/9CyJI4yeNYZEWSRHSRwHH/1NGlHSWxW7foLXD1yenBgNlQV0oMEiMuWNBMbz+Uv0DNKlX1pKL1SnesJeNvsgotHdyXoUAwnjOKrUSwFAJkErJRRxfFhGhL5/JpX98X66ZCt9VqEhltmn8YxdTlDoM05f5R4b8BqTbqjCanb6oaD2BqKJfQ1CMhDaanoq0qLEdcsJ8ae30Bj3we+X6Bogj9QLIk5RCNoGVrutWjav6hUWLzz+k3hjjqTp6vx6Vb29QgcB+qdc9khAsqiUNvfNdPZBNnUcXLIZssPanN5z8AVI+4awUmAAA=&quot;"/>
    <we:property name="isFiltersActionButtonVisible" value="true"/>
    <we:property name="reportEmbeddedTime" value="&quot;2023-08-20T15:48:06.148Z&quot;"/>
    <we:property name="creatorTenantId" value="&quot;e94a0377-073b-46a6-aab0-c67d835f943d&quot;"/>
    <we:property name="creatorUserId" value="&quot;10032002D7FDA3AE&quot;"/>
    <we:property name="creatorSessionId" value="&quot;e11fce90-b225-4e3e-9c73-36e2573f4a1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960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Baskaran</dc:creator>
  <cp:lastModifiedBy>Venkatesh Baskaran</cp:lastModifiedBy>
  <cp:revision>1</cp:revision>
  <dcterms:created xsi:type="dcterms:W3CDTF">2023-08-20T13:35:51Z</dcterms:created>
  <dcterms:modified xsi:type="dcterms:W3CDTF">2023-08-20T17:27:33Z</dcterms:modified>
</cp:coreProperties>
</file>