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96325" cy="302672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9" d="100"/>
          <a:sy n="19" d="100"/>
        </p:scale>
        <p:origin x="-2534" y="-53"/>
      </p:cViewPr>
      <p:guideLst>
        <p:guide orient="horz" pos="9533"/>
        <p:guide pos="6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1069560" y="7082280"/>
            <a:ext cx="1925604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1069560" y="16251480"/>
            <a:ext cx="1925604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1069560" y="70822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10936440" y="70822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10936440" y="162514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9" name="PlaceHolder 5"/>
          <p:cNvSpPr>
            <a:spLocks noGrp="1"/>
          </p:cNvSpPr>
          <p:nvPr>
            <p:ph type="body"/>
          </p:nvPr>
        </p:nvSpPr>
        <p:spPr>
          <a:xfrm>
            <a:off x="1069560" y="162514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1069560" y="7082280"/>
            <a:ext cx="19256040" cy="17554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1069560" y="7082280"/>
            <a:ext cx="19256040" cy="17554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3" name="Picture 32"/>
          <p:cNvPicPr/>
          <p:nvPr/>
        </p:nvPicPr>
        <p:blipFill>
          <a:blip r:embed="rId2"/>
          <a:stretch/>
        </p:blipFill>
        <p:spPr>
          <a:xfrm>
            <a:off x="1069200" y="8177400"/>
            <a:ext cx="19256040" cy="15363720"/>
          </a:xfrm>
          <a:prstGeom prst="rect">
            <a:avLst/>
          </a:prstGeom>
          <a:ln>
            <a:noFill/>
          </a:ln>
        </p:spPr>
      </p:pic>
      <p:pic>
        <p:nvPicPr>
          <p:cNvPr id="34" name="Picture 33"/>
          <p:cNvPicPr/>
          <p:nvPr/>
        </p:nvPicPr>
        <p:blipFill>
          <a:blip r:embed="rId2"/>
          <a:stretch/>
        </p:blipFill>
        <p:spPr>
          <a:xfrm>
            <a:off x="1069200" y="8177400"/>
            <a:ext cx="19256040" cy="153637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 name="PlaceHolder 2"/>
          <p:cNvSpPr>
            <a:spLocks noGrp="1"/>
          </p:cNvSpPr>
          <p:nvPr>
            <p:ph type="subTitle"/>
          </p:nvPr>
        </p:nvSpPr>
        <p:spPr>
          <a:xfrm>
            <a:off x="1069560" y="7082280"/>
            <a:ext cx="19256040" cy="175546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1069560" y="7082280"/>
            <a:ext cx="19256040" cy="17554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1069560" y="7082280"/>
            <a:ext cx="9396720" cy="17554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7" name="PlaceHolder 3"/>
          <p:cNvSpPr>
            <a:spLocks noGrp="1"/>
          </p:cNvSpPr>
          <p:nvPr>
            <p:ph type="body"/>
          </p:nvPr>
        </p:nvSpPr>
        <p:spPr>
          <a:xfrm>
            <a:off x="10936440" y="7082280"/>
            <a:ext cx="9396720" cy="17554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1069560" y="1207440"/>
            <a:ext cx="19256040" cy="23428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1069560" y="70822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1069560" y="162514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3" name="PlaceHolder 4"/>
          <p:cNvSpPr>
            <a:spLocks noGrp="1"/>
          </p:cNvSpPr>
          <p:nvPr>
            <p:ph type="body"/>
          </p:nvPr>
        </p:nvSpPr>
        <p:spPr>
          <a:xfrm>
            <a:off x="10936440" y="7082280"/>
            <a:ext cx="9396720" cy="17554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1069560" y="7082280"/>
            <a:ext cx="9396720" cy="1755468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10936440" y="70822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10936440" y="162514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69560" y="1207440"/>
            <a:ext cx="19256040" cy="505404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1069560" y="70822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10936440" y="7082280"/>
            <a:ext cx="939672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1069560" y="16251480"/>
            <a:ext cx="19256040" cy="8373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21399120" cy="3193920"/>
          </a:xfrm>
          <a:custGeom>
            <a:avLst/>
            <a:gdLst/>
            <a:ahLst/>
            <a:cxnLst/>
            <a:rect l="l" t="t" r="r" b="b"/>
            <a:pathLst>
              <a:path w="120000" h="120000">
                <a:moveTo>
                  <a:pt x="0" y="119995"/>
                </a:moveTo>
                <a:lnTo>
                  <a:pt x="119996" y="119995"/>
                </a:lnTo>
                <a:lnTo>
                  <a:pt x="119996" y="0"/>
                </a:lnTo>
                <a:lnTo>
                  <a:pt x="0" y="0"/>
                </a:lnTo>
                <a:lnTo>
                  <a:pt x="0" y="119995"/>
                </a:lnTo>
                <a:close/>
              </a:path>
            </a:pathLst>
          </a:custGeom>
          <a:noFill/>
          <a:ln w="9360">
            <a:solidFill>
              <a:srgbClr val="000000"/>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posterpresentations.com/"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ustomShape 1"/>
          <p:cNvSpPr/>
          <p:nvPr/>
        </p:nvSpPr>
        <p:spPr>
          <a:xfrm>
            <a:off x="353160" y="29846520"/>
            <a:ext cx="1167840" cy="196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13000"/>
              </a:lnSpc>
            </a:pPr>
            <a:r>
              <a:rPr lang="en-IN" sz="400" b="1" strike="noStrike" spc="-1">
                <a:solidFill>
                  <a:srgbClr val="808080"/>
                </a:solidFill>
                <a:uFill>
                  <a:solidFill>
                    <a:srgbClr val="FFFFFF"/>
                  </a:solidFill>
                </a:uFill>
                <a:latin typeface="Arial"/>
                <a:ea typeface="Arial"/>
              </a:rPr>
              <a:t>TEMPLATE DESIGN © 2008</a:t>
            </a:r>
            <a:endParaRPr lang="en-IN" sz="1800" b="0" strike="noStrike" spc="-1">
              <a:solidFill>
                <a:srgbClr val="000000"/>
              </a:solidFill>
              <a:uFill>
                <a:solidFill>
                  <a:srgbClr val="FFFFFF"/>
                </a:solidFill>
              </a:uFill>
              <a:latin typeface="Arial"/>
            </a:endParaRPr>
          </a:p>
          <a:p>
            <a:pPr>
              <a:lnSpc>
                <a:spcPct val="100000"/>
              </a:lnSpc>
            </a:pPr>
            <a:r>
              <a:rPr lang="en-IN" sz="700" b="1" u="sng" strike="noStrike" spc="-1">
                <a:solidFill>
                  <a:srgbClr val="0000FF"/>
                </a:solidFill>
                <a:uFill>
                  <a:solidFill>
                    <a:srgbClr val="FFFFFF"/>
                  </a:solidFill>
                </a:uFill>
                <a:latin typeface="Arial"/>
                <a:ea typeface="Arial"/>
                <a:hlinkClick r:id="rId2"/>
              </a:rPr>
              <a:t>www.PosterPresentations.com</a:t>
            </a:r>
            <a:endParaRPr lang="en-IN" sz="1800" b="0" strike="noStrike" spc="-1">
              <a:solidFill>
                <a:srgbClr val="000000"/>
              </a:solidFill>
              <a:uFill>
                <a:solidFill>
                  <a:srgbClr val="FFFFFF"/>
                </a:solidFill>
              </a:uFill>
              <a:latin typeface="Arial"/>
            </a:endParaRPr>
          </a:p>
        </p:txBody>
      </p:sp>
      <p:sp>
        <p:nvSpPr>
          <p:cNvPr id="36" name="CustomShape 2"/>
          <p:cNvSpPr/>
          <p:nvPr/>
        </p:nvSpPr>
        <p:spPr>
          <a:xfrm>
            <a:off x="0" y="3194640"/>
            <a:ext cx="21399120" cy="720"/>
          </a:xfrm>
          <a:custGeom>
            <a:avLst/>
            <a:gdLst/>
            <a:ahLst/>
            <a:cxnLst/>
            <a:rect l="l" t="t" r="r" b="b"/>
            <a:pathLst>
              <a:path w="120000" h="120000">
                <a:moveTo>
                  <a:pt x="0" y="0"/>
                </a:moveTo>
                <a:lnTo>
                  <a:pt x="119996" y="87943"/>
                </a:lnTo>
              </a:path>
            </a:pathLst>
          </a:custGeom>
          <a:noFill/>
          <a:ln w="92880">
            <a:solidFill>
              <a:srgbClr val="FF9900"/>
            </a:solidFill>
            <a:round/>
          </a:ln>
        </p:spPr>
        <p:style>
          <a:lnRef idx="0">
            <a:scrgbClr r="0" g="0" b="0"/>
          </a:lnRef>
          <a:fillRef idx="0">
            <a:scrgbClr r="0" g="0" b="0"/>
          </a:fillRef>
          <a:effectRef idx="0">
            <a:scrgbClr r="0" g="0" b="0"/>
          </a:effectRef>
          <a:fontRef idx="minor"/>
        </p:style>
      </p:sp>
      <p:sp>
        <p:nvSpPr>
          <p:cNvPr id="37" name="CustomShape 3"/>
          <p:cNvSpPr/>
          <p:nvPr/>
        </p:nvSpPr>
        <p:spPr>
          <a:xfrm>
            <a:off x="0" y="29812680"/>
            <a:ext cx="21399120" cy="235800"/>
          </a:xfrm>
          <a:custGeom>
            <a:avLst/>
            <a:gdLst/>
            <a:ahLst/>
            <a:cxnLst/>
            <a:rect l="l" t="t" r="r" b="b"/>
            <a:pathLst>
              <a:path w="120000" h="120000">
                <a:moveTo>
                  <a:pt x="0" y="119859"/>
                </a:moveTo>
                <a:lnTo>
                  <a:pt x="119996" y="119859"/>
                </a:lnTo>
                <a:lnTo>
                  <a:pt x="119996" y="0"/>
                </a:lnTo>
                <a:lnTo>
                  <a:pt x="0" y="0"/>
                </a:lnTo>
                <a:lnTo>
                  <a:pt x="0" y="119859"/>
                </a:lnTo>
                <a:close/>
              </a:path>
            </a:pathLst>
          </a:custGeom>
          <a:solidFill>
            <a:srgbClr val="002042"/>
          </a:solidFill>
          <a:ln>
            <a:noFill/>
          </a:ln>
        </p:spPr>
        <p:style>
          <a:lnRef idx="0">
            <a:scrgbClr r="0" g="0" b="0"/>
          </a:lnRef>
          <a:fillRef idx="0">
            <a:scrgbClr r="0" g="0" b="0"/>
          </a:fillRef>
          <a:effectRef idx="0">
            <a:scrgbClr r="0" g="0" b="0"/>
          </a:effectRef>
          <a:fontRef idx="minor"/>
        </p:style>
      </p:sp>
      <p:graphicFrame>
        <p:nvGraphicFramePr>
          <p:cNvPr id="38" name="Table 4"/>
          <p:cNvGraphicFramePr/>
          <p:nvPr/>
        </p:nvGraphicFramePr>
        <p:xfrm>
          <a:off x="10854360" y="3829680"/>
          <a:ext cx="10171440" cy="25812120"/>
        </p:xfrm>
        <a:graphic>
          <a:graphicData uri="http://schemas.openxmlformats.org/drawingml/2006/table">
            <a:tbl>
              <a:tblPr/>
              <a:tblGrid>
                <a:gridCol w="10171440"/>
              </a:tblGrid>
              <a:tr h="632520">
                <a:tc>
                  <a:txBody>
                    <a:bodyPr/>
                    <a:lstStyle/>
                    <a:p>
                      <a:pPr marL="12600" algn="ctr">
                        <a:lnSpc>
                          <a:spcPct val="100000"/>
                        </a:lnSpc>
                      </a:pPr>
                      <a:r>
                        <a:rPr lang="en-IN" sz="3500" b="1" strike="noStrike" spc="-1">
                          <a:solidFill>
                            <a:srgbClr val="F8F8F8"/>
                          </a:solidFill>
                          <a:uFill>
                            <a:solidFill>
                              <a:srgbClr val="FFFFFF"/>
                            </a:solidFill>
                          </a:uFill>
                          <a:latin typeface="Calibri"/>
                          <a:ea typeface="Calibri"/>
                        </a:rPr>
                        <a:t>Algorithm</a:t>
                      </a:r>
                      <a:endParaRPr lang="en-IN" sz="1800" b="0" strike="noStrike" spc="-1">
                        <a:solidFill>
                          <a:srgbClr val="000000"/>
                        </a:solidFill>
                        <a:uFill>
                          <a:solidFill>
                            <a:srgbClr val="FFFFFF"/>
                          </a:solidFill>
                        </a:uFill>
                        <a:latin typeface="Arial"/>
                      </a:endParaRPr>
                    </a:p>
                  </a:txBody>
                  <a:tcPr>
                    <a:lnL w="9360">
                      <a:solidFill>
                        <a:srgbClr val="000000"/>
                      </a:solidFill>
                    </a:lnL>
                    <a:lnR w="9360">
                      <a:solidFill>
                        <a:srgbClr val="000000"/>
                      </a:solidFill>
                    </a:lnR>
                    <a:lnT w="9360">
                      <a:solidFill>
                        <a:srgbClr val="000000"/>
                      </a:solidFill>
                    </a:lnT>
                    <a:lnB w="9360">
                      <a:solidFill>
                        <a:srgbClr val="000000"/>
                      </a:solidFill>
                    </a:lnB>
                    <a:solidFill>
                      <a:srgbClr val="002042"/>
                    </a:solidFill>
                  </a:tcPr>
                </a:tc>
              </a:tr>
              <a:tr h="14726160">
                <a:tc>
                  <a:txBody>
                    <a:bodyPr/>
                    <a:lstStyle/>
                    <a:p>
                      <a:r>
                        <a:rPr lang="en-IN" sz="2400" b="0" strike="noStrike" spc="-1">
                          <a:solidFill>
                            <a:srgbClr val="000000"/>
                          </a:solidFill>
                          <a:uFill>
                            <a:solidFill>
                              <a:srgbClr val="FFFFFF"/>
                            </a:solidFill>
                          </a:uFill>
                          <a:latin typeface="Times New Roman"/>
                        </a:rPr>
                        <a:t> </a:t>
                      </a:r>
                      <a:endParaRPr lang="en-IN" sz="1800" b="0" strike="noStrike" spc="-1">
                        <a:solidFill>
                          <a:srgbClr val="000000"/>
                        </a:solidFill>
                        <a:uFill>
                          <a:solidFill>
                            <a:srgbClr val="FFFFFF"/>
                          </a:solidFill>
                        </a:uFill>
                        <a:latin typeface="Arial"/>
                      </a:endParaRPr>
                    </a:p>
                  </a:txBody>
                  <a:tcPr>
                    <a:lnL w="9360">
                      <a:solidFill>
                        <a:srgbClr val="000000"/>
                      </a:solidFill>
                    </a:lnL>
                    <a:lnR w="9360">
                      <a:solidFill>
                        <a:srgbClr val="000000"/>
                      </a:solidFill>
                    </a:lnR>
                    <a:lnT w="9360">
                      <a:solidFill>
                        <a:srgbClr val="000000"/>
                      </a:solidFill>
                    </a:lnT>
                    <a:lnB w="9360">
                      <a:solidFill>
                        <a:srgbClr val="000000"/>
                      </a:solidFill>
                    </a:lnB>
                    <a:noFill/>
                  </a:tcPr>
                </a:tc>
              </a:tr>
              <a:tr h="603000">
                <a:tc>
                  <a:txBody>
                    <a:bodyPr/>
                    <a:lstStyle/>
                    <a:p>
                      <a:pPr marL="50760" algn="ctr">
                        <a:lnSpc>
                          <a:spcPct val="100000"/>
                        </a:lnSpc>
                      </a:pPr>
                      <a:r>
                        <a:rPr lang="en-IN" sz="3500" b="1" strike="noStrike" spc="-1">
                          <a:solidFill>
                            <a:srgbClr val="F8F8F8"/>
                          </a:solidFill>
                          <a:uFill>
                            <a:solidFill>
                              <a:srgbClr val="FFFFFF"/>
                            </a:solidFill>
                          </a:uFill>
                          <a:latin typeface="Calibri"/>
                          <a:ea typeface="Calibri"/>
                        </a:rPr>
                        <a:t>Results &amp; Conclusions</a:t>
                      </a:r>
                      <a:endParaRPr lang="en-IN" sz="1800" b="0" strike="noStrike" spc="-1">
                        <a:solidFill>
                          <a:srgbClr val="000000"/>
                        </a:solidFill>
                        <a:uFill>
                          <a:solidFill>
                            <a:srgbClr val="FFFFFF"/>
                          </a:solidFill>
                        </a:uFill>
                        <a:latin typeface="Arial"/>
                      </a:endParaRPr>
                    </a:p>
                  </a:txBody>
                  <a:tcPr>
                    <a:lnL w="9360">
                      <a:solidFill>
                        <a:srgbClr val="000000"/>
                      </a:solidFill>
                    </a:lnL>
                    <a:lnR w="9360">
                      <a:solidFill>
                        <a:srgbClr val="000000"/>
                      </a:solidFill>
                    </a:lnR>
                    <a:lnT w="9360">
                      <a:solidFill>
                        <a:srgbClr val="000000"/>
                      </a:solidFill>
                    </a:lnT>
                    <a:lnB w="9360">
                      <a:solidFill>
                        <a:srgbClr val="000000"/>
                      </a:solidFill>
                    </a:lnB>
                    <a:solidFill>
                      <a:srgbClr val="002042"/>
                    </a:solidFill>
                  </a:tcPr>
                </a:tc>
              </a:tr>
              <a:tr h="5753880">
                <a:tc>
                  <a:txBody>
                    <a:bodyPr/>
                    <a:lstStyle/>
                    <a:p>
                      <a:endParaRPr lang="en-US"/>
                    </a:p>
                  </a:txBody>
                  <a:tcPr>
                    <a:lnL w="9360">
                      <a:solidFill>
                        <a:srgbClr val="000000"/>
                      </a:solidFill>
                    </a:lnL>
                    <a:lnR w="9360">
                      <a:solidFill>
                        <a:srgbClr val="000000"/>
                      </a:solidFill>
                    </a:lnR>
                    <a:lnT w="9360">
                      <a:solidFill>
                        <a:srgbClr val="000000"/>
                      </a:solidFill>
                    </a:lnT>
                    <a:lnB w="9360">
                      <a:solidFill>
                        <a:srgbClr val="000000"/>
                      </a:solidFill>
                    </a:lnB>
                    <a:noFill/>
                  </a:tcPr>
                </a:tc>
              </a:tr>
              <a:tr h="604800">
                <a:tc>
                  <a:txBody>
                    <a:bodyPr/>
                    <a:lstStyle/>
                    <a:p>
                      <a:pPr marL="50760" algn="ctr">
                        <a:lnSpc>
                          <a:spcPct val="100000"/>
                        </a:lnSpc>
                      </a:pPr>
                      <a:r>
                        <a:rPr lang="en-IN" sz="3500" b="1" strike="noStrike" spc="-1">
                          <a:solidFill>
                            <a:srgbClr val="F8F8F8"/>
                          </a:solidFill>
                          <a:uFill>
                            <a:solidFill>
                              <a:srgbClr val="FFFFFF"/>
                            </a:solidFill>
                          </a:uFill>
                          <a:latin typeface="Calibri"/>
                          <a:ea typeface="Calibri"/>
                        </a:rPr>
                        <a:t>References</a:t>
                      </a:r>
                      <a:endParaRPr lang="en-IN" sz="1800" b="0" strike="noStrike" spc="-1">
                        <a:solidFill>
                          <a:srgbClr val="000000"/>
                        </a:solidFill>
                        <a:uFill>
                          <a:solidFill>
                            <a:srgbClr val="FFFFFF"/>
                          </a:solidFill>
                        </a:uFill>
                        <a:latin typeface="Arial"/>
                      </a:endParaRPr>
                    </a:p>
                  </a:txBody>
                  <a:tcPr>
                    <a:lnL w="9360">
                      <a:solidFill>
                        <a:srgbClr val="000000"/>
                      </a:solidFill>
                    </a:lnL>
                    <a:lnR w="9360">
                      <a:solidFill>
                        <a:srgbClr val="000000"/>
                      </a:solidFill>
                    </a:lnR>
                    <a:lnT w="9360">
                      <a:solidFill>
                        <a:srgbClr val="000000"/>
                      </a:solidFill>
                    </a:lnT>
                    <a:lnB w="9360">
                      <a:solidFill>
                        <a:srgbClr val="000000"/>
                      </a:solidFill>
                    </a:lnB>
                    <a:solidFill>
                      <a:srgbClr val="002042"/>
                    </a:solidFill>
                  </a:tcPr>
                </a:tc>
              </a:tr>
              <a:tr h="3449880">
                <a:tc>
                  <a:txBody>
                    <a:bodyPr/>
                    <a:lstStyle/>
                    <a:p>
                      <a:endParaRPr lang="en-US"/>
                    </a:p>
                  </a:txBody>
                  <a:tcPr>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graphicFrame>
        <p:nvGraphicFramePr>
          <p:cNvPr id="39" name="Table 5"/>
          <p:cNvGraphicFramePr/>
          <p:nvPr/>
        </p:nvGraphicFramePr>
        <p:xfrm>
          <a:off x="393480" y="3871800"/>
          <a:ext cx="10131480" cy="25765680"/>
        </p:xfrm>
        <a:graphic>
          <a:graphicData uri="http://schemas.openxmlformats.org/drawingml/2006/table">
            <a:tbl>
              <a:tblPr/>
              <a:tblGrid>
                <a:gridCol w="10131480"/>
              </a:tblGrid>
              <a:tr h="610560">
                <a:tc>
                  <a:txBody>
                    <a:bodyPr/>
                    <a:lstStyle/>
                    <a:p>
                      <a:pPr marL="12600" algn="ctr">
                        <a:lnSpc>
                          <a:spcPct val="100000"/>
                        </a:lnSpc>
                      </a:pPr>
                      <a:r>
                        <a:rPr lang="en-IN" sz="3500" b="1" strike="noStrike" spc="-1">
                          <a:solidFill>
                            <a:srgbClr val="F8F8F8"/>
                          </a:solidFill>
                          <a:uFill>
                            <a:solidFill>
                              <a:srgbClr val="FFFFFF"/>
                            </a:solidFill>
                          </a:uFill>
                          <a:latin typeface="Calibri"/>
                          <a:ea typeface="Calibri"/>
                        </a:rPr>
                        <a:t>Introduction</a:t>
                      </a:r>
                      <a:endParaRPr lang="en-IN" sz="1800" b="0" strike="noStrike" spc="-1">
                        <a:solidFill>
                          <a:srgbClr val="000000"/>
                        </a:solidFill>
                        <a:uFill>
                          <a:solidFill>
                            <a:srgbClr val="FFFFFF"/>
                          </a:solidFill>
                        </a:uFill>
                        <a:latin typeface="Arial"/>
                      </a:endParaRPr>
                    </a:p>
                  </a:txBody>
                  <a:tcPr>
                    <a:lnL w="9360">
                      <a:solidFill>
                        <a:srgbClr val="000000"/>
                      </a:solidFill>
                    </a:lnL>
                    <a:lnR w="9360">
                      <a:solidFill>
                        <a:srgbClr val="000000"/>
                      </a:solidFill>
                    </a:lnR>
                    <a:lnT w="9360">
                      <a:solidFill>
                        <a:srgbClr val="000000"/>
                      </a:solidFill>
                    </a:lnT>
                    <a:lnB w="9360">
                      <a:solidFill>
                        <a:srgbClr val="000000"/>
                      </a:solidFill>
                    </a:lnB>
                    <a:solidFill>
                      <a:srgbClr val="002042"/>
                    </a:solidFill>
                  </a:tcPr>
                </a:tc>
              </a:tr>
              <a:tr h="14927040">
                <a:tc>
                  <a:txBody>
                    <a:bodyPr/>
                    <a:lstStyle/>
                    <a:p>
                      <a:endParaRPr lang="en-US"/>
                    </a:p>
                  </a:txBody>
                  <a:tcPr>
                    <a:lnL w="9360">
                      <a:solidFill>
                        <a:srgbClr val="000000"/>
                      </a:solidFill>
                    </a:lnL>
                    <a:lnR w="9360">
                      <a:solidFill>
                        <a:srgbClr val="000000"/>
                      </a:solidFill>
                    </a:lnR>
                    <a:lnT w="9360">
                      <a:solidFill>
                        <a:srgbClr val="000000"/>
                      </a:solidFill>
                    </a:lnT>
                    <a:lnB w="9360">
                      <a:solidFill>
                        <a:srgbClr val="000000"/>
                      </a:solidFill>
                    </a:lnB>
                    <a:noFill/>
                  </a:tcPr>
                </a:tc>
              </a:tr>
              <a:tr h="593640">
                <a:tc>
                  <a:txBody>
                    <a:bodyPr/>
                    <a:lstStyle/>
                    <a:p>
                      <a:pPr marL="50760" algn="ctr">
                        <a:lnSpc>
                          <a:spcPct val="100000"/>
                        </a:lnSpc>
                      </a:pPr>
                      <a:r>
                        <a:rPr lang="en-IN" sz="3500" b="1" strike="noStrike" spc="-1">
                          <a:solidFill>
                            <a:srgbClr val="F8F8F8"/>
                          </a:solidFill>
                          <a:uFill>
                            <a:solidFill>
                              <a:srgbClr val="FFFFFF"/>
                            </a:solidFill>
                          </a:uFill>
                          <a:latin typeface="Calibri"/>
                          <a:ea typeface="Calibri"/>
                        </a:rPr>
                        <a:t>Methods</a:t>
                      </a:r>
                      <a:endParaRPr lang="en-IN" sz="1800" b="0" strike="noStrike" spc="-1">
                        <a:solidFill>
                          <a:srgbClr val="000000"/>
                        </a:solidFill>
                        <a:uFill>
                          <a:solidFill>
                            <a:srgbClr val="FFFFFF"/>
                          </a:solidFill>
                        </a:uFill>
                        <a:latin typeface="Arial"/>
                      </a:endParaRPr>
                    </a:p>
                  </a:txBody>
                  <a:tcPr>
                    <a:lnL w="9360">
                      <a:solidFill>
                        <a:srgbClr val="000000"/>
                      </a:solidFill>
                    </a:lnL>
                    <a:lnR w="9360">
                      <a:solidFill>
                        <a:srgbClr val="000000"/>
                      </a:solidFill>
                    </a:lnR>
                    <a:lnT w="9360">
                      <a:solidFill>
                        <a:srgbClr val="000000"/>
                      </a:solidFill>
                    </a:lnT>
                    <a:lnB w="9360">
                      <a:solidFill>
                        <a:srgbClr val="000000"/>
                      </a:solidFill>
                    </a:lnB>
                    <a:solidFill>
                      <a:srgbClr val="002042"/>
                    </a:solidFill>
                  </a:tcPr>
                </a:tc>
              </a:tr>
              <a:tr h="9588960">
                <a:tc>
                  <a:txBody>
                    <a:bodyPr/>
                    <a:lstStyle/>
                    <a:p>
                      <a:endParaRPr lang="en-US"/>
                    </a:p>
                  </a:txBody>
                  <a:tcPr>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
        <p:nvSpPr>
          <p:cNvPr id="40" name="CustomShape 6"/>
          <p:cNvSpPr/>
          <p:nvPr/>
        </p:nvSpPr>
        <p:spPr>
          <a:xfrm>
            <a:off x="0" y="0"/>
            <a:ext cx="21399120" cy="3129840"/>
          </a:xfrm>
          <a:custGeom>
            <a:avLst/>
            <a:gdLst/>
            <a:ahLst/>
            <a:cxnLst/>
            <a:rect l="l" t="t" r="r" b="b"/>
            <a:pathLst>
              <a:path w="120000" h="120000">
                <a:moveTo>
                  <a:pt x="0" y="119980"/>
                </a:moveTo>
                <a:lnTo>
                  <a:pt x="119996" y="119980"/>
                </a:lnTo>
                <a:lnTo>
                  <a:pt x="119996" y="0"/>
                </a:lnTo>
                <a:lnTo>
                  <a:pt x="0" y="0"/>
                </a:lnTo>
                <a:lnTo>
                  <a:pt x="0" y="119980"/>
                </a:lnTo>
                <a:close/>
              </a:path>
            </a:pathLst>
          </a:custGeom>
          <a:solidFill>
            <a:srgbClr val="E7E7F8"/>
          </a:solidFill>
          <a:ln>
            <a:noFill/>
          </a:ln>
        </p:spPr>
        <p:style>
          <a:lnRef idx="0">
            <a:scrgbClr r="0" g="0" b="0"/>
          </a:lnRef>
          <a:fillRef idx="0">
            <a:scrgbClr r="0" g="0" b="0"/>
          </a:fillRef>
          <a:effectRef idx="0">
            <a:scrgbClr r="0" g="0" b="0"/>
          </a:effectRef>
          <a:fontRef idx="minor"/>
        </p:style>
      </p:sp>
      <p:sp>
        <p:nvSpPr>
          <p:cNvPr id="41" name="CustomShape 7"/>
          <p:cNvSpPr/>
          <p:nvPr/>
        </p:nvSpPr>
        <p:spPr>
          <a:xfrm>
            <a:off x="0" y="0"/>
            <a:ext cx="21399120" cy="3129840"/>
          </a:xfrm>
          <a:custGeom>
            <a:avLst/>
            <a:gdLst/>
            <a:ahLst/>
            <a:cxnLst/>
            <a:rect l="l" t="t" r="r" b="b"/>
            <a:pathLst>
              <a:path w="120000" h="120000">
                <a:moveTo>
                  <a:pt x="0" y="119980"/>
                </a:moveTo>
                <a:lnTo>
                  <a:pt x="119996" y="119980"/>
                </a:lnTo>
                <a:lnTo>
                  <a:pt x="119996" y="0"/>
                </a:lnTo>
                <a:lnTo>
                  <a:pt x="0" y="0"/>
                </a:lnTo>
                <a:lnTo>
                  <a:pt x="0" y="119980"/>
                </a:lnTo>
                <a:close/>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42" name="CustomShape 8"/>
          <p:cNvSpPr/>
          <p:nvPr/>
        </p:nvSpPr>
        <p:spPr>
          <a:xfrm>
            <a:off x="5379840" y="319320"/>
            <a:ext cx="10638720" cy="2302560"/>
          </a:xfrm>
          <a:prstGeom prst="rect">
            <a:avLst/>
          </a:prstGeom>
          <a:noFill/>
          <a:ln>
            <a:noFill/>
          </a:ln>
        </p:spPr>
        <p:style>
          <a:lnRef idx="0">
            <a:scrgbClr r="0" g="0" b="0"/>
          </a:lnRef>
          <a:fillRef idx="0">
            <a:scrgbClr r="0" g="0" b="0"/>
          </a:fillRef>
          <a:effectRef idx="0">
            <a:scrgbClr r="0" g="0" b="0"/>
          </a:effectRef>
          <a:fontRef idx="minor"/>
        </p:style>
        <p:txBody>
          <a:bodyPr lIns="0" tIns="19800" rIns="0" bIns="0"/>
          <a:lstStyle/>
          <a:p>
            <a:pPr marL="876240" algn="ctr">
              <a:lnSpc>
                <a:spcPct val="100000"/>
              </a:lnSpc>
            </a:pPr>
            <a:r>
              <a:rPr lang="en-IN" sz="4900" b="1" strike="noStrike" spc="-1" dirty="0">
                <a:solidFill>
                  <a:srgbClr val="000000"/>
                </a:solidFill>
                <a:uFill>
                  <a:solidFill>
                    <a:srgbClr val="FFFFFF"/>
                  </a:solidFill>
                </a:uFill>
                <a:latin typeface="Calibri"/>
                <a:ea typeface="Calibri"/>
              </a:rPr>
              <a:t>Cataract Detection</a:t>
            </a:r>
            <a:endParaRPr lang="en-IN" sz="1800" b="0" strike="noStrike" spc="-1" dirty="0">
              <a:solidFill>
                <a:srgbClr val="000000"/>
              </a:solidFill>
              <a:uFill>
                <a:solidFill>
                  <a:srgbClr val="FFFFFF"/>
                </a:solidFill>
              </a:uFill>
              <a:latin typeface="Arial"/>
            </a:endParaRPr>
          </a:p>
          <a:p>
            <a:pPr marL="12600" indent="863640" algn="ctr">
              <a:lnSpc>
                <a:spcPct val="100000"/>
              </a:lnSpc>
            </a:pPr>
            <a:r>
              <a:rPr lang="en-IN" sz="3000" b="1" u="sng" strike="noStrike" spc="-1" dirty="0" err="1">
                <a:solidFill>
                  <a:srgbClr val="000000"/>
                </a:solidFill>
                <a:uFill>
                  <a:solidFill>
                    <a:srgbClr val="FFFFFF"/>
                  </a:solidFill>
                </a:uFill>
                <a:latin typeface="Calibri"/>
                <a:ea typeface="Calibri"/>
              </a:rPr>
              <a:t>Sagar</a:t>
            </a:r>
            <a:r>
              <a:rPr lang="en-IN" sz="3000" b="1" u="sng" strike="noStrike" spc="-1" dirty="0">
                <a:solidFill>
                  <a:srgbClr val="000000"/>
                </a:solidFill>
                <a:uFill>
                  <a:solidFill>
                    <a:srgbClr val="FFFFFF"/>
                  </a:solidFill>
                </a:uFill>
                <a:latin typeface="Calibri"/>
                <a:ea typeface="Calibri"/>
              </a:rPr>
              <a:t> Kumar Singh</a:t>
            </a:r>
            <a:endParaRPr lang="en-IN" sz="1800" b="0" strike="noStrike" spc="-1" dirty="0">
              <a:solidFill>
                <a:srgbClr val="000000"/>
              </a:solidFill>
              <a:uFill>
                <a:solidFill>
                  <a:srgbClr val="FFFFFF"/>
                </a:solidFill>
              </a:uFill>
              <a:latin typeface="Arial"/>
            </a:endParaRPr>
          </a:p>
          <a:p>
            <a:pPr marL="12600" indent="863640" algn="ctr">
              <a:lnSpc>
                <a:spcPct val="100000"/>
              </a:lnSpc>
            </a:pPr>
            <a:r>
              <a:rPr lang="en-IN" sz="3000" b="1" u="sng" strike="noStrike" spc="-1" dirty="0">
                <a:solidFill>
                  <a:srgbClr val="000000"/>
                </a:solidFill>
                <a:uFill>
                  <a:solidFill>
                    <a:srgbClr val="FFFFFF"/>
                  </a:solidFill>
                </a:uFill>
                <a:latin typeface="Calibri"/>
                <a:ea typeface="Calibri"/>
              </a:rPr>
              <a:t>Anurag Nidhi</a:t>
            </a:r>
            <a:endParaRPr lang="en-IN" sz="1800" b="0" strike="noStrike" spc="-1" dirty="0">
              <a:solidFill>
                <a:srgbClr val="000000"/>
              </a:solidFill>
              <a:uFill>
                <a:solidFill>
                  <a:srgbClr val="FFFFFF"/>
                </a:solidFill>
              </a:uFill>
              <a:latin typeface="Arial"/>
            </a:endParaRPr>
          </a:p>
          <a:p>
            <a:pPr marL="12600" indent="863640" algn="ctr">
              <a:lnSpc>
                <a:spcPct val="100000"/>
              </a:lnSpc>
            </a:pPr>
            <a:r>
              <a:rPr lang="en-IN" sz="2300" b="1" u="sng" strike="noStrike" spc="-1" dirty="0">
                <a:solidFill>
                  <a:srgbClr val="000000"/>
                </a:solidFill>
                <a:uFill>
                  <a:solidFill>
                    <a:srgbClr val="FFFFFF"/>
                  </a:solidFill>
                </a:uFill>
                <a:latin typeface="Calibri"/>
                <a:ea typeface="Calibri"/>
              </a:rPr>
              <a:t>IIT - BHU</a:t>
            </a:r>
            <a:endParaRPr lang="en-IN" sz="1800" b="0" strike="noStrike" spc="-1" dirty="0">
              <a:solidFill>
                <a:srgbClr val="000000"/>
              </a:solidFill>
              <a:uFill>
                <a:solidFill>
                  <a:srgbClr val="FFFFFF"/>
                </a:solidFill>
              </a:uFill>
              <a:latin typeface="Arial"/>
            </a:endParaRPr>
          </a:p>
        </p:txBody>
      </p:sp>
      <p:sp>
        <p:nvSpPr>
          <p:cNvPr id="44" name="CustomShape 10"/>
          <p:cNvSpPr/>
          <p:nvPr/>
        </p:nvSpPr>
        <p:spPr>
          <a:xfrm>
            <a:off x="864000" y="10278000"/>
            <a:ext cx="9071280" cy="864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1" strike="noStrike" spc="-1">
                <a:solidFill>
                  <a:srgbClr val="000000"/>
                </a:solidFill>
                <a:uFill>
                  <a:solidFill>
                    <a:srgbClr val="FFFFFF"/>
                  </a:solidFill>
                </a:uFill>
                <a:latin typeface="Arial"/>
                <a:ea typeface="Noto Sans CJK SC Regular"/>
              </a:rPr>
              <a:t>Cataract is one main causes of the blindness in India. But it’s diagnosis and detection takes both time and money. This project is to detect the cataract problem in the eyes with just an image from your mobile. This method commercializes the detection and identification of this disease in an individual with the use of various image processing and machine learning techniques.</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Noto Sans CJK SC Regular"/>
              </a:rPr>
              <a:t>Eye related disorders and subsequent vision loss affects individuals severely through on-going medical expenses during treatment of disorders and through the high economic and mental trauma of degrading vision.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Noto Sans CJK SC Regular"/>
              </a:rPr>
              <a:t>The computer aided cataract detection use retinal, ultrasound or slit lamp images. These systems have increased complexities, and the cost of acquisition module is very high. These devices require a trained technician for its operation.</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Noto Sans CJK SC Regular"/>
              </a:rPr>
              <a:t> </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Noto Sans CJK SC Regular"/>
              </a:rPr>
              <a:t>Development of a low cost system can be accomplished by using digital camera images. These devices are very common and images acquired by them need just a few instructions to be followed to be used in a system</a:t>
            </a:r>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Noto Sans CJK SC Regular"/>
              </a:rPr>
              <a:t>developed to detect cataracts based on these true color images.</a:t>
            </a:r>
            <a:r>
              <a:rPr lang="en-IN" sz="2600" b="1" strike="noStrike" spc="-1">
                <a:solidFill>
                  <a:srgbClr val="000000"/>
                </a:solidFill>
                <a:uFill>
                  <a:solidFill>
                    <a:srgbClr val="FFFFFF"/>
                  </a:solidFill>
                </a:uFill>
                <a:latin typeface="Arial"/>
                <a:ea typeface="Noto Sans CJK SC Regular"/>
              </a:rPr>
              <a:t> </a:t>
            </a:r>
            <a:endParaRPr lang="en-IN" sz="1800" b="0" strike="noStrike" spc="-1">
              <a:solidFill>
                <a:srgbClr val="000000"/>
              </a:solidFill>
              <a:uFill>
                <a:solidFill>
                  <a:srgbClr val="FFFFFF"/>
                </a:solidFill>
              </a:uFill>
              <a:latin typeface="Arial"/>
            </a:endParaRPr>
          </a:p>
        </p:txBody>
      </p:sp>
      <p:pic>
        <p:nvPicPr>
          <p:cNvPr id="45" name="Picture 44"/>
          <p:cNvPicPr/>
          <p:nvPr/>
        </p:nvPicPr>
        <p:blipFill>
          <a:blip r:embed="rId3"/>
          <a:stretch/>
        </p:blipFill>
        <p:spPr>
          <a:xfrm>
            <a:off x="1152000" y="4708080"/>
            <a:ext cx="8733600" cy="5191200"/>
          </a:xfrm>
          <a:prstGeom prst="rect">
            <a:avLst/>
          </a:prstGeom>
          <a:ln>
            <a:noFill/>
          </a:ln>
        </p:spPr>
      </p:pic>
      <p:pic>
        <p:nvPicPr>
          <p:cNvPr id="46" name="Picture 45"/>
          <p:cNvPicPr/>
          <p:nvPr/>
        </p:nvPicPr>
        <p:blipFill>
          <a:blip r:embed="rId4"/>
          <a:stretch/>
        </p:blipFill>
        <p:spPr>
          <a:xfrm>
            <a:off x="11076480" y="4719600"/>
            <a:ext cx="9657360" cy="5161320"/>
          </a:xfrm>
          <a:prstGeom prst="rect">
            <a:avLst/>
          </a:prstGeom>
          <a:ln>
            <a:noFill/>
          </a:ln>
        </p:spPr>
      </p:pic>
      <p:sp>
        <p:nvSpPr>
          <p:cNvPr id="47" name="CustomShape 11"/>
          <p:cNvSpPr/>
          <p:nvPr/>
        </p:nvSpPr>
        <p:spPr>
          <a:xfrm>
            <a:off x="11376000" y="10440000"/>
            <a:ext cx="9215280" cy="790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200" b="1" strike="noStrike" spc="-1">
                <a:solidFill>
                  <a:srgbClr val="000000"/>
                </a:solidFill>
                <a:uFill>
                  <a:solidFill>
                    <a:srgbClr val="FFFFFF"/>
                  </a:solidFill>
                </a:uFill>
                <a:latin typeface="Arial"/>
                <a:ea typeface="Noto Sans CJK SC Regular"/>
              </a:rPr>
              <a:t>The</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basic method proposed for robust cataract detection algorithm can be described in three steps: </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1. Preprocessing</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2. Feature extraction</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3. Decision making.</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Image preprocessing which includes reading true color image, its conversion to grayscale image, contrast enhancement, noise removal using Gaussian filter, cropping the pupil area from the eye image, resizing the cropped image to 256 × 256 pixels size and histogram calculation.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The next step is calculation of feature parameter:</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Feature extraction is done after preprocessing to extract all the information for cataract detection and grading from the circular pupil region. The proposed detection algorithm is based</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on finding the accurate thresholds of texture feature parameters such as image intensity (I), standard deviation (s), to distinguish between healthy and abnormal eyes. In cataract eyes, the whitish color originates from the lens region so it can be easily concluded</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that cataract eyes have higher intensities than normal eyes.</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Noto Sans CJK SC Regular"/>
              </a:rPr>
              <a:t>Decision making after comparing these feature parameter values from thresholds.</a:t>
            </a:r>
            <a:endParaRPr lang="en-IN" sz="1800" b="0" strike="noStrike" spc="-1">
              <a:solidFill>
                <a:srgbClr val="000000"/>
              </a:solidFill>
              <a:uFill>
                <a:solidFill>
                  <a:srgbClr val="FFFFFF"/>
                </a:solidFill>
              </a:uFill>
              <a:latin typeface="Arial"/>
            </a:endParaRPr>
          </a:p>
        </p:txBody>
      </p:sp>
      <p:sp>
        <p:nvSpPr>
          <p:cNvPr id="48" name="CustomShape 12"/>
          <p:cNvSpPr/>
          <p:nvPr/>
        </p:nvSpPr>
        <p:spPr>
          <a:xfrm>
            <a:off x="11232000" y="26496000"/>
            <a:ext cx="9431280" cy="290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b="1" strike="noStrike" spc="-1">
                <a:solidFill>
                  <a:srgbClr val="000000"/>
                </a:solidFill>
                <a:uFill>
                  <a:solidFill>
                    <a:srgbClr val="FFFFFF"/>
                  </a:solidFill>
                </a:uFill>
                <a:latin typeface="Arial"/>
                <a:ea typeface="DejaVu Sans"/>
              </a:rPr>
              <a:t>Yang, J.-J.; Li, J.; Shen, R.; Zeng, Y.; He, J.; Bi, J.; Li, Y.; Zhang, Q.; Peng, L.; Wang, Q. Exploiting ensemble learning for automatic cataract detection and grading.</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1800" b="1" strike="noStrike" spc="-1">
                <a:solidFill>
                  <a:srgbClr val="000000"/>
                </a:solidFill>
                <a:uFill>
                  <a:solidFill>
                    <a:srgbClr val="FFFFFF"/>
                  </a:solidFill>
                </a:uFill>
                <a:latin typeface="Arial"/>
                <a:ea typeface="DejaVu Sans"/>
              </a:rPr>
              <a:t>Shen, H.; Hao, H.; Wei, L.; Wang, Z. An image based classification method for cataract. In Proceedings</a:t>
            </a:r>
            <a:endParaRPr lang="en-IN" sz="1800" b="0" strike="noStrike" spc="-1">
              <a:solidFill>
                <a:srgbClr val="000000"/>
              </a:solidFill>
              <a:uFill>
                <a:solidFill>
                  <a:srgbClr val="FFFFFF"/>
                </a:solidFill>
              </a:uFill>
              <a:latin typeface="Arial"/>
            </a:endParaRPr>
          </a:p>
          <a:p>
            <a:r>
              <a:rPr lang="en-IN" sz="1800" b="1" strike="noStrike" spc="-1">
                <a:solidFill>
                  <a:srgbClr val="000000"/>
                </a:solidFill>
                <a:uFill>
                  <a:solidFill>
                    <a:srgbClr val="FFFFFF"/>
                  </a:solidFill>
                </a:uFill>
                <a:latin typeface="Arial"/>
                <a:ea typeface="DejaVu Sans"/>
              </a:rPr>
              <a:t>of the International Symposium on Computer Science and Computational Technology.</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1800" b="1" strike="noStrike" spc="-1">
                <a:solidFill>
                  <a:srgbClr val="000000"/>
                </a:solidFill>
                <a:uFill>
                  <a:solidFill>
                    <a:srgbClr val="FFFFFF"/>
                  </a:solidFill>
                </a:uFill>
                <a:latin typeface="Arial"/>
                <a:ea typeface="DejaVu Sans"/>
              </a:rPr>
              <a:t>Nayak, J. Automated classification of normal, cataract and post cataract optical eye images using SVM classifier.</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p:txBody>
      </p:sp>
      <p:pic>
        <p:nvPicPr>
          <p:cNvPr id="49" name="Picture 48"/>
          <p:cNvPicPr/>
          <p:nvPr/>
        </p:nvPicPr>
        <p:blipFill>
          <a:blip r:embed="rId5"/>
          <a:stretch/>
        </p:blipFill>
        <p:spPr>
          <a:xfrm>
            <a:off x="5577120" y="24964200"/>
            <a:ext cx="4646160" cy="3907080"/>
          </a:xfrm>
          <a:prstGeom prst="rect">
            <a:avLst/>
          </a:prstGeom>
          <a:ln>
            <a:noFill/>
          </a:ln>
        </p:spPr>
      </p:pic>
      <p:sp>
        <p:nvSpPr>
          <p:cNvPr id="50" name="CustomShape 13"/>
          <p:cNvSpPr/>
          <p:nvPr/>
        </p:nvSpPr>
        <p:spPr>
          <a:xfrm>
            <a:off x="648000" y="20512440"/>
            <a:ext cx="4103280" cy="807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400" b="1" strike="noStrike" spc="-1">
                <a:solidFill>
                  <a:srgbClr val="000000"/>
                </a:solidFill>
                <a:uFill>
                  <a:solidFill>
                    <a:srgbClr val="FFFFFF"/>
                  </a:solidFill>
                </a:uFill>
                <a:latin typeface="Arial"/>
                <a:ea typeface="DejaVu Sans"/>
              </a:rPr>
              <a:t>The Method to use it :</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DejaVu Sans"/>
              </a:rPr>
              <a:t>Just take a pic from your phone of the eye to be tested.</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DejaVu Sans"/>
              </a:rPr>
              <a:t>Crop the image of eye pupil(the black color of the eye).</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DejaVu Sans"/>
              </a:rPr>
              <a:t>Run the app.</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DejaVu Sans"/>
              </a:rPr>
              <a:t>That’s it!!</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400" b="1" strike="noStrike" spc="-1">
                <a:solidFill>
                  <a:srgbClr val="000000"/>
                </a:solidFill>
                <a:uFill>
                  <a:solidFill>
                    <a:srgbClr val="FFFFFF"/>
                  </a:solidFill>
                </a:uFill>
                <a:latin typeface="Arial"/>
                <a:ea typeface="DejaVu Sans"/>
              </a:rPr>
              <a:t>It will produce the result showing you the </a:t>
            </a:r>
            <a:endParaRPr lang="en-IN" sz="1800" b="0" strike="noStrike" spc="-1">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lang="en-IN" sz="2400" b="1" strike="noStrike" spc="-1">
                <a:solidFill>
                  <a:srgbClr val="000000"/>
                </a:solidFill>
                <a:uFill>
                  <a:solidFill>
                    <a:srgbClr val="FFFFFF"/>
                  </a:solidFill>
                </a:uFill>
                <a:latin typeface="Arial"/>
                <a:ea typeface="DejaVu Sans"/>
              </a:rPr>
              <a:t>The Histogram of your eye.</a:t>
            </a:r>
            <a:endParaRPr lang="en-IN" sz="1800" b="0" strike="noStrike" spc="-1">
              <a:solidFill>
                <a:srgbClr val="000000"/>
              </a:solidFill>
              <a:uFill>
                <a:solidFill>
                  <a:srgbClr val="FFFFFF"/>
                </a:solidFill>
              </a:uFill>
              <a:latin typeface="Arial"/>
            </a:endParaRPr>
          </a:p>
          <a:p>
            <a:pPr marL="216000" indent="-215280">
              <a:lnSpc>
                <a:spcPct val="100000"/>
              </a:lnSpc>
              <a:buClr>
                <a:srgbClr val="000000"/>
              </a:buClr>
              <a:buSzPct val="45000"/>
              <a:buFont typeface="Wingdings" charset="2"/>
              <a:buChar char=""/>
            </a:pPr>
            <a:r>
              <a:rPr lang="en-IN" sz="2400" b="1" strike="noStrike" spc="-1">
                <a:solidFill>
                  <a:srgbClr val="000000"/>
                </a:solidFill>
                <a:uFill>
                  <a:solidFill>
                    <a:srgbClr val="FFFFFF"/>
                  </a:solidFill>
                </a:uFill>
                <a:latin typeface="Arial"/>
                <a:ea typeface="DejaVu Sans"/>
              </a:rPr>
              <a:t>The histogram of the healthy eye.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2400" b="1" strike="noStrike" spc="-1">
                <a:solidFill>
                  <a:srgbClr val="000000"/>
                </a:solidFill>
                <a:uFill>
                  <a:solidFill>
                    <a:srgbClr val="FFFFFF"/>
                  </a:solidFill>
                </a:uFill>
                <a:latin typeface="Arial"/>
                <a:ea typeface="DejaVu Sans"/>
              </a:rPr>
              <a:t>Classification of your eye as a cataract or a healthy eye.</a:t>
            </a:r>
            <a:endParaRPr lang="en-IN" sz="1800" b="0" strike="noStrike" spc="-1">
              <a:solidFill>
                <a:srgbClr val="000000"/>
              </a:solidFill>
              <a:uFill>
                <a:solidFill>
                  <a:srgbClr val="FFFFFF"/>
                </a:solidFill>
              </a:uFill>
              <a:latin typeface="Arial"/>
            </a:endParaRPr>
          </a:p>
        </p:txBody>
      </p:sp>
      <p:pic>
        <p:nvPicPr>
          <p:cNvPr id="51" name="Picture 50"/>
          <p:cNvPicPr/>
          <p:nvPr/>
        </p:nvPicPr>
        <p:blipFill>
          <a:blip r:embed="rId6"/>
          <a:stretch/>
        </p:blipFill>
        <p:spPr>
          <a:xfrm>
            <a:off x="4954320" y="20376000"/>
            <a:ext cx="5398920" cy="3599280"/>
          </a:xfrm>
          <a:prstGeom prst="rect">
            <a:avLst/>
          </a:prstGeom>
          <a:ln>
            <a:noFill/>
          </a:ln>
        </p:spPr>
      </p:pic>
      <p:sp>
        <p:nvSpPr>
          <p:cNvPr id="52" name="CustomShape 14"/>
          <p:cNvSpPr/>
          <p:nvPr/>
        </p:nvSpPr>
        <p:spPr>
          <a:xfrm>
            <a:off x="11232000" y="20160000"/>
            <a:ext cx="9431280" cy="318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2200" b="1" strike="noStrike" spc="-1">
                <a:solidFill>
                  <a:srgbClr val="000000"/>
                </a:solidFill>
                <a:uFill>
                  <a:solidFill>
                    <a:srgbClr val="FFFFFF"/>
                  </a:solidFill>
                </a:uFill>
                <a:latin typeface="Arial"/>
                <a:ea typeface="DejaVu Sans"/>
              </a:rPr>
              <a:t>The proposed algorithm detects presence of cataract by reading texture information from circular pupil of adult human subjects.</a:t>
            </a:r>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DejaVu Sans"/>
              </a:rPr>
              <a:t>It is a texture information based automated algorithm for detection of cataracts from a digital eye image of adult human subjects.</a:t>
            </a:r>
            <a:endParaRPr lang="en-IN" sz="1800" b="0" strike="noStrike" spc="-1">
              <a:solidFill>
                <a:srgbClr val="000000"/>
              </a:solidFill>
              <a:uFill>
                <a:solidFill>
                  <a:srgbClr val="FFFFFF"/>
                </a:solidFill>
              </a:uFill>
              <a:latin typeface="Arial"/>
            </a:endParaRPr>
          </a:p>
          <a:p>
            <a:endParaRPr lang="en-IN" sz="1800" b="0" strike="noStrike" spc="-1">
              <a:solidFill>
                <a:srgbClr val="000000"/>
              </a:solidFill>
              <a:uFill>
                <a:solidFill>
                  <a:srgbClr val="FFFFFF"/>
                </a:solidFill>
              </a:uFill>
              <a:latin typeface="Arial"/>
            </a:endParaRPr>
          </a:p>
          <a:p>
            <a:r>
              <a:rPr lang="en-IN" sz="2200" b="1" strike="noStrike" spc="-1">
                <a:solidFill>
                  <a:srgbClr val="000000"/>
                </a:solidFill>
                <a:uFill>
                  <a:solidFill>
                    <a:srgbClr val="FFFFFF"/>
                  </a:solidFill>
                </a:uFill>
                <a:latin typeface="Arial"/>
                <a:ea typeface="DejaVu Sans"/>
              </a:rPr>
              <a:t>Future work includes fine tuning of the threshold parameters for cataract detection by considering a large number of patients and corresponding ophthalmologists’ decisions. Intelligent computing methods such as SVM or machine learning can be used for improved results.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653</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ANURAG NIDHI</cp:lastModifiedBy>
  <cp:revision>25</cp:revision>
  <dcterms:modified xsi:type="dcterms:W3CDTF">2018-10-16T00:13:59Z</dcterms:modified>
  <dc:language>en-IN</dc:language>
</cp:coreProperties>
</file>