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578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1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3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3, 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4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98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10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1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9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3,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82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73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A197D-7FF8-410E-8FCC-84A6C1F76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>
            <a:normAutofit/>
          </a:bodyPr>
          <a:lstStyle/>
          <a:p>
            <a:r>
              <a:rPr lang="en-US" dirty="0"/>
              <a:t>TCP Congestion control using CUBIC Algorithm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1DF41-B39A-4FB6-A375-13DA7362F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21" r="27868" b="2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003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F91BA-C65B-4ED2-BE38-ED0626FE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TCP CONGESTION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6F1BD5-B98C-48F2-A488-9A2119C6F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80" y="2296161"/>
            <a:ext cx="5292770" cy="3846012"/>
          </a:xfrm>
        </p:spPr>
        <p:txBody>
          <a:bodyPr>
            <a:normAutofit/>
          </a:bodyPr>
          <a:lstStyle/>
          <a:p>
            <a:r>
              <a:rPr lang="en-US" dirty="0"/>
              <a:t>TCP uses a congestion window and a congestion policy that avoid congestion.</a:t>
            </a:r>
          </a:p>
          <a:p>
            <a:r>
              <a:rPr lang="en-US" dirty="0"/>
              <a:t>If the receiver or the network cannot receive/deliver the data as fast as it is created by the sender then it must tell the sender to slow down.</a:t>
            </a:r>
          </a:p>
          <a:p>
            <a:r>
              <a:rPr lang="en-US" dirty="0"/>
              <a:t>Receiver and network together decide the size of sender’s congestion window.</a:t>
            </a: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3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D8E29-617D-410F-9423-70745060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AIMD BASED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5E01-1191-434E-A752-40EBDEAF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5314410" cy="3846012"/>
          </a:xfrm>
        </p:spPr>
        <p:txBody>
          <a:bodyPr>
            <a:normAutofit/>
          </a:bodyPr>
          <a:lstStyle/>
          <a:p>
            <a:r>
              <a:rPr lang="en-US" dirty="0"/>
              <a:t>Additive Increase Multiplicative Decrease is an approach used to utilize a bottleneck link.</a:t>
            </a:r>
          </a:p>
          <a:p>
            <a:r>
              <a:rPr lang="en-US" dirty="0"/>
              <a:t>Congestion window’s size grows linearly when there is no congestion.</a:t>
            </a:r>
          </a:p>
          <a:p>
            <a:r>
              <a:rPr lang="en-US" dirty="0"/>
              <a:t>The size reduces exponentially when congestion is detected.</a:t>
            </a:r>
          </a:p>
          <a:p>
            <a:r>
              <a:rPr lang="en-US" dirty="0"/>
              <a:t>They have slow response times in fast and long-distance networks.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A805D84-0531-42FE-BC9F-AE2D4B505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6" y="2273085"/>
            <a:ext cx="5534896" cy="376373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6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8E302-5B53-4BCE-9759-774A0E3C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CUBIC CONGESTION CONTROL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4082D4-C8B5-4366-8583-FDF2BF0FF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879" y="2296161"/>
                <a:ext cx="4788505" cy="38460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CUBIC doesn’t have a strict constant increase of </a:t>
                </a:r>
                <a:r>
                  <a:rPr lang="en-US" dirty="0" err="1"/>
                  <a:t>cwnd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window increases towards a target which depends on the maximum window size reached before the last packet loss.</a:t>
                </a:r>
                <a:endParaRPr lang="en-IN" dirty="0"/>
              </a:p>
              <a:p>
                <a:r>
                  <a:rPr lang="en-IN" dirty="0"/>
                  <a:t>W(t) = C|(t – K)|</a:t>
                </a:r>
                <a:r>
                  <a:rPr lang="en-IN" baseline="30000" dirty="0"/>
                  <a:t>3</a:t>
                </a:r>
                <a:r>
                  <a:rPr lang="en-IN" dirty="0"/>
                  <a:t> + </a:t>
                </a:r>
                <a:r>
                  <a:rPr lang="en-IN" dirty="0" err="1"/>
                  <a:t>W</a:t>
                </a:r>
                <a:r>
                  <a:rPr lang="en-IN" baseline="-25000" dirty="0" err="1"/>
                  <a:t>max</a:t>
                </a:r>
                <a:r>
                  <a:rPr lang="en-IN" baseline="-25000" dirty="0"/>
                  <a:t>  </a:t>
                </a:r>
              </a:p>
              <a:p>
                <a:pPr marL="0" indent="0">
                  <a:buNone/>
                </a:pPr>
                <a:r>
                  <a:rPr lang="en-IN" sz="1800" dirty="0"/>
                  <a:t>(t is elapsed time from last window reduction)</a:t>
                </a:r>
                <a:endParaRPr lang="en-IN" sz="1800" baseline="-25000" dirty="0"/>
              </a:p>
              <a:p>
                <a:r>
                  <a:rPr lang="en-IN" dirty="0"/>
                  <a:t>K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IN" b="0" i="1" baseline="-2500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𝑐𝑤𝑛𝑑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4082D4-C8B5-4366-8583-FDF2BF0FF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879" y="2296161"/>
                <a:ext cx="4788505" cy="3846012"/>
              </a:xfrm>
              <a:blipFill>
                <a:blip r:embed="rId2"/>
                <a:stretch>
                  <a:fillRect l="-1018" t="-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7615BC9-05CD-40C0-B74B-E2A300A3F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37" y="1718040"/>
            <a:ext cx="4907710" cy="4662325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B7832E8-54AD-47A0-900B-45FB360C09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21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7F4D-9417-4662-AB84-B3CB7FFE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8C85B-5AAF-490E-B94A-EEF3A17B2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/>
                  <a:t> controls how much the window is multiplicatively decreased.</a:t>
                </a:r>
              </a:p>
              <a:p>
                <a:r>
                  <a:rPr lang="en-IN" dirty="0"/>
                  <a:t>Its default value is 0.7 which means 30% window reduction on a loss event.</a:t>
                </a:r>
              </a:p>
              <a:p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α controls how quickly the window grows by scaling the value of  </a:t>
                </a:r>
                <a:r>
                  <a:rPr lang="en-IN" dirty="0" err="1">
                    <a:latin typeface="+mj-lt"/>
                    <a:cs typeface="Times New Roman" panose="02020603050405020304" pitchFamily="18" charset="0"/>
                  </a:rPr>
                  <a:t>W</a:t>
                </a:r>
                <a:r>
                  <a:rPr lang="en-IN" baseline="-25000" dirty="0" err="1">
                    <a:latin typeface="+mj-lt"/>
                    <a:cs typeface="Times New Roman" panose="02020603050405020304" pitchFamily="18" charset="0"/>
                  </a:rPr>
                  <a:t>max</a:t>
                </a:r>
                <a:r>
                  <a:rPr lang="en-IN" baseline="-25000" dirty="0">
                    <a:latin typeface="+mj-lt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IN" i="1" dirty="0" err="1">
                    <a:latin typeface="+mj-lt"/>
                    <a:cs typeface="Times New Roman" panose="02020603050405020304" pitchFamily="18" charset="0"/>
                  </a:rPr>
                  <a:t>tcp</a:t>
                </a:r>
                <a:r>
                  <a:rPr lang="en-IN" i="1" dirty="0">
                    <a:latin typeface="+mj-lt"/>
                    <a:cs typeface="Times New Roman" panose="02020603050405020304" pitchFamily="18" charset="0"/>
                  </a:rPr>
                  <a:t> friendliness</a:t>
                </a: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 enables window growth in the same way as standard TCP in short RTT scenarios.</a:t>
                </a:r>
              </a:p>
              <a:p>
                <a:r>
                  <a:rPr lang="en-IN" i="1" dirty="0">
                    <a:latin typeface="+mj-lt"/>
                    <a:cs typeface="Times New Roman" panose="02020603050405020304" pitchFamily="18" charset="0"/>
                  </a:rPr>
                  <a:t>fast convergence</a:t>
                </a: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 scales down </a:t>
                </a:r>
                <a:r>
                  <a:rPr lang="en-IN" dirty="0" err="1">
                    <a:latin typeface="+mj-lt"/>
                    <a:cs typeface="Times New Roman" panose="02020603050405020304" pitchFamily="18" charset="0"/>
                  </a:rPr>
                  <a:t>W</a:t>
                </a:r>
                <a:r>
                  <a:rPr lang="en-IN" baseline="-25000" dirty="0" err="1">
                    <a:latin typeface="+mj-lt"/>
                    <a:cs typeface="Times New Roman" panose="02020603050405020304" pitchFamily="18" charset="0"/>
                  </a:rPr>
                  <a:t>max</a:t>
                </a: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 to 85% of </a:t>
                </a:r>
                <a:r>
                  <a:rPr lang="en-IN" dirty="0" err="1">
                    <a:latin typeface="+mj-lt"/>
                    <a:cs typeface="Times New Roman" panose="02020603050405020304" pitchFamily="18" charset="0"/>
                  </a:rPr>
                  <a:t>cwnd</a:t>
                </a: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 when the last loss event occurred.</a:t>
                </a:r>
              </a:p>
              <a:p>
                <a:endParaRPr lang="en-IN" i="1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Using the above parameters we </a:t>
                </a:r>
                <a:r>
                  <a:rPr lang="en-IN" dirty="0" err="1">
                    <a:latin typeface="+mj-lt"/>
                    <a:cs typeface="Times New Roman" panose="02020603050405020304" pitchFamily="18" charset="0"/>
                  </a:rPr>
                  <a:t>analyze</a:t>
                </a:r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 the following:</a:t>
                </a:r>
              </a:p>
              <a:p>
                <a:pPr lvl="1"/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	* Congestion window size</a:t>
                </a:r>
              </a:p>
              <a:p>
                <a:pPr lvl="1"/>
                <a:r>
                  <a:rPr lang="en-IN" dirty="0">
                    <a:latin typeface="+mj-lt"/>
                    <a:cs typeface="Times New Roman" panose="02020603050405020304" pitchFamily="18" charset="0"/>
                  </a:rPr>
                  <a:t>	* Throughput </a:t>
                </a:r>
                <a:endParaRPr lang="en-IN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8C85B-5AAF-490E-B94A-EEF3A17B2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8" t="-688" r="-1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37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7AC68E0-CE64-4714-B8BE-3ECCE10A1F1B}"/>
              </a:ext>
            </a:extLst>
          </p:cNvPr>
          <p:cNvSpPr/>
          <p:nvPr/>
        </p:nvSpPr>
        <p:spPr>
          <a:xfrm>
            <a:off x="3519996" y="3587054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44E0EB-658E-44CA-AE50-E2339FF456D0}"/>
              </a:ext>
            </a:extLst>
          </p:cNvPr>
          <p:cNvSpPr/>
          <p:nvPr/>
        </p:nvSpPr>
        <p:spPr>
          <a:xfrm>
            <a:off x="3522654" y="3215300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379AB2-012F-4511-B56F-B5691B3960B8}"/>
              </a:ext>
            </a:extLst>
          </p:cNvPr>
          <p:cNvSpPr/>
          <p:nvPr/>
        </p:nvSpPr>
        <p:spPr>
          <a:xfrm>
            <a:off x="3515557" y="3977195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EE295D-3174-4654-B362-C8C5F9DBE2EE}"/>
              </a:ext>
            </a:extLst>
          </p:cNvPr>
          <p:cNvSpPr/>
          <p:nvPr/>
        </p:nvSpPr>
        <p:spPr>
          <a:xfrm>
            <a:off x="3522891" y="4396666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14818-5AFE-4793-9C25-1B12D021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0498B-A775-4235-8059-F4C9B0F5C9AD}"/>
              </a:ext>
            </a:extLst>
          </p:cNvPr>
          <p:cNvSpPr/>
          <p:nvPr/>
        </p:nvSpPr>
        <p:spPr>
          <a:xfrm>
            <a:off x="1589103" y="2343704"/>
            <a:ext cx="594804" cy="56817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2F3462-7E78-4DC5-B665-AA030A261717}"/>
              </a:ext>
            </a:extLst>
          </p:cNvPr>
          <p:cNvSpPr/>
          <p:nvPr/>
        </p:nvSpPr>
        <p:spPr>
          <a:xfrm>
            <a:off x="1589103" y="3178206"/>
            <a:ext cx="594804" cy="5681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8B71AD-1F40-469E-9E8F-E419456252D2}"/>
              </a:ext>
            </a:extLst>
          </p:cNvPr>
          <p:cNvSpPr/>
          <p:nvPr/>
        </p:nvSpPr>
        <p:spPr>
          <a:xfrm>
            <a:off x="1589103" y="4083728"/>
            <a:ext cx="594804" cy="5681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588E4-EB7F-4AD3-B24A-CE4CF334B1AD}"/>
              </a:ext>
            </a:extLst>
          </p:cNvPr>
          <p:cNvSpPr/>
          <p:nvPr/>
        </p:nvSpPr>
        <p:spPr>
          <a:xfrm>
            <a:off x="1589103" y="5282214"/>
            <a:ext cx="594804" cy="5681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A0BFE-DA13-41E5-876E-BBFBD2F30533}"/>
              </a:ext>
            </a:extLst>
          </p:cNvPr>
          <p:cNvSpPr txBox="1"/>
          <p:nvPr/>
        </p:nvSpPr>
        <p:spPr>
          <a:xfrm>
            <a:off x="1785151" y="4678516"/>
            <a:ext cx="202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/>
              <a:t>.</a:t>
            </a:r>
          </a:p>
          <a:p>
            <a:r>
              <a:rPr lang="en-IN" sz="1050" b="1" dirty="0"/>
              <a:t>.</a:t>
            </a:r>
          </a:p>
          <a:p>
            <a:r>
              <a:rPr lang="en-IN" sz="1050" b="1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6CBD08-A726-49BB-B6B4-48EE1DCBB14F}"/>
              </a:ext>
            </a:extLst>
          </p:cNvPr>
          <p:cNvSpPr/>
          <p:nvPr/>
        </p:nvSpPr>
        <p:spPr>
          <a:xfrm>
            <a:off x="4030462" y="3746377"/>
            <a:ext cx="816746" cy="7013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2BFFD4-5AD6-442E-AB9B-175F20E71B7C}"/>
              </a:ext>
            </a:extLst>
          </p:cNvPr>
          <p:cNvCxnSpPr>
            <a:stCxn id="4" idx="3"/>
          </p:cNvCxnSpPr>
          <p:nvPr/>
        </p:nvCxnSpPr>
        <p:spPr>
          <a:xfrm>
            <a:off x="2183907" y="2627790"/>
            <a:ext cx="1846555" cy="1118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2A6BF9-E9C2-440C-A21A-41FB6E348D1E}"/>
              </a:ext>
            </a:extLst>
          </p:cNvPr>
          <p:cNvCxnSpPr>
            <a:stCxn id="6" idx="3"/>
          </p:cNvCxnSpPr>
          <p:nvPr/>
        </p:nvCxnSpPr>
        <p:spPr>
          <a:xfrm>
            <a:off x="2183907" y="3462292"/>
            <a:ext cx="1846555" cy="497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53112A-8392-45D1-B062-518E820904A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183907" y="4199138"/>
            <a:ext cx="1846555" cy="168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16A7EF-2C54-433A-88BC-218E7E23DE9B}"/>
              </a:ext>
            </a:extLst>
          </p:cNvPr>
          <p:cNvCxnSpPr>
            <a:stCxn id="8" idx="3"/>
          </p:cNvCxnSpPr>
          <p:nvPr/>
        </p:nvCxnSpPr>
        <p:spPr>
          <a:xfrm flipV="1">
            <a:off x="2183907" y="4447713"/>
            <a:ext cx="1846555" cy="1118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33BFCB-DC2A-4B6C-88E6-4B3D9EF5C1C9}"/>
              </a:ext>
            </a:extLst>
          </p:cNvPr>
          <p:cNvSpPr/>
          <p:nvPr/>
        </p:nvSpPr>
        <p:spPr>
          <a:xfrm>
            <a:off x="7170764" y="3773009"/>
            <a:ext cx="683581" cy="621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16D89C-B72C-44F4-B5EE-EEFE31D09F45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4847208" y="4083728"/>
            <a:ext cx="2323556" cy="13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56DA2A-1F57-47EB-A665-8A058F872BEA}"/>
              </a:ext>
            </a:extLst>
          </p:cNvPr>
          <p:cNvCxnSpPr>
            <a:cxnSpLocks/>
          </p:cNvCxnSpPr>
          <p:nvPr/>
        </p:nvCxnSpPr>
        <p:spPr>
          <a:xfrm>
            <a:off x="2228295" y="2570085"/>
            <a:ext cx="1864311" cy="1140781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466B0C-1C5E-47C4-9152-CC342B525065}"/>
              </a:ext>
            </a:extLst>
          </p:cNvPr>
          <p:cNvCxnSpPr>
            <a:cxnSpLocks/>
          </p:cNvCxnSpPr>
          <p:nvPr/>
        </p:nvCxnSpPr>
        <p:spPr>
          <a:xfrm flipV="1">
            <a:off x="2228295" y="4122568"/>
            <a:ext cx="1775534" cy="15313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1CD203-D8D1-4C69-8019-21C75A646B33}"/>
              </a:ext>
            </a:extLst>
          </p:cNvPr>
          <p:cNvCxnSpPr>
            <a:cxnSpLocks/>
          </p:cNvCxnSpPr>
          <p:nvPr/>
        </p:nvCxnSpPr>
        <p:spPr>
          <a:xfrm>
            <a:off x="2241613" y="3401177"/>
            <a:ext cx="1726705" cy="47000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472B2E-7035-4A46-BF78-1C799ABCDB00}"/>
              </a:ext>
            </a:extLst>
          </p:cNvPr>
          <p:cNvCxnSpPr/>
          <p:nvPr/>
        </p:nvCxnSpPr>
        <p:spPr>
          <a:xfrm flipV="1">
            <a:off x="2228295" y="4394446"/>
            <a:ext cx="1740023" cy="104756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619A26-330E-432A-8C45-B33F0A874EEB}"/>
              </a:ext>
            </a:extLst>
          </p:cNvPr>
          <p:cNvCxnSpPr/>
          <p:nvPr/>
        </p:nvCxnSpPr>
        <p:spPr>
          <a:xfrm>
            <a:off x="4939226" y="3959441"/>
            <a:ext cx="2139519" cy="0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9E6175D-0E91-4667-AAD3-1AD5A5A30DDC}"/>
              </a:ext>
            </a:extLst>
          </p:cNvPr>
          <p:cNvSpPr txBox="1"/>
          <p:nvPr/>
        </p:nvSpPr>
        <p:spPr>
          <a:xfrm>
            <a:off x="1320950" y="1892708"/>
            <a:ext cx="133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Servers (N)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01AC2D-4C8B-4B50-94D2-829B6D224A84}"/>
              </a:ext>
            </a:extLst>
          </p:cNvPr>
          <p:cNvSpPr txBox="1"/>
          <p:nvPr/>
        </p:nvSpPr>
        <p:spPr>
          <a:xfrm>
            <a:off x="4057095" y="330556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Switch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EDDD5F-2F3A-42AB-BB33-D089E39D187C}"/>
              </a:ext>
            </a:extLst>
          </p:cNvPr>
          <p:cNvSpPr txBox="1"/>
          <p:nvPr/>
        </p:nvSpPr>
        <p:spPr>
          <a:xfrm>
            <a:off x="7134085" y="338393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Client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35F4F3-4017-42D6-A29E-C417C16C4D44}"/>
              </a:ext>
            </a:extLst>
          </p:cNvPr>
          <p:cNvSpPr/>
          <p:nvPr/>
        </p:nvSpPr>
        <p:spPr>
          <a:xfrm>
            <a:off x="5033639" y="4199137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B16FDC-E405-411F-ADD8-19C721EC2A13}"/>
              </a:ext>
            </a:extLst>
          </p:cNvPr>
          <p:cNvSpPr/>
          <p:nvPr/>
        </p:nvSpPr>
        <p:spPr>
          <a:xfrm>
            <a:off x="5347600" y="4199138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D5D375-38E8-45DC-8FAE-B45AC059BB5F}"/>
              </a:ext>
            </a:extLst>
          </p:cNvPr>
          <p:cNvSpPr/>
          <p:nvPr/>
        </p:nvSpPr>
        <p:spPr>
          <a:xfrm>
            <a:off x="5652683" y="4199137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A9A353-464F-4662-B076-0B33C1C42698}"/>
              </a:ext>
            </a:extLst>
          </p:cNvPr>
          <p:cNvSpPr/>
          <p:nvPr/>
        </p:nvSpPr>
        <p:spPr>
          <a:xfrm>
            <a:off x="5966644" y="4199137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DF2AD1-804D-4630-AAEC-42EFA4A739D9}"/>
              </a:ext>
            </a:extLst>
          </p:cNvPr>
          <p:cNvSpPr/>
          <p:nvPr/>
        </p:nvSpPr>
        <p:spPr>
          <a:xfrm>
            <a:off x="6279833" y="4199137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0EEE22-DC81-4A85-AB02-4A964248D599}"/>
              </a:ext>
            </a:extLst>
          </p:cNvPr>
          <p:cNvSpPr/>
          <p:nvPr/>
        </p:nvSpPr>
        <p:spPr>
          <a:xfrm>
            <a:off x="6576810" y="4192478"/>
            <a:ext cx="213064" cy="208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1F47A7-B4EC-4D77-8F44-D2BBEDD81C79}"/>
              </a:ext>
            </a:extLst>
          </p:cNvPr>
          <p:cNvSpPr txBox="1"/>
          <p:nvPr/>
        </p:nvSpPr>
        <p:spPr>
          <a:xfrm>
            <a:off x="5140171" y="3341964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Bottleneck</a:t>
            </a:r>
          </a:p>
          <a:p>
            <a:pPr algn="ctr"/>
            <a:r>
              <a:rPr lang="en-IN" dirty="0"/>
              <a:t>(Bandwidth B)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9798B-9BC3-4467-8E81-F5FAA0A93274}"/>
              </a:ext>
            </a:extLst>
          </p:cNvPr>
          <p:cNvSpPr txBox="1"/>
          <p:nvPr/>
        </p:nvSpPr>
        <p:spPr>
          <a:xfrm>
            <a:off x="3317358" y="284052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153A80-8D58-46C2-8DEB-471B3E35D1A4}"/>
              </a:ext>
            </a:extLst>
          </p:cNvPr>
          <p:cNvSpPr txBox="1"/>
          <p:nvPr/>
        </p:nvSpPr>
        <p:spPr>
          <a:xfrm>
            <a:off x="5060839" y="4401105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Drop-Tail Queue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929981-A11B-45C0-B4E0-DA3E47A44A65}"/>
              </a:ext>
            </a:extLst>
          </p:cNvPr>
          <p:cNvSpPr txBox="1"/>
          <p:nvPr/>
        </p:nvSpPr>
        <p:spPr>
          <a:xfrm>
            <a:off x="4809304" y="1939534"/>
            <a:ext cx="565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Each server has a TCP session with the client.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90B830-CD3D-454A-88D3-F942423A40BE}"/>
              </a:ext>
            </a:extLst>
          </p:cNvPr>
          <p:cNvSpPr txBox="1"/>
          <p:nvPr/>
        </p:nvSpPr>
        <p:spPr>
          <a:xfrm>
            <a:off x="4503637" y="5325476"/>
            <a:ext cx="6267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goal is that each session gets an average rate of B/N.</a:t>
            </a:r>
          </a:p>
          <a:p>
            <a:r>
              <a:rPr lang="en-IN" dirty="0"/>
              <a:t>This is not possible with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26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5C37-E6BA-406B-9FE5-59DAF4D5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Congestion window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4F50-5C5E-496C-9F33-C6EDBFE7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42D19-4B3A-43E4-B15F-3EE6981CF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9" y="1683227"/>
            <a:ext cx="4730796" cy="2508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06222-AE9C-4560-B084-7E3E0357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8" y="4264845"/>
            <a:ext cx="4730795" cy="2497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08D244-A0B1-452E-A096-55902C698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181" y="1683227"/>
            <a:ext cx="4730796" cy="2508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41A238-FA78-4352-9638-F95641565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181" y="4264845"/>
            <a:ext cx="4730795" cy="24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7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DE4D-BB11-4AD7-8EAE-863EB436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Throughput OF BOTTLENECK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3A36-AE18-4102-895E-E8CF4D2BE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Throughput of two TCP flows sharing a bottleneck link.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74404-7868-4BF6-BD0C-CF401CA3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3" y="2493918"/>
            <a:ext cx="4728484" cy="2040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84C49A-B9C7-4CBE-99F3-13CD4895D525}"/>
              </a:ext>
            </a:extLst>
          </p:cNvPr>
          <p:cNvSpPr txBox="1"/>
          <p:nvPr/>
        </p:nvSpPr>
        <p:spPr>
          <a:xfrm>
            <a:off x="985751" y="5220070"/>
            <a:ext cx="3541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multiplicative decrease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flow which starts earlier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monopolizes the link.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917FD-D257-4F51-B4BE-F05109D6C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3918"/>
            <a:ext cx="5045121" cy="204010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C7261A-D4CC-4576-B27C-2183A09E7FE3}"/>
              </a:ext>
            </a:extLst>
          </p:cNvPr>
          <p:cNvCxnSpPr/>
          <p:nvPr/>
        </p:nvCxnSpPr>
        <p:spPr>
          <a:xfrm>
            <a:off x="5840036" y="2283531"/>
            <a:ext cx="0" cy="45009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854F02-AAE9-438A-B8E4-ED29FE806CCF}"/>
              </a:ext>
            </a:extLst>
          </p:cNvPr>
          <p:cNvSpPr txBox="1"/>
          <p:nvPr/>
        </p:nvSpPr>
        <p:spPr>
          <a:xfrm>
            <a:off x="6143953" y="5220069"/>
            <a:ext cx="4557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0.25,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multiplicative decrease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there is fair utilization of the bottleneck link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both the flows due to window reduction.</a:t>
            </a:r>
          </a:p>
        </p:txBody>
      </p:sp>
    </p:spTree>
    <p:extLst>
      <p:ext uri="{BB962C8B-B14F-4D97-AF65-F5344CB8AC3E}">
        <p14:creationId xmlns:p14="http://schemas.microsoft.com/office/powerpoint/2010/main" val="2033509836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RightStep">
      <a:dk1>
        <a:srgbClr val="000000"/>
      </a:dk1>
      <a:lt1>
        <a:srgbClr val="FFFFFF"/>
      </a:lt1>
      <a:dk2>
        <a:srgbClr val="1C311C"/>
      </a:dk2>
      <a:lt2>
        <a:srgbClr val="F3F0F3"/>
      </a:lt2>
      <a:accent1>
        <a:srgbClr val="47B54A"/>
      </a:accent1>
      <a:accent2>
        <a:srgbClr val="3BB16F"/>
      </a:accent2>
      <a:accent3>
        <a:srgbClr val="45B0A1"/>
      </a:accent3>
      <a:accent4>
        <a:srgbClr val="3B91B1"/>
      </a:accent4>
      <a:accent5>
        <a:srgbClr val="4D71C3"/>
      </a:accent5>
      <a:accent6>
        <a:srgbClr val="5549B7"/>
      </a:accent6>
      <a:hlink>
        <a:srgbClr val="BA7F3E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5150</TotalTime>
  <Words>387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Bembo</vt:lpstr>
      <vt:lpstr>Cambria Math</vt:lpstr>
      <vt:lpstr>Times New Roman</vt:lpstr>
      <vt:lpstr>ArchiveVTI</vt:lpstr>
      <vt:lpstr>TCP Congestion control using CUBIC Algorithm</vt:lpstr>
      <vt:lpstr>TCP CONGESTION</vt:lpstr>
      <vt:lpstr>AIMD BASED ALGORITHM</vt:lpstr>
      <vt:lpstr>CUBIC CONGESTION CONTROL</vt:lpstr>
      <vt:lpstr>CONTROL PARAMETERS</vt:lpstr>
      <vt:lpstr>SYSTEM DIAGRAM</vt:lpstr>
      <vt:lpstr>Congestion window size</vt:lpstr>
      <vt:lpstr>Throughput OF BOTTLENECK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Congestion control using CUBIC Algorithm</dc:title>
  <dc:creator>Anurag Goyal</dc:creator>
  <cp:lastModifiedBy>Anurag Goyal</cp:lastModifiedBy>
  <cp:revision>4</cp:revision>
  <dcterms:created xsi:type="dcterms:W3CDTF">2021-11-02T08:03:06Z</dcterms:created>
  <dcterms:modified xsi:type="dcterms:W3CDTF">2021-11-06T09:30:54Z</dcterms:modified>
</cp:coreProperties>
</file>