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F76"/>
    <a:srgbClr val="9F5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57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8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3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A197D-7FF8-410E-8FCC-84A6C1F7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TCP Congestion control using MULTIPATH CUBIC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1DF41-B39A-4FB6-A375-13DA7362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1" r="27868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003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938D-5A8D-485B-9E69-F279C50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and delay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D649C-78EE-41FF-9196-B4DEC171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"/>
          <a:stretch/>
        </p:blipFill>
        <p:spPr>
          <a:xfrm>
            <a:off x="1108587" y="1825625"/>
            <a:ext cx="9695187" cy="39170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D99B0-C72D-4B4D-A86A-FB00FA2C935E}"/>
              </a:ext>
            </a:extLst>
          </p:cNvPr>
          <p:cNvSpPr txBox="1"/>
          <p:nvPr/>
        </p:nvSpPr>
        <p:spPr>
          <a:xfrm>
            <a:off x="3894115" y="6063733"/>
            <a:ext cx="41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mpCUBIC</a:t>
            </a:r>
            <a:r>
              <a:rPr lang="en-IN" dirty="0"/>
              <a:t> TCP flow on a 12Mbps uplink</a:t>
            </a:r>
          </a:p>
        </p:txBody>
      </p:sp>
    </p:spTree>
    <p:extLst>
      <p:ext uri="{BB962C8B-B14F-4D97-AF65-F5344CB8AC3E}">
        <p14:creationId xmlns:p14="http://schemas.microsoft.com/office/powerpoint/2010/main" val="144165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DE4D-BB11-4AD7-8EAE-863EB436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OF BOTTLENECK 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EFFF1-2118-4B92-BE3E-09AA1B37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r="51122"/>
          <a:stretch/>
        </p:blipFill>
        <p:spPr>
          <a:xfrm>
            <a:off x="1236305" y="1825622"/>
            <a:ext cx="4859695" cy="3974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189D39-C0D5-4F93-9332-BF8C7DDC1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4"/>
          <a:stretch/>
        </p:blipFill>
        <p:spPr>
          <a:xfrm>
            <a:off x="6187214" y="1825622"/>
            <a:ext cx="4859695" cy="39740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23C0C-7E66-4E9B-8A2F-7957900CFEC6}"/>
              </a:ext>
            </a:extLst>
          </p:cNvPr>
          <p:cNvSpPr txBox="1"/>
          <p:nvPr/>
        </p:nvSpPr>
        <p:spPr>
          <a:xfrm>
            <a:off x="2499825" y="6062568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mpCUBIC</a:t>
            </a:r>
            <a:r>
              <a:rPr lang="en-IN" dirty="0"/>
              <a:t> TCP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855A1-6E9C-4A3E-A5EB-57593A5F5ABE}"/>
              </a:ext>
            </a:extLst>
          </p:cNvPr>
          <p:cNvSpPr txBox="1"/>
          <p:nvPr/>
        </p:nvSpPr>
        <p:spPr>
          <a:xfrm>
            <a:off x="7450734" y="6062568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CUBIC TCP client</a:t>
            </a:r>
          </a:p>
        </p:txBody>
      </p:sp>
    </p:spTree>
    <p:extLst>
      <p:ext uri="{BB962C8B-B14F-4D97-AF65-F5344CB8AC3E}">
        <p14:creationId xmlns:p14="http://schemas.microsoft.com/office/powerpoint/2010/main" val="20335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D8E29-617D-410F-9423-70745060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AIMD BASED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5E01-1191-434E-A752-40EBDEAF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5314410" cy="3846012"/>
          </a:xfrm>
        </p:spPr>
        <p:txBody>
          <a:bodyPr>
            <a:normAutofit/>
          </a:bodyPr>
          <a:lstStyle/>
          <a:p>
            <a:r>
              <a:rPr lang="en-US" dirty="0"/>
              <a:t>Additive Increase Multiplicative Decrease is an approach used to utilize a bottleneck link.</a:t>
            </a:r>
          </a:p>
          <a:p>
            <a:r>
              <a:rPr lang="en-US" dirty="0"/>
              <a:t>Congestion window’s size grows linearly when there is no congestion.</a:t>
            </a:r>
          </a:p>
          <a:p>
            <a:r>
              <a:rPr lang="en-US" dirty="0"/>
              <a:t>The size reduces exponentially when congestion is detected.</a:t>
            </a:r>
          </a:p>
          <a:p>
            <a:r>
              <a:rPr lang="en-US" dirty="0"/>
              <a:t>They have slow response times in fast and long-distance networks.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805D84-0531-42FE-BC9F-AE2D4B50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6" y="2273085"/>
            <a:ext cx="5534896" cy="376373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8E302-5B53-4BCE-9759-774A0E3C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CUBIC CONGESTION CONTROL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082D4-C8B5-4366-8583-FDF2BF0FF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9" y="2296161"/>
                <a:ext cx="4788505" cy="3846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CUBIC doesn’t have a strict constant increase of </a:t>
                </a:r>
                <a:r>
                  <a:rPr lang="en-US" dirty="0" err="1"/>
                  <a:t>cwnd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window increases towards a target which depends on the maximum window size reached before the last packet loss.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IN" b="0" i="1" baseline="6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𝑊𝑚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IN" baseline="-25000" dirty="0"/>
              </a:p>
              <a:p>
                <a:pPr marL="0" indent="0">
                  <a:buNone/>
                </a:pPr>
                <a:r>
                  <a:rPr lang="en-IN" sz="1800" dirty="0"/>
                  <a:t>(t is elapsed time from last window reduction)</a:t>
                </a:r>
                <a:endParaRPr lang="en-IN" sz="1800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𝑐𝑤𝑛𝑑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082D4-C8B5-4366-8583-FDF2BF0FF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9" y="2296161"/>
                <a:ext cx="4788505" cy="3846012"/>
              </a:xfrm>
              <a:blipFill>
                <a:blip r:embed="rId2"/>
                <a:stretch>
                  <a:fillRect l="-1018" t="-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7615BC9-05CD-40C0-B74B-E2A300A3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37" y="1718040"/>
            <a:ext cx="4907710" cy="466232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7832E8-54AD-47A0-900B-45FB360C0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1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74D33-03DB-449A-80EC-883F6D37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528411" cy="1216024"/>
          </a:xfrm>
        </p:spPr>
        <p:txBody>
          <a:bodyPr>
            <a:normAutofit/>
          </a:bodyPr>
          <a:lstStyle/>
          <a:p>
            <a:r>
              <a:rPr lang="en-IN" dirty="0"/>
              <a:t>MULTIPATH CUBIC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4B9C-7082-4741-8CD4-B702A8D0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5835390" cy="3846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 dirty="0"/>
              <a:t>Suppose two CUBIC TCP </a:t>
            </a:r>
            <a:r>
              <a:rPr lang="en-IN" sz="1900" dirty="0" err="1"/>
              <a:t>subflows</a:t>
            </a:r>
            <a:r>
              <a:rPr lang="en-IN" sz="1900" dirty="0"/>
              <a:t> go through a bottleneck link and there are some packet losses due to congestion.</a:t>
            </a:r>
          </a:p>
          <a:p>
            <a:pPr>
              <a:lnSpc>
                <a:spcPct val="90000"/>
              </a:lnSpc>
            </a:pPr>
            <a:r>
              <a:rPr lang="en-IN" sz="1900" dirty="0"/>
              <a:t>Total congestion window size is shown by blue line.</a:t>
            </a:r>
          </a:p>
          <a:p>
            <a:pPr>
              <a:lnSpc>
                <a:spcPct val="90000"/>
              </a:lnSpc>
            </a:pPr>
            <a:r>
              <a:rPr lang="en-IN" sz="1900" dirty="0"/>
              <a:t>Total window size is also a cubic function and the cycle is ½ of one </a:t>
            </a:r>
            <a:r>
              <a:rPr lang="en-IN" sz="1900" dirty="0" err="1"/>
              <a:t>subflow</a:t>
            </a:r>
            <a:r>
              <a:rPr lang="en-IN" sz="1900" dirty="0"/>
              <a:t>.</a:t>
            </a:r>
          </a:p>
          <a:p>
            <a:pPr>
              <a:lnSpc>
                <a:spcPct val="90000"/>
              </a:lnSpc>
            </a:pPr>
            <a:r>
              <a:rPr lang="en-IN" sz="1900" dirty="0"/>
              <a:t>Period between two packet losses will be 2K instead of K in order for total </a:t>
            </a:r>
            <a:r>
              <a:rPr lang="en-IN" sz="1900" dirty="0" err="1"/>
              <a:t>cwnd</a:t>
            </a:r>
            <a:r>
              <a:rPr lang="en-IN" sz="1900" dirty="0"/>
              <a:t> of MPTCP with two </a:t>
            </a:r>
            <a:r>
              <a:rPr lang="en-IN" sz="1900" dirty="0" err="1"/>
              <a:t>subflows</a:t>
            </a:r>
            <a:r>
              <a:rPr lang="en-IN" sz="1900" dirty="0"/>
              <a:t> to be comparable with a single CUBIC flow.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92F2-BA95-4E37-91C4-9CEAD910B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0" t="5414" r="7335" b="6195"/>
          <a:stretch/>
        </p:blipFill>
        <p:spPr>
          <a:xfrm>
            <a:off x="6969966" y="2240692"/>
            <a:ext cx="5138337" cy="33995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33582-73F7-4AA2-9C5B-6A30BEC124D4}"/>
              </a:ext>
            </a:extLst>
          </p:cNvPr>
          <p:cNvSpPr txBox="1"/>
          <p:nvPr/>
        </p:nvSpPr>
        <p:spPr>
          <a:xfrm>
            <a:off x="7862226" y="5432194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Balanced </a:t>
            </a:r>
            <a:r>
              <a:rPr lang="en-IN" dirty="0" err="1"/>
              <a:t>cwnd</a:t>
            </a:r>
            <a:r>
              <a:rPr lang="en-IN" dirty="0"/>
              <a:t> behaviour for two CUBIC TCP flows</a:t>
            </a:r>
          </a:p>
        </p:txBody>
      </p:sp>
    </p:spTree>
    <p:extLst>
      <p:ext uri="{BB962C8B-B14F-4D97-AF65-F5344CB8AC3E}">
        <p14:creationId xmlns:p14="http://schemas.microsoft.com/office/powerpoint/2010/main" val="307146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5E347-0A96-4783-800C-F26074A56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9" y="419878"/>
                <a:ext cx="9810604" cy="58344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cwnd of one </a:t>
                </a:r>
                <a:r>
                  <a:rPr lang="en-IN" dirty="0" err="1"/>
                  <a:t>mpCUBIC</a:t>
                </a:r>
                <a:r>
                  <a:rPr lang="en-IN" dirty="0"/>
                  <a:t> </a:t>
                </a:r>
                <a:r>
                  <a:rPr lang="en-IN" dirty="0" err="1"/>
                  <a:t>subflow</a:t>
                </a:r>
                <a:r>
                  <a:rPr lang="en-IN" dirty="0"/>
                  <a:t> is given by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𝑊𝑚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</m:oMath>
                </a14:m>
                <a:endParaRPr lang="en-IN" sz="2400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K and </a:t>
                </a:r>
                <a:r>
                  <a:rPr lang="en-IN" dirty="0" err="1"/>
                  <a:t>W</a:t>
                </a:r>
                <a:r>
                  <a:rPr lang="en-IN" baseline="-25000" dirty="0" err="1"/>
                  <a:t>max</a:t>
                </a:r>
                <a:r>
                  <a:rPr lang="en-IN" dirty="0"/>
                  <a:t> are the parameters used in CUBIC TCP</a:t>
                </a:r>
              </a:p>
              <a:p>
                <a:pPr marL="0" indent="0">
                  <a:buNone/>
                </a:pPr>
                <a:endParaRPr lang="en-IN" baseline="-25000" dirty="0"/>
              </a:p>
              <a:p>
                <a:pPr marL="0" indent="0">
                  <a:buNone/>
                </a:pPr>
                <a:r>
                  <a:rPr lang="en-IN" dirty="0"/>
                  <a:t>At t = 0, W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times the value just before the packet loss, i.e.</a:t>
                </a:r>
              </a:p>
              <a:p>
                <a:endParaRPr lang="en-IN" dirty="0"/>
              </a:p>
              <a:p>
                <a:pPr lvl="1">
                  <a:lnSpc>
                    <a:spcPct val="150000"/>
                  </a:lnSpc>
                </a:pPr>
                <a:r>
                  <a:rPr lang="en-IN" dirty="0"/>
                  <a:t>	</a:t>
                </a:r>
                <a:r>
                  <a:rPr lang="en-IN" sz="2000" dirty="0"/>
                  <a:t>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0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(0+)</m:t>
                    </m:r>
                  </m:oMath>
                </a14:m>
                <a:endParaRPr lang="en-I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IN" sz="2000" dirty="0"/>
                  <a:t>	 ⇒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IN" sz="2000" b="0" i="1" baseline="8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𝑊𝑚𝑎</m:t>
                        </m:r>
                        <m:r>
                          <a:rPr lang="en-IN" sz="20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IN" sz="2000" b="0" i="0" baseline="8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IN" sz="2000" b="0" i="1" baseline="8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𝑊𝑚𝑎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000" baseline="-25000" dirty="0"/>
              </a:p>
              <a:p>
                <a:pPr lvl="1">
                  <a:lnSpc>
                    <a:spcPct val="150000"/>
                  </a:lnSpc>
                </a:pPr>
                <a:r>
                  <a:rPr lang="en-IN" dirty="0"/>
                  <a:t>	 ⇒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5E347-0A96-4783-800C-F26074A56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9" y="419878"/>
                <a:ext cx="9810604" cy="5834499"/>
              </a:xfrm>
              <a:blipFill>
                <a:blip r:embed="rId2"/>
                <a:stretch>
                  <a:fillRect l="-621" t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AB0CD73-486A-441B-AB89-1F6173407E00}"/>
              </a:ext>
            </a:extLst>
          </p:cNvPr>
          <p:cNvSpPr/>
          <p:nvPr/>
        </p:nvSpPr>
        <p:spPr>
          <a:xfrm>
            <a:off x="2519267" y="5010539"/>
            <a:ext cx="2043404" cy="11290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F5768-B6FC-4BC1-82CB-F5D3F7BC2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9" y="765110"/>
                <a:ext cx="9810604" cy="54892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At t = 2K, W is equal to the maximum value of the conventional CUBIC, i.e., </a:t>
                </a:r>
                <a:r>
                  <a:rPr lang="en-IN" dirty="0" err="1"/>
                  <a:t>W</a:t>
                </a:r>
                <a:r>
                  <a:rPr lang="en-IN" baseline="-25000" dirty="0" err="1"/>
                  <a:t>max</a:t>
                </a:r>
                <a:endParaRPr lang="en-IN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	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𝑊𝑚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IN" sz="2400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dirty="0"/>
                  <a:t>	</a:t>
                </a:r>
                <a:r>
                  <a:rPr lang="en-IN" dirty="0"/>
                  <a:t> ⇒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IN" sz="2400" b="0" i="1" baseline="8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𝑊𝑚𝑎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𝑊𝑚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IN" sz="2400" baseline="-25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Therefore the equation of </a:t>
                </a:r>
                <a:r>
                  <a:rPr lang="en-IN" dirty="0" err="1"/>
                  <a:t>cwnd</a:t>
                </a:r>
                <a:r>
                  <a:rPr lang="en-IN" dirty="0"/>
                  <a:t> of an </a:t>
                </a:r>
                <a:r>
                  <a:rPr lang="en-IN" dirty="0" err="1"/>
                  <a:t>mpCUBIC</a:t>
                </a:r>
                <a:r>
                  <a:rPr lang="en-IN" dirty="0"/>
                  <a:t> </a:t>
                </a:r>
                <a:r>
                  <a:rPr lang="en-IN" dirty="0" err="1"/>
                  <a:t>subflow</a:t>
                </a:r>
                <a:r>
                  <a:rPr lang="en-IN" dirty="0"/>
                  <a:t> is given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	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IN" sz="2400" b="0" i="1" baseline="8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(8+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F5768-B6FC-4BC1-82CB-F5D3F7BC2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9" y="765110"/>
                <a:ext cx="9810604" cy="5489267"/>
              </a:xfrm>
              <a:blipFill>
                <a:blip r:embed="rId2"/>
                <a:stretch>
                  <a:fillRect l="-621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6B6F174-679B-41E5-8BE9-DAF12A5C0192}"/>
              </a:ext>
            </a:extLst>
          </p:cNvPr>
          <p:cNvSpPr/>
          <p:nvPr/>
        </p:nvSpPr>
        <p:spPr>
          <a:xfrm>
            <a:off x="2397967" y="2887824"/>
            <a:ext cx="1651519" cy="1082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E14C6-C108-45F7-B772-76B8318BDDA2}"/>
              </a:ext>
            </a:extLst>
          </p:cNvPr>
          <p:cNvSpPr/>
          <p:nvPr/>
        </p:nvSpPr>
        <p:spPr>
          <a:xfrm>
            <a:off x="2397967" y="5057191"/>
            <a:ext cx="5001209" cy="942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4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7F4D-9417-4662-AB84-B3CB7FFE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8C85B-5AAF-490E-B94A-EEF3A17B2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controls how much the window is multiplicatively decreased.</a:t>
                </a:r>
              </a:p>
              <a:p>
                <a:r>
                  <a:rPr lang="en-IN" i="1" dirty="0" err="1">
                    <a:latin typeface="+mj-lt"/>
                    <a:cs typeface="Times New Roman" panose="02020603050405020304" pitchFamily="18" charset="0"/>
                  </a:rPr>
                  <a:t>tcp</a:t>
                </a:r>
                <a:r>
                  <a:rPr lang="en-IN" i="1" dirty="0">
                    <a:latin typeface="+mj-lt"/>
                    <a:cs typeface="Times New Roman" panose="02020603050405020304" pitchFamily="18" charset="0"/>
                  </a:rPr>
                  <a:t> friendliness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enables window growth in the same way as standard TCP in short RTT scenarios.</a:t>
                </a:r>
              </a:p>
              <a:p>
                <a:r>
                  <a:rPr lang="en-IN" i="1" dirty="0">
                    <a:latin typeface="+mj-lt"/>
                    <a:cs typeface="Times New Roman" panose="02020603050405020304" pitchFamily="18" charset="0"/>
                  </a:rPr>
                  <a:t>fast convergence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scales down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 err="1">
                    <a:latin typeface="+mj-lt"/>
                    <a:cs typeface="Times New Roman" panose="02020603050405020304" pitchFamily="18" charset="0"/>
                  </a:rPr>
                  <a:t>max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to 85% of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cwnd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when the last loss event occurred.</a:t>
                </a:r>
              </a:p>
              <a:p>
                <a:endParaRPr lang="en-IN" i="1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Using the above parameters we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analyze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the following:</a:t>
                </a:r>
              </a:p>
              <a:p>
                <a:pPr lvl="1"/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	* Congestion window size</a:t>
                </a:r>
              </a:p>
              <a:p>
                <a:pPr lvl="1"/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	* Throughput </a:t>
                </a:r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8C85B-5AAF-490E-B94A-EEF3A17B2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688" r="-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37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AC68E0-CE64-4714-B8BE-3ECCE10A1F1B}"/>
              </a:ext>
            </a:extLst>
          </p:cNvPr>
          <p:cNvSpPr/>
          <p:nvPr/>
        </p:nvSpPr>
        <p:spPr>
          <a:xfrm>
            <a:off x="3519996" y="3587054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44E0EB-658E-44CA-AE50-E2339FF456D0}"/>
              </a:ext>
            </a:extLst>
          </p:cNvPr>
          <p:cNvSpPr/>
          <p:nvPr/>
        </p:nvSpPr>
        <p:spPr>
          <a:xfrm>
            <a:off x="3522654" y="3215300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379AB2-012F-4511-B56F-B5691B3960B8}"/>
              </a:ext>
            </a:extLst>
          </p:cNvPr>
          <p:cNvSpPr/>
          <p:nvPr/>
        </p:nvSpPr>
        <p:spPr>
          <a:xfrm>
            <a:off x="3515557" y="3977195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EE295D-3174-4654-B362-C8C5F9DBE2EE}"/>
              </a:ext>
            </a:extLst>
          </p:cNvPr>
          <p:cNvSpPr/>
          <p:nvPr/>
        </p:nvSpPr>
        <p:spPr>
          <a:xfrm>
            <a:off x="3522891" y="4396666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14818-5AFE-4793-9C25-1B12D021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0498B-A775-4235-8059-F4C9B0F5C9AD}"/>
              </a:ext>
            </a:extLst>
          </p:cNvPr>
          <p:cNvSpPr/>
          <p:nvPr/>
        </p:nvSpPr>
        <p:spPr>
          <a:xfrm>
            <a:off x="1589103" y="2343704"/>
            <a:ext cx="594804" cy="5681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F3462-7E78-4DC5-B665-AA030A261717}"/>
              </a:ext>
            </a:extLst>
          </p:cNvPr>
          <p:cNvSpPr/>
          <p:nvPr/>
        </p:nvSpPr>
        <p:spPr>
          <a:xfrm>
            <a:off x="1589103" y="3178206"/>
            <a:ext cx="594804" cy="5681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B71AD-1F40-469E-9E8F-E419456252D2}"/>
              </a:ext>
            </a:extLst>
          </p:cNvPr>
          <p:cNvSpPr/>
          <p:nvPr/>
        </p:nvSpPr>
        <p:spPr>
          <a:xfrm>
            <a:off x="1589103" y="4083728"/>
            <a:ext cx="594804" cy="5681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588E4-EB7F-4AD3-B24A-CE4CF334B1AD}"/>
              </a:ext>
            </a:extLst>
          </p:cNvPr>
          <p:cNvSpPr/>
          <p:nvPr/>
        </p:nvSpPr>
        <p:spPr>
          <a:xfrm>
            <a:off x="1589103" y="5282214"/>
            <a:ext cx="594804" cy="5681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A0BFE-DA13-41E5-876E-BBFBD2F30533}"/>
              </a:ext>
            </a:extLst>
          </p:cNvPr>
          <p:cNvSpPr txBox="1"/>
          <p:nvPr/>
        </p:nvSpPr>
        <p:spPr>
          <a:xfrm>
            <a:off x="1785151" y="4678516"/>
            <a:ext cx="202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.</a:t>
            </a:r>
          </a:p>
          <a:p>
            <a:r>
              <a:rPr lang="en-IN" sz="1050" b="1" dirty="0"/>
              <a:t>.</a:t>
            </a:r>
          </a:p>
          <a:p>
            <a:r>
              <a:rPr lang="en-IN" sz="1050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CBD08-A726-49BB-B6B4-48EE1DCBB14F}"/>
              </a:ext>
            </a:extLst>
          </p:cNvPr>
          <p:cNvSpPr/>
          <p:nvPr/>
        </p:nvSpPr>
        <p:spPr>
          <a:xfrm>
            <a:off x="4030462" y="3746377"/>
            <a:ext cx="816746" cy="701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2BFFD4-5AD6-442E-AB9B-175F20E71B7C}"/>
              </a:ext>
            </a:extLst>
          </p:cNvPr>
          <p:cNvCxnSpPr>
            <a:stCxn id="4" idx="3"/>
          </p:cNvCxnSpPr>
          <p:nvPr/>
        </p:nvCxnSpPr>
        <p:spPr>
          <a:xfrm>
            <a:off x="2183907" y="2627790"/>
            <a:ext cx="1846555" cy="111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A6BF9-E9C2-440C-A21A-41FB6E348D1E}"/>
              </a:ext>
            </a:extLst>
          </p:cNvPr>
          <p:cNvCxnSpPr>
            <a:stCxn id="6" idx="3"/>
          </p:cNvCxnSpPr>
          <p:nvPr/>
        </p:nvCxnSpPr>
        <p:spPr>
          <a:xfrm>
            <a:off x="2183907" y="3462292"/>
            <a:ext cx="1846555" cy="497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53112A-8392-45D1-B062-518E820904A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83907" y="4199138"/>
            <a:ext cx="1846555" cy="16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6A7EF-2C54-433A-88BC-218E7E23DE9B}"/>
              </a:ext>
            </a:extLst>
          </p:cNvPr>
          <p:cNvCxnSpPr>
            <a:stCxn id="8" idx="3"/>
          </p:cNvCxnSpPr>
          <p:nvPr/>
        </p:nvCxnSpPr>
        <p:spPr>
          <a:xfrm flipV="1">
            <a:off x="2183907" y="4447713"/>
            <a:ext cx="1846555" cy="111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3BFCB-DC2A-4B6C-88E6-4B3D9EF5C1C9}"/>
              </a:ext>
            </a:extLst>
          </p:cNvPr>
          <p:cNvSpPr/>
          <p:nvPr/>
        </p:nvSpPr>
        <p:spPr>
          <a:xfrm>
            <a:off x="7170764" y="3773009"/>
            <a:ext cx="683581" cy="621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16D89C-B72C-44F4-B5EE-EEFE31D09F45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4847208" y="4083728"/>
            <a:ext cx="2323556" cy="13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56DA2A-1F57-47EB-A665-8A058F872BEA}"/>
              </a:ext>
            </a:extLst>
          </p:cNvPr>
          <p:cNvCxnSpPr>
            <a:cxnSpLocks/>
          </p:cNvCxnSpPr>
          <p:nvPr/>
        </p:nvCxnSpPr>
        <p:spPr>
          <a:xfrm>
            <a:off x="2228295" y="2570085"/>
            <a:ext cx="1864311" cy="114078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466B0C-1C5E-47C4-9152-CC342B525065}"/>
              </a:ext>
            </a:extLst>
          </p:cNvPr>
          <p:cNvCxnSpPr>
            <a:cxnSpLocks/>
          </p:cNvCxnSpPr>
          <p:nvPr/>
        </p:nvCxnSpPr>
        <p:spPr>
          <a:xfrm flipV="1">
            <a:off x="2228295" y="4122568"/>
            <a:ext cx="1775534" cy="1531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D203-D8D1-4C69-8019-21C75A646B33}"/>
              </a:ext>
            </a:extLst>
          </p:cNvPr>
          <p:cNvCxnSpPr>
            <a:cxnSpLocks/>
          </p:cNvCxnSpPr>
          <p:nvPr/>
        </p:nvCxnSpPr>
        <p:spPr>
          <a:xfrm>
            <a:off x="2241613" y="3401177"/>
            <a:ext cx="1726705" cy="470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472B2E-7035-4A46-BF78-1C799ABCDB00}"/>
              </a:ext>
            </a:extLst>
          </p:cNvPr>
          <p:cNvCxnSpPr/>
          <p:nvPr/>
        </p:nvCxnSpPr>
        <p:spPr>
          <a:xfrm flipV="1">
            <a:off x="2228295" y="4394446"/>
            <a:ext cx="1740023" cy="10475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619A26-330E-432A-8C45-B33F0A874EEB}"/>
              </a:ext>
            </a:extLst>
          </p:cNvPr>
          <p:cNvCxnSpPr/>
          <p:nvPr/>
        </p:nvCxnSpPr>
        <p:spPr>
          <a:xfrm>
            <a:off x="4939226" y="3959441"/>
            <a:ext cx="213951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E6175D-0E91-4667-AAD3-1AD5A5A30DDC}"/>
              </a:ext>
            </a:extLst>
          </p:cNvPr>
          <p:cNvSpPr txBox="1"/>
          <p:nvPr/>
        </p:nvSpPr>
        <p:spPr>
          <a:xfrm>
            <a:off x="1320950" y="1892708"/>
            <a:ext cx="133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Servers (N)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1AC2D-4C8B-4B50-94D2-829B6D224A84}"/>
              </a:ext>
            </a:extLst>
          </p:cNvPr>
          <p:cNvSpPr txBox="1"/>
          <p:nvPr/>
        </p:nvSpPr>
        <p:spPr>
          <a:xfrm>
            <a:off x="4057095" y="330556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Switch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EDDD5F-2F3A-42AB-BB33-D089E39D187C}"/>
              </a:ext>
            </a:extLst>
          </p:cNvPr>
          <p:cNvSpPr txBox="1"/>
          <p:nvPr/>
        </p:nvSpPr>
        <p:spPr>
          <a:xfrm>
            <a:off x="7134085" y="338393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35F4F3-4017-42D6-A29E-C417C16C4D44}"/>
              </a:ext>
            </a:extLst>
          </p:cNvPr>
          <p:cNvSpPr/>
          <p:nvPr/>
        </p:nvSpPr>
        <p:spPr>
          <a:xfrm>
            <a:off x="5033639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B16FDC-E405-411F-ADD8-19C721EC2A13}"/>
              </a:ext>
            </a:extLst>
          </p:cNvPr>
          <p:cNvSpPr/>
          <p:nvPr/>
        </p:nvSpPr>
        <p:spPr>
          <a:xfrm>
            <a:off x="5347600" y="4199138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D5D375-38E8-45DC-8FAE-B45AC059BB5F}"/>
              </a:ext>
            </a:extLst>
          </p:cNvPr>
          <p:cNvSpPr/>
          <p:nvPr/>
        </p:nvSpPr>
        <p:spPr>
          <a:xfrm>
            <a:off x="5652683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A9A353-464F-4662-B076-0B33C1C42698}"/>
              </a:ext>
            </a:extLst>
          </p:cNvPr>
          <p:cNvSpPr/>
          <p:nvPr/>
        </p:nvSpPr>
        <p:spPr>
          <a:xfrm>
            <a:off x="5966644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DF2AD1-804D-4630-AAEC-42EFA4A739D9}"/>
              </a:ext>
            </a:extLst>
          </p:cNvPr>
          <p:cNvSpPr/>
          <p:nvPr/>
        </p:nvSpPr>
        <p:spPr>
          <a:xfrm>
            <a:off x="6279833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EEE22-DC81-4A85-AB02-4A964248D599}"/>
              </a:ext>
            </a:extLst>
          </p:cNvPr>
          <p:cNvSpPr/>
          <p:nvPr/>
        </p:nvSpPr>
        <p:spPr>
          <a:xfrm>
            <a:off x="6576810" y="4192478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1F47A7-B4EC-4D77-8F44-D2BBEDD81C79}"/>
              </a:ext>
            </a:extLst>
          </p:cNvPr>
          <p:cNvSpPr txBox="1"/>
          <p:nvPr/>
        </p:nvSpPr>
        <p:spPr>
          <a:xfrm>
            <a:off x="5140171" y="3341964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Bottleneck</a:t>
            </a:r>
          </a:p>
          <a:p>
            <a:pPr algn="ctr"/>
            <a:r>
              <a:rPr lang="en-IN" dirty="0"/>
              <a:t>(Bandwidth 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9798B-9BC3-4467-8E81-F5FAA0A93274}"/>
              </a:ext>
            </a:extLst>
          </p:cNvPr>
          <p:cNvSpPr txBox="1"/>
          <p:nvPr/>
        </p:nvSpPr>
        <p:spPr>
          <a:xfrm>
            <a:off x="3317358" y="284052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153A80-8D58-46C2-8DEB-471B3E35D1A4}"/>
              </a:ext>
            </a:extLst>
          </p:cNvPr>
          <p:cNvSpPr txBox="1"/>
          <p:nvPr/>
        </p:nvSpPr>
        <p:spPr>
          <a:xfrm>
            <a:off x="5060839" y="440110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Drop-Tail Queue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29981-A11B-45C0-B4E0-DA3E47A44A65}"/>
              </a:ext>
            </a:extLst>
          </p:cNvPr>
          <p:cNvSpPr txBox="1"/>
          <p:nvPr/>
        </p:nvSpPr>
        <p:spPr>
          <a:xfrm>
            <a:off x="4809304" y="1939534"/>
            <a:ext cx="56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server has a TCP session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69726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5C37-E6BA-406B-9FE5-59DAF4D5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36" y="259647"/>
            <a:ext cx="9810604" cy="1216024"/>
          </a:xfrm>
        </p:spPr>
        <p:txBody>
          <a:bodyPr/>
          <a:lstStyle/>
          <a:p>
            <a:r>
              <a:rPr lang="en-IN" dirty="0"/>
              <a:t>Congestion window size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FA45625-B646-476F-8558-CF2D5699C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b="48979"/>
          <a:stretch/>
        </p:blipFill>
        <p:spPr>
          <a:xfrm>
            <a:off x="103997" y="1475671"/>
            <a:ext cx="9198623" cy="256433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50BA856-CE7C-4752-B1BE-7A58B10D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1"/>
          <a:stretch/>
        </p:blipFill>
        <p:spPr>
          <a:xfrm>
            <a:off x="103997" y="4219025"/>
            <a:ext cx="9198623" cy="2564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FDA9BB-5DCB-40E6-827A-9DC7841ECBDA}"/>
              </a:ext>
            </a:extLst>
          </p:cNvPr>
          <p:cNvSpPr txBox="1"/>
          <p:nvPr/>
        </p:nvSpPr>
        <p:spPr>
          <a:xfrm>
            <a:off x="9200634" y="3552961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CUBIC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87857-6C0B-4A79-8173-B95DA77223B6}"/>
              </a:ext>
            </a:extLst>
          </p:cNvPr>
          <p:cNvSpPr txBox="1"/>
          <p:nvPr/>
        </p:nvSpPr>
        <p:spPr>
          <a:xfrm>
            <a:off x="9200634" y="6294335"/>
            <a:ext cx="12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mpCUBIC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644899-EEE6-463D-9EA2-C01F90CEBF7F}"/>
              </a:ext>
            </a:extLst>
          </p:cNvPr>
          <p:cNvCxnSpPr>
            <a:cxnSpLocks/>
          </p:cNvCxnSpPr>
          <p:nvPr/>
        </p:nvCxnSpPr>
        <p:spPr>
          <a:xfrm>
            <a:off x="9825948" y="1548882"/>
            <a:ext cx="932248" cy="0"/>
          </a:xfrm>
          <a:prstGeom prst="line">
            <a:avLst/>
          </a:prstGeom>
          <a:ln w="38100">
            <a:solidFill>
              <a:srgbClr val="9F5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14AFAE-2983-4639-A569-DF9BF630B1F0}"/>
              </a:ext>
            </a:extLst>
          </p:cNvPr>
          <p:cNvCxnSpPr>
            <a:cxnSpLocks/>
          </p:cNvCxnSpPr>
          <p:nvPr/>
        </p:nvCxnSpPr>
        <p:spPr>
          <a:xfrm>
            <a:off x="9825948" y="2151346"/>
            <a:ext cx="932248" cy="0"/>
          </a:xfrm>
          <a:prstGeom prst="line">
            <a:avLst/>
          </a:prstGeom>
          <a:ln w="38100">
            <a:solidFill>
              <a:srgbClr val="089F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3EA11E-6DD3-4F06-89FF-B0EF814A3ED7}"/>
              </a:ext>
            </a:extLst>
          </p:cNvPr>
          <p:cNvSpPr txBox="1"/>
          <p:nvPr/>
        </p:nvSpPr>
        <p:spPr>
          <a:xfrm>
            <a:off x="10144002" y="1548882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90789-A972-470A-ADE0-EF7827486C67}"/>
              </a:ext>
            </a:extLst>
          </p:cNvPr>
          <p:cNvSpPr txBox="1"/>
          <p:nvPr/>
        </p:nvSpPr>
        <p:spPr>
          <a:xfrm>
            <a:off x="9825948" y="2174420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ssthresh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7355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47B54A"/>
      </a:accent1>
      <a:accent2>
        <a:srgbClr val="3BB16F"/>
      </a:accent2>
      <a:accent3>
        <a:srgbClr val="45B0A1"/>
      </a:accent3>
      <a:accent4>
        <a:srgbClr val="3B91B1"/>
      </a:accent4>
      <a:accent5>
        <a:srgbClr val="4D71C3"/>
      </a:accent5>
      <a:accent6>
        <a:srgbClr val="5549B7"/>
      </a:accent6>
      <a:hlink>
        <a:srgbClr val="BA7F3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</TotalTime>
  <Words>465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Bembo</vt:lpstr>
      <vt:lpstr>Cambria Math</vt:lpstr>
      <vt:lpstr>ArchiveVTI</vt:lpstr>
      <vt:lpstr>TCP Congestion control using MULTIPATH CUBIC Algorithm</vt:lpstr>
      <vt:lpstr>AIMD BASED ALGORITHM</vt:lpstr>
      <vt:lpstr>CUBIC CONGESTION CONTROL</vt:lpstr>
      <vt:lpstr>MULTIPATH CUBIC CONGESTION CONTROL</vt:lpstr>
      <vt:lpstr>PowerPoint Presentation</vt:lpstr>
      <vt:lpstr>PowerPoint Presentation</vt:lpstr>
      <vt:lpstr>CONTROL PARAMETERS</vt:lpstr>
      <vt:lpstr>SYSTEM DIAGRAM</vt:lpstr>
      <vt:lpstr>Congestion window size</vt:lpstr>
      <vt:lpstr>Throughput and delay</vt:lpstr>
      <vt:lpstr>Throughput OF BOTTLENECK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Congestion control using CUBIC Algorithm</dc:title>
  <dc:creator>Anurag Goyal</dc:creator>
  <cp:lastModifiedBy>Anurag Goyal</cp:lastModifiedBy>
  <cp:revision>6</cp:revision>
  <dcterms:created xsi:type="dcterms:W3CDTF">2021-11-02T08:03:06Z</dcterms:created>
  <dcterms:modified xsi:type="dcterms:W3CDTF">2021-11-27T23:53:35Z</dcterms:modified>
</cp:coreProperties>
</file>