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igs" ContentType="application/vnd.openxmlformats-package.digital-signature-origin"/>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customXml/itemProps3.xml" ContentType="application/vnd.openxmlformats-officedocument.customXml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68" r:id="rId5"/>
    <p:sldId id="269" r:id="rId6"/>
    <p:sldId id="262" r:id="rId7"/>
    <p:sldId id="280" r:id="rId8"/>
    <p:sldId id="272" r:id="rId9"/>
    <p:sldId id="273" r:id="rId10"/>
    <p:sldId id="281" r:id="rId11"/>
    <p:sldId id="274" r:id="rId12"/>
    <p:sldId id="275" r:id="rId13"/>
    <p:sldId id="282" r:id="rId14"/>
    <p:sldId id="277" r:id="rId15"/>
    <p:sldId id="278" r:id="rId16"/>
    <p:sldId id="283"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5/20/2021</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5/20/2021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5/20/2021</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5/20/2021</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5/20/2021</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3028784" y="2281561"/>
            <a:ext cx="8683625" cy="1674354"/>
          </a:xfrm>
        </p:spPr>
        <p:txBody>
          <a:bodyPr/>
          <a:lstStyle/>
          <a:p>
            <a:r>
              <a:rPr lang="en-US" dirty="0"/>
              <a:t>DATA MANAGEMENT BY FILTERS AND TREES</a:t>
            </a:r>
          </a:p>
        </p:txBody>
      </p:sp>
      <p:sp>
        <p:nvSpPr>
          <p:cNvPr id="6" name="TextBox 5">
            <a:extLst>
              <a:ext uri="{FF2B5EF4-FFF2-40B4-BE49-F238E27FC236}">
                <a16:creationId xmlns:a16="http://schemas.microsoft.com/office/drawing/2014/main" id="{DC07C3FA-843C-44FA-B066-04D6620AA879}"/>
              </a:ext>
            </a:extLst>
          </p:cNvPr>
          <p:cNvSpPr txBox="1"/>
          <p:nvPr/>
        </p:nvSpPr>
        <p:spPr>
          <a:xfrm>
            <a:off x="284085" y="3820074"/>
            <a:ext cx="4900474" cy="2465996"/>
          </a:xfrm>
          <a:prstGeom prst="rect">
            <a:avLst/>
          </a:prstGeom>
          <a:noFill/>
        </p:spPr>
        <p:txBody>
          <a:bodyPr wrap="square" rtlCol="0">
            <a:spAutoFit/>
          </a:bodyPr>
          <a:lstStyle/>
          <a:p>
            <a:pPr>
              <a:lnSpc>
                <a:spcPct val="150000"/>
              </a:lnSpc>
            </a:pPr>
            <a:r>
              <a:rPr lang="en-IN" sz="2100" dirty="0"/>
              <a:t>GROUP 16</a:t>
            </a:r>
          </a:p>
          <a:p>
            <a:pPr>
              <a:lnSpc>
                <a:spcPct val="150000"/>
              </a:lnSpc>
            </a:pPr>
            <a:endParaRPr lang="en-IN" sz="2100" dirty="0"/>
          </a:p>
          <a:p>
            <a:pPr>
              <a:lnSpc>
                <a:spcPct val="150000"/>
              </a:lnSpc>
            </a:pPr>
            <a:r>
              <a:rPr lang="en-IN" sz="2100" dirty="0"/>
              <a:t>106119014 – Anurag Goyal</a:t>
            </a:r>
          </a:p>
          <a:p>
            <a:pPr>
              <a:lnSpc>
                <a:spcPct val="150000"/>
              </a:lnSpc>
            </a:pPr>
            <a:r>
              <a:rPr lang="en-IN" sz="2100" dirty="0"/>
              <a:t>106119058 – </a:t>
            </a:r>
            <a:r>
              <a:rPr lang="en-IN" sz="2100" dirty="0" err="1"/>
              <a:t>Kartikey</a:t>
            </a:r>
            <a:r>
              <a:rPr lang="en-IN" sz="2100" dirty="0"/>
              <a:t> Agarwal</a:t>
            </a:r>
          </a:p>
          <a:p>
            <a:pPr>
              <a:lnSpc>
                <a:spcPct val="150000"/>
              </a:lnSpc>
            </a:pPr>
            <a:r>
              <a:rPr lang="en-IN" sz="2100" dirty="0"/>
              <a:t>106119046 – Hari Hara </a:t>
            </a:r>
            <a:r>
              <a:rPr lang="en-IN" sz="2100" dirty="0" err="1"/>
              <a:t>Sudhan</a:t>
            </a:r>
            <a:endParaRPr lang="en-IN" sz="2100"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754B-D265-467E-A8E0-61828C9EE4B6}"/>
              </a:ext>
            </a:extLst>
          </p:cNvPr>
          <p:cNvSpPr>
            <a:spLocks noGrp="1"/>
          </p:cNvSpPr>
          <p:nvPr>
            <p:ph type="title"/>
          </p:nvPr>
        </p:nvSpPr>
        <p:spPr/>
        <p:txBody>
          <a:bodyPr/>
          <a:lstStyle/>
          <a:p>
            <a:r>
              <a:rPr lang="en-IN" dirty="0"/>
              <a:t>B Trees – OPERATIONS</a:t>
            </a:r>
          </a:p>
        </p:txBody>
      </p:sp>
      <p:sp>
        <p:nvSpPr>
          <p:cNvPr id="3" name="Content Placeholder 2">
            <a:extLst>
              <a:ext uri="{FF2B5EF4-FFF2-40B4-BE49-F238E27FC236}">
                <a16:creationId xmlns:a16="http://schemas.microsoft.com/office/drawing/2014/main" id="{018FDFC7-59E6-4F28-82FF-ECFDDE6A7D88}"/>
              </a:ext>
            </a:extLst>
          </p:cNvPr>
          <p:cNvSpPr>
            <a:spLocks noGrp="1"/>
          </p:cNvSpPr>
          <p:nvPr>
            <p:ph idx="1"/>
          </p:nvPr>
        </p:nvSpPr>
        <p:spPr>
          <a:xfrm>
            <a:off x="685800" y="1869600"/>
            <a:ext cx="6078983" cy="4378799"/>
          </a:xfrm>
        </p:spPr>
        <p:txBody>
          <a:bodyPr>
            <a:normAutofit/>
          </a:bodyPr>
          <a:lstStyle/>
          <a:p>
            <a:pPr marL="0" indent="0">
              <a:buNone/>
            </a:pPr>
            <a:endParaRPr lang="en-IN" dirty="0"/>
          </a:p>
          <a:p>
            <a:pPr marL="0" indent="0">
              <a:buNone/>
            </a:pPr>
            <a:r>
              <a:rPr lang="en-IN" dirty="0"/>
              <a:t>B Trees allow three kinds of operations :</a:t>
            </a:r>
          </a:p>
          <a:p>
            <a:pPr marL="800100" lvl="1" indent="-342900">
              <a:buFont typeface="+mj-lt"/>
              <a:buAutoNum type="arabicPeriod"/>
            </a:pPr>
            <a:r>
              <a:rPr lang="en-IN" dirty="0"/>
              <a:t>Insertion 	-	O(log N) time complexity</a:t>
            </a:r>
          </a:p>
          <a:p>
            <a:pPr marL="800100" lvl="1" indent="-342900">
              <a:buFont typeface="+mj-lt"/>
              <a:buAutoNum type="arabicPeriod"/>
            </a:pPr>
            <a:r>
              <a:rPr lang="en-IN" dirty="0"/>
              <a:t>Searching	-	O(log N) time complexity</a:t>
            </a:r>
          </a:p>
          <a:p>
            <a:pPr marL="800100" lvl="1" indent="-342900">
              <a:buFont typeface="+mj-lt"/>
              <a:buAutoNum type="arabicPeriod"/>
            </a:pPr>
            <a:r>
              <a:rPr lang="en-IN" dirty="0"/>
              <a:t>Deletion	-	O(log N) time complexity</a:t>
            </a:r>
          </a:p>
          <a:p>
            <a:pPr marL="457200" lvl="1" indent="0">
              <a:buNone/>
            </a:pPr>
            <a:endParaRPr lang="en-IN" dirty="0"/>
          </a:p>
          <a:p>
            <a:pPr marL="457200" lvl="1" indent="0">
              <a:buNone/>
            </a:pPr>
            <a:r>
              <a:rPr lang="en-IN" dirty="0"/>
              <a:t>(N is the number of elements present in the tree)</a:t>
            </a:r>
          </a:p>
          <a:p>
            <a:pPr marL="457200" lvl="1" indent="0">
              <a:buNone/>
            </a:pPr>
            <a:endParaRPr lang="en-IN" dirty="0"/>
          </a:p>
          <a:p>
            <a:pPr marL="457200" lvl="1" indent="0">
              <a:buNone/>
            </a:pPr>
            <a:r>
              <a:rPr lang="en-IN" dirty="0"/>
              <a:t>Insertion might need node splitting if overflow occurs.</a:t>
            </a:r>
          </a:p>
          <a:p>
            <a:pPr marL="457200" lvl="1" indent="0">
              <a:buNone/>
            </a:pPr>
            <a:r>
              <a:rPr lang="en-IN" dirty="0"/>
              <a:t>Searching is similar to searching in BST.</a:t>
            </a:r>
          </a:p>
          <a:p>
            <a:pPr marL="457200" lvl="1" indent="0">
              <a:buNone/>
            </a:pPr>
            <a:r>
              <a:rPr lang="en-IN" dirty="0"/>
              <a:t>Deletion might need merging with an adjacent node.</a:t>
            </a:r>
          </a:p>
        </p:txBody>
      </p:sp>
    </p:spTree>
    <p:extLst>
      <p:ext uri="{BB962C8B-B14F-4D97-AF65-F5344CB8AC3E}">
        <p14:creationId xmlns:p14="http://schemas.microsoft.com/office/powerpoint/2010/main" val="161193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584C-D12F-4F9B-A552-54E6F26AF54C}"/>
              </a:ext>
            </a:extLst>
          </p:cNvPr>
          <p:cNvSpPr>
            <a:spLocks noGrp="1"/>
          </p:cNvSpPr>
          <p:nvPr>
            <p:ph type="title"/>
          </p:nvPr>
        </p:nvSpPr>
        <p:spPr>
          <a:xfrm>
            <a:off x="685801" y="609600"/>
            <a:ext cx="10840914" cy="1260000"/>
          </a:xfrm>
        </p:spPr>
        <p:txBody>
          <a:bodyPr anchor="ctr">
            <a:normAutofit/>
          </a:bodyPr>
          <a:lstStyle/>
          <a:p>
            <a:r>
              <a:rPr lang="en-IN" dirty="0"/>
              <a:t>B TREES - applications</a:t>
            </a:r>
          </a:p>
        </p:txBody>
      </p:sp>
      <p:sp>
        <p:nvSpPr>
          <p:cNvPr id="4" name="Text Placeholder 3">
            <a:extLst>
              <a:ext uri="{FF2B5EF4-FFF2-40B4-BE49-F238E27FC236}">
                <a16:creationId xmlns:a16="http://schemas.microsoft.com/office/drawing/2014/main" id="{9F081711-2D18-46E1-8892-8E0E64230CD4}"/>
              </a:ext>
            </a:extLst>
          </p:cNvPr>
          <p:cNvSpPr>
            <a:spLocks noGrp="1"/>
          </p:cNvSpPr>
          <p:nvPr>
            <p:ph sz="half" idx="1"/>
          </p:nvPr>
        </p:nvSpPr>
        <p:spPr>
          <a:xfrm>
            <a:off x="685801" y="1869600"/>
            <a:ext cx="7570432" cy="3921601"/>
          </a:xfrm>
        </p:spPr>
        <p:txBody>
          <a:bodyPr anchor="t">
            <a:noAutofit/>
          </a:bodyPr>
          <a:lstStyle/>
          <a:p>
            <a:pPr marL="0" indent="0">
              <a:buNone/>
            </a:pPr>
            <a:r>
              <a:rPr lang="en-US" sz="1300" dirty="0"/>
              <a:t>1. Filesystems </a:t>
            </a:r>
          </a:p>
          <a:p>
            <a:pPr lvl="1">
              <a:buFont typeface="Wingdings" panose="05000000000000000000" pitchFamily="2" charset="2"/>
              <a:buChar char="§"/>
            </a:pPr>
            <a:r>
              <a:rPr lang="en-US" sz="1300" dirty="0"/>
              <a:t>B Tree is used in filesystems to allow quick random access to an </a:t>
            </a:r>
            <a:r>
              <a:rPr lang="en-US" sz="1300" dirty="0" err="1"/>
              <a:t>arbitary</a:t>
            </a:r>
            <a:r>
              <a:rPr lang="en-US" sz="1300" dirty="0"/>
              <a:t> block in a particular file. </a:t>
            </a:r>
          </a:p>
          <a:p>
            <a:pPr lvl="1">
              <a:buFont typeface="Wingdings" panose="05000000000000000000" pitchFamily="2" charset="2"/>
              <a:buChar char="§"/>
            </a:pPr>
            <a:r>
              <a:rPr lang="en-US" sz="1300" dirty="0"/>
              <a:t>B Tree algorithms are efficient for accessing blocks of stored information which is then copied into main memory for processing. </a:t>
            </a:r>
          </a:p>
          <a:p>
            <a:pPr lvl="1">
              <a:buFont typeface="Wingdings" panose="05000000000000000000" pitchFamily="2" charset="2"/>
              <a:buChar char="§"/>
            </a:pPr>
            <a:r>
              <a:rPr lang="en-US" sz="1300" dirty="0"/>
              <a:t>In the worst case, they are designed to do dynamic set operations in O(log N) time because of their high ‘branching factor’. </a:t>
            </a:r>
          </a:p>
          <a:p>
            <a:pPr marL="0" indent="0">
              <a:buNone/>
            </a:pPr>
            <a:r>
              <a:rPr lang="en-US" sz="1300" dirty="0"/>
              <a:t>2. Database Management Systems </a:t>
            </a:r>
          </a:p>
          <a:p>
            <a:pPr lvl="1">
              <a:buFont typeface="Wingdings" panose="05000000000000000000" pitchFamily="2" charset="2"/>
              <a:buChar char="§"/>
            </a:pPr>
            <a:r>
              <a:rPr lang="en-US" sz="1300" dirty="0"/>
              <a:t>Large databases are kept on the disk drives. The time taken to read a record on a disk drive far exceeds the time needed to compare keys once the record is available. </a:t>
            </a:r>
          </a:p>
          <a:p>
            <a:pPr lvl="1">
              <a:buFont typeface="Wingdings" panose="05000000000000000000" pitchFamily="2" charset="2"/>
              <a:buChar char="§"/>
            </a:pPr>
            <a:r>
              <a:rPr lang="en-US" sz="1300" dirty="0"/>
              <a:t>B Tree is used to index the data and provides faster access to the actual data stored on the disks since, the access to value stored in a large database that is stored on a disk is a very time-consuming process. </a:t>
            </a:r>
          </a:p>
          <a:p>
            <a:pPr lvl="1">
              <a:buFont typeface="Wingdings" panose="05000000000000000000" pitchFamily="2" charset="2"/>
              <a:buChar char="§"/>
            </a:pPr>
            <a:r>
              <a:rPr lang="en-US" sz="1300" dirty="0"/>
              <a:t>Searching an un-indexed and unsorted database containing N key values needs O(N) running time in worst case. However, if we use B Tree to index this database then it will be searched in O(log N) time in worst case.</a:t>
            </a:r>
            <a:endParaRPr lang="en-IN" sz="1300" dirty="0"/>
          </a:p>
          <a:p>
            <a:pPr>
              <a:lnSpc>
                <a:spcPct val="90000"/>
              </a:lnSpc>
            </a:pPr>
            <a:endParaRPr lang="en-IN" sz="1300" dirty="0"/>
          </a:p>
        </p:txBody>
      </p:sp>
      <p:pic>
        <p:nvPicPr>
          <p:cNvPr id="7" name="Picture 2" descr="Everything You Need To Know About the Linux File System">
            <a:extLst>
              <a:ext uri="{FF2B5EF4-FFF2-40B4-BE49-F238E27FC236}">
                <a16:creationId xmlns:a16="http://schemas.microsoft.com/office/drawing/2014/main" id="{3BC048FB-6E75-4995-9932-286D21409564}"/>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8256233" y="1869600"/>
            <a:ext cx="3168544" cy="17258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8F45B94-4469-4C20-847C-DF132B0EA220}"/>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8256233" y="3729250"/>
            <a:ext cx="3082883" cy="206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9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C7F4-7CFE-4F2D-9BED-33E73B332737}"/>
              </a:ext>
            </a:extLst>
          </p:cNvPr>
          <p:cNvSpPr>
            <a:spLocks noGrp="1"/>
          </p:cNvSpPr>
          <p:nvPr>
            <p:ph type="title"/>
          </p:nvPr>
        </p:nvSpPr>
        <p:spPr>
          <a:xfrm>
            <a:off x="685801" y="609600"/>
            <a:ext cx="10840914" cy="1260000"/>
          </a:xfrm>
        </p:spPr>
        <p:txBody>
          <a:bodyPr anchor="ctr">
            <a:normAutofit/>
          </a:bodyPr>
          <a:lstStyle/>
          <a:p>
            <a:r>
              <a:rPr lang="en-IN" dirty="0"/>
              <a:t>B+ TREES</a:t>
            </a:r>
          </a:p>
        </p:txBody>
      </p:sp>
      <p:sp>
        <p:nvSpPr>
          <p:cNvPr id="4" name="Text Placeholder 3">
            <a:extLst>
              <a:ext uri="{FF2B5EF4-FFF2-40B4-BE49-F238E27FC236}">
                <a16:creationId xmlns:a16="http://schemas.microsoft.com/office/drawing/2014/main" id="{7FE1123C-3425-4527-915C-3844461085DF}"/>
              </a:ext>
            </a:extLst>
          </p:cNvPr>
          <p:cNvSpPr>
            <a:spLocks noGrp="1"/>
          </p:cNvSpPr>
          <p:nvPr>
            <p:ph sz="half" idx="1"/>
          </p:nvPr>
        </p:nvSpPr>
        <p:spPr>
          <a:xfrm>
            <a:off x="685802" y="1869600"/>
            <a:ext cx="5040000" cy="3921601"/>
          </a:xfrm>
        </p:spPr>
        <p:txBody>
          <a:bodyPr anchor="t">
            <a:normAutofit lnSpcReduction="10000"/>
          </a:bodyPr>
          <a:lstStyle/>
          <a:p>
            <a:pPr>
              <a:buFont typeface="Wingdings" panose="05000000000000000000" pitchFamily="2" charset="2"/>
              <a:buChar char="§"/>
            </a:pPr>
            <a:r>
              <a:rPr lang="en-US" sz="1800" dirty="0"/>
              <a:t>A B+ Tree can be viewed as a B Tree in which each node contains only keys (not key-value pairs) and to which additional level is added at the bottom with linked leaves. </a:t>
            </a:r>
          </a:p>
          <a:p>
            <a:pPr>
              <a:buFont typeface="Wingdings" panose="05000000000000000000" pitchFamily="2" charset="2"/>
              <a:buChar char="§"/>
            </a:pPr>
            <a:r>
              <a:rPr lang="en-US" sz="1800" dirty="0"/>
              <a:t>The difference is that in B+ Trees only leaf nodes contain the actual key values. The non-leaf nodes of the B+ Tree contain router values. Routers are entities of the same type as the key values, but they are not the keys stored in the search structure. </a:t>
            </a:r>
          </a:p>
          <a:p>
            <a:pPr>
              <a:buFont typeface="Wingdings" panose="05000000000000000000" pitchFamily="2" charset="2"/>
              <a:buChar char="§"/>
            </a:pPr>
            <a:r>
              <a:rPr lang="en-US" sz="1800" dirty="0"/>
              <a:t>They are only used to guide the search in the tree. In classical B Trees, the key values are stored in both leaf and non-leaf nodes of the tree.</a:t>
            </a:r>
            <a:endParaRPr lang="en-IN" sz="1800" dirty="0"/>
          </a:p>
        </p:txBody>
      </p:sp>
      <p:pic>
        <p:nvPicPr>
          <p:cNvPr id="10" name="Content Placeholder 9" descr="Diagram, engineering drawing&#10;&#10;Description automatically generated">
            <a:extLst>
              <a:ext uri="{FF2B5EF4-FFF2-40B4-BE49-F238E27FC236}">
                <a16:creationId xmlns:a16="http://schemas.microsoft.com/office/drawing/2014/main" id="{1A402B33-A673-4769-B289-7C5E79C36C65}"/>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5907701" y="2583402"/>
            <a:ext cx="5510602" cy="2492547"/>
          </a:xfrm>
          <a:prstGeom prst="roundRect">
            <a:avLst>
              <a:gd name="adj" fmla="val 8442"/>
            </a:avLst>
          </a:prstGeom>
        </p:spPr>
      </p:pic>
    </p:spTree>
    <p:extLst>
      <p:ext uri="{BB962C8B-B14F-4D97-AF65-F5344CB8AC3E}">
        <p14:creationId xmlns:p14="http://schemas.microsoft.com/office/powerpoint/2010/main" val="3032237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754B-D265-467E-A8E0-61828C9EE4B6}"/>
              </a:ext>
            </a:extLst>
          </p:cNvPr>
          <p:cNvSpPr>
            <a:spLocks noGrp="1"/>
          </p:cNvSpPr>
          <p:nvPr>
            <p:ph type="title"/>
          </p:nvPr>
        </p:nvSpPr>
        <p:spPr/>
        <p:txBody>
          <a:bodyPr/>
          <a:lstStyle/>
          <a:p>
            <a:r>
              <a:rPr lang="en-IN" dirty="0"/>
              <a:t>B+ Trees – OPERATIONS</a:t>
            </a:r>
          </a:p>
        </p:txBody>
      </p:sp>
      <p:sp>
        <p:nvSpPr>
          <p:cNvPr id="3" name="Content Placeholder 2">
            <a:extLst>
              <a:ext uri="{FF2B5EF4-FFF2-40B4-BE49-F238E27FC236}">
                <a16:creationId xmlns:a16="http://schemas.microsoft.com/office/drawing/2014/main" id="{018FDFC7-59E6-4F28-82FF-ECFDDE6A7D88}"/>
              </a:ext>
            </a:extLst>
          </p:cNvPr>
          <p:cNvSpPr>
            <a:spLocks noGrp="1"/>
          </p:cNvSpPr>
          <p:nvPr>
            <p:ph idx="1"/>
          </p:nvPr>
        </p:nvSpPr>
        <p:spPr>
          <a:xfrm>
            <a:off x="685800" y="1869600"/>
            <a:ext cx="6078983" cy="4378799"/>
          </a:xfrm>
        </p:spPr>
        <p:txBody>
          <a:bodyPr>
            <a:normAutofit/>
          </a:bodyPr>
          <a:lstStyle/>
          <a:p>
            <a:pPr marL="0" indent="0">
              <a:buNone/>
            </a:pPr>
            <a:endParaRPr lang="en-IN" dirty="0"/>
          </a:p>
          <a:p>
            <a:pPr marL="0" indent="0">
              <a:buNone/>
            </a:pPr>
            <a:r>
              <a:rPr lang="en-IN" dirty="0"/>
              <a:t>B+ Trees allow three kinds of operations :</a:t>
            </a:r>
          </a:p>
          <a:p>
            <a:pPr marL="800100" lvl="1" indent="-342900">
              <a:buFont typeface="+mj-lt"/>
              <a:buAutoNum type="arabicPeriod"/>
            </a:pPr>
            <a:r>
              <a:rPr lang="en-IN" dirty="0"/>
              <a:t>Insertion 	-	O(log N) time complexity</a:t>
            </a:r>
          </a:p>
          <a:p>
            <a:pPr marL="800100" lvl="1" indent="-342900">
              <a:buFont typeface="+mj-lt"/>
              <a:buAutoNum type="arabicPeriod"/>
            </a:pPr>
            <a:r>
              <a:rPr lang="en-IN" dirty="0"/>
              <a:t>Searching	-	O(log N) time complexity</a:t>
            </a:r>
          </a:p>
          <a:p>
            <a:pPr marL="800100" lvl="1" indent="-342900">
              <a:buFont typeface="+mj-lt"/>
              <a:buAutoNum type="arabicPeriod"/>
            </a:pPr>
            <a:r>
              <a:rPr lang="en-IN" dirty="0"/>
              <a:t>Deletion	-	O(log N) time complexity</a:t>
            </a:r>
          </a:p>
          <a:p>
            <a:pPr marL="457200" lvl="1" indent="0">
              <a:buNone/>
            </a:pPr>
            <a:endParaRPr lang="en-IN" dirty="0"/>
          </a:p>
          <a:p>
            <a:pPr marL="457200" lvl="1" indent="0">
              <a:buNone/>
            </a:pPr>
            <a:r>
              <a:rPr lang="en-IN" dirty="0"/>
              <a:t>(N is the number of elements present in the tree)</a:t>
            </a:r>
          </a:p>
          <a:p>
            <a:pPr marL="457200" lvl="1" indent="0">
              <a:buNone/>
            </a:pPr>
            <a:endParaRPr lang="en-IN" dirty="0"/>
          </a:p>
          <a:p>
            <a:pPr marL="457200" lvl="1" indent="0">
              <a:buNone/>
            </a:pPr>
            <a:r>
              <a:rPr lang="en-IN" dirty="0"/>
              <a:t>Insertion might need node splitting if overflow occurs and always occurs at the leaf nodes.</a:t>
            </a:r>
          </a:p>
          <a:p>
            <a:pPr marL="457200" lvl="1" indent="0">
              <a:buNone/>
            </a:pPr>
            <a:r>
              <a:rPr lang="en-IN" dirty="0"/>
              <a:t>Search elements are present in the leaf nodes.</a:t>
            </a:r>
          </a:p>
          <a:p>
            <a:pPr marL="457200" lvl="1" indent="0">
              <a:buNone/>
            </a:pPr>
            <a:r>
              <a:rPr lang="en-IN" dirty="0"/>
              <a:t>Deletion might need merging with an adjacent node.</a:t>
            </a:r>
          </a:p>
        </p:txBody>
      </p:sp>
    </p:spTree>
    <p:extLst>
      <p:ext uri="{BB962C8B-B14F-4D97-AF65-F5344CB8AC3E}">
        <p14:creationId xmlns:p14="http://schemas.microsoft.com/office/powerpoint/2010/main" val="3672709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C7F4-7CFE-4F2D-9BED-33E73B332737}"/>
              </a:ext>
            </a:extLst>
          </p:cNvPr>
          <p:cNvSpPr>
            <a:spLocks noGrp="1"/>
          </p:cNvSpPr>
          <p:nvPr>
            <p:ph type="title"/>
          </p:nvPr>
        </p:nvSpPr>
        <p:spPr>
          <a:xfrm>
            <a:off x="685801" y="609600"/>
            <a:ext cx="10840914" cy="1260000"/>
          </a:xfrm>
        </p:spPr>
        <p:txBody>
          <a:bodyPr anchor="ctr">
            <a:normAutofit/>
          </a:bodyPr>
          <a:lstStyle/>
          <a:p>
            <a:r>
              <a:rPr lang="en-IN" dirty="0"/>
              <a:t>B+ TREES - applications</a:t>
            </a:r>
          </a:p>
        </p:txBody>
      </p:sp>
      <p:sp>
        <p:nvSpPr>
          <p:cNvPr id="4" name="Text Placeholder 3">
            <a:extLst>
              <a:ext uri="{FF2B5EF4-FFF2-40B4-BE49-F238E27FC236}">
                <a16:creationId xmlns:a16="http://schemas.microsoft.com/office/drawing/2014/main" id="{7FE1123C-3425-4527-915C-3844461085DF}"/>
              </a:ext>
            </a:extLst>
          </p:cNvPr>
          <p:cNvSpPr>
            <a:spLocks noGrp="1"/>
          </p:cNvSpPr>
          <p:nvPr>
            <p:ph sz="half" idx="1"/>
          </p:nvPr>
        </p:nvSpPr>
        <p:spPr>
          <a:xfrm>
            <a:off x="685801" y="1869600"/>
            <a:ext cx="6895729" cy="3921601"/>
          </a:xfrm>
        </p:spPr>
        <p:txBody>
          <a:bodyPr anchor="t">
            <a:noAutofit/>
          </a:bodyPr>
          <a:lstStyle/>
          <a:p>
            <a:pPr marL="0" indent="0">
              <a:buNone/>
            </a:pPr>
            <a:r>
              <a:rPr lang="en-US" sz="1500" dirty="0"/>
              <a:t>1. Large Scale Data Storage </a:t>
            </a:r>
          </a:p>
          <a:p>
            <a:pPr lvl="1">
              <a:buFont typeface="Wingdings" panose="05000000000000000000" pitchFamily="2" charset="2"/>
              <a:buChar char="§"/>
            </a:pPr>
            <a:r>
              <a:rPr lang="en-US" sz="1500" dirty="0"/>
              <a:t>The primary value of a B+ Tree is in storing data for efficient retrieval in a </a:t>
            </a:r>
            <a:r>
              <a:rPr lang="en-US" sz="1500" dirty="0" err="1"/>
              <a:t>blockoriented</a:t>
            </a:r>
            <a:r>
              <a:rPr lang="en-US" sz="1500" dirty="0"/>
              <a:t> storage context, in particular, filesystems. </a:t>
            </a:r>
          </a:p>
          <a:p>
            <a:pPr lvl="1">
              <a:buFont typeface="Wingdings" panose="05000000000000000000" pitchFamily="2" charset="2"/>
              <a:buChar char="§"/>
            </a:pPr>
            <a:r>
              <a:rPr lang="en-US" sz="1500" dirty="0"/>
              <a:t>This is primarily because unlike binary search trees, B+ Trees have very high fanout which reduces the number of I/O operations required to find an element in the tree.</a:t>
            </a:r>
          </a:p>
          <a:p>
            <a:pPr marL="0" indent="0">
              <a:buNone/>
            </a:pPr>
            <a:r>
              <a:rPr lang="en-US" sz="1500" dirty="0"/>
              <a:t>2. </a:t>
            </a:r>
            <a:r>
              <a:rPr lang="en-IN" sz="1500" dirty="0"/>
              <a:t>Metadata Indexing </a:t>
            </a:r>
          </a:p>
          <a:p>
            <a:pPr lvl="1">
              <a:buFont typeface="Wingdings" panose="05000000000000000000" pitchFamily="2" charset="2"/>
              <a:buChar char="§"/>
            </a:pPr>
            <a:r>
              <a:rPr lang="en-IN" sz="1500" dirty="0"/>
              <a:t>The </a:t>
            </a:r>
            <a:r>
              <a:rPr lang="en-IN" sz="1500" dirty="0" err="1"/>
              <a:t>ReiserFS</a:t>
            </a:r>
            <a:r>
              <a:rPr lang="en-IN" sz="1500" dirty="0"/>
              <a:t>, NSS, XFS, JFS, </a:t>
            </a:r>
            <a:r>
              <a:rPr lang="en-IN" sz="1500" dirty="0" err="1"/>
              <a:t>ReFS</a:t>
            </a:r>
            <a:r>
              <a:rPr lang="en-IN" sz="1500" dirty="0"/>
              <a:t> and BFS filesystems all use B+ Trees for metadata indexing. BFS uses B+ Trees for storing directories also. </a:t>
            </a:r>
          </a:p>
          <a:p>
            <a:pPr lvl="1">
              <a:buFont typeface="Wingdings" panose="05000000000000000000" pitchFamily="2" charset="2"/>
              <a:buChar char="§"/>
            </a:pPr>
            <a:r>
              <a:rPr lang="en-IN" sz="1500" dirty="0"/>
              <a:t>NTFS uses B+ Trees for directory and security-related metadata indexing. EXT4 uses extent trees (a modified form of B+ Tree) for file extent indexing. </a:t>
            </a:r>
          </a:p>
          <a:p>
            <a:pPr lvl="1">
              <a:buFont typeface="Wingdings" panose="05000000000000000000" pitchFamily="2" charset="2"/>
              <a:buChar char="§"/>
            </a:pPr>
            <a:r>
              <a:rPr lang="en-IN" sz="1500" dirty="0"/>
              <a:t>APFS uses B+ Trees to store mappings from filesystems object IDs to their locations on disk, and to store filesystem records</a:t>
            </a:r>
          </a:p>
        </p:txBody>
      </p:sp>
      <p:pic>
        <p:nvPicPr>
          <p:cNvPr id="7" name="Picture 2" descr="Microsoft: This is the first automated data storage, recovery system for  DNA in the world">
            <a:extLst>
              <a:ext uri="{FF2B5EF4-FFF2-40B4-BE49-F238E27FC236}">
                <a16:creationId xmlns:a16="http://schemas.microsoft.com/office/drawing/2014/main" id="{CAC6AA59-4034-44B4-BE57-AA6CAD34C11F}"/>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7918315" y="1869600"/>
            <a:ext cx="3517192" cy="19784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068D846-5D7F-4D1B-91A9-8FD202488CA3}"/>
              </a:ext>
            </a:extLst>
          </p:cNvPr>
          <p:cNvPicPr>
            <a:picLocks noChangeAspect="1"/>
          </p:cNvPicPr>
          <p:nvPr/>
        </p:nvPicPr>
        <p:blipFill>
          <a:blip r:embed="rId3"/>
          <a:stretch>
            <a:fillRect/>
          </a:stretch>
        </p:blipFill>
        <p:spPr>
          <a:xfrm>
            <a:off x="7918315" y="4107367"/>
            <a:ext cx="3517192" cy="1627539"/>
          </a:xfrm>
          <a:prstGeom prst="rect">
            <a:avLst/>
          </a:prstGeom>
        </p:spPr>
      </p:pic>
    </p:spTree>
    <p:extLst>
      <p:ext uri="{BB962C8B-B14F-4D97-AF65-F5344CB8AC3E}">
        <p14:creationId xmlns:p14="http://schemas.microsoft.com/office/powerpoint/2010/main" val="25666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a:extLst>
              <a:ext uri="{FF2B5EF4-FFF2-40B4-BE49-F238E27FC236}">
                <a16:creationId xmlns:a16="http://schemas.microsoft.com/office/drawing/2014/main" id="{F54CE4C8-2431-43FB-87C3-391A3BFF806C}"/>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965527" y="549804"/>
            <a:ext cx="1157288" cy="1157288"/>
          </a:xfrm>
          <a:prstGeom prst="rect">
            <a:avLst/>
          </a:prstGeom>
        </p:spPr>
      </p:pic>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30819" y="1874308"/>
            <a:ext cx="4135867" cy="1260000"/>
          </a:xfrm>
        </p:spPr>
        <p:txBody>
          <a:bodyPr/>
          <a:lstStyle/>
          <a:p>
            <a:r>
              <a:rPr lang="en-US" dirty="0"/>
              <a:t>PROBABILISTIC FILTERS AND MULTIWAY TREES</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230819" y="3413666"/>
            <a:ext cx="4389623" cy="3097816"/>
          </a:xfrm>
        </p:spPr>
        <p:txBody>
          <a:bodyPr>
            <a:normAutofit/>
          </a:bodyPr>
          <a:lstStyle/>
          <a:p>
            <a:pPr algn="l"/>
            <a:r>
              <a:rPr lang="en-US" dirty="0"/>
              <a:t>Set membership tests by Probabilistic Filters</a:t>
            </a:r>
          </a:p>
          <a:p>
            <a:pPr marL="742950" lvl="1" indent="-285750">
              <a:buFont typeface="Arial" panose="020B0604020202020204" pitchFamily="34" charset="0"/>
              <a:buChar char="•"/>
            </a:pPr>
            <a:r>
              <a:rPr lang="en-US" sz="1800" dirty="0"/>
              <a:t>Bloom Filters</a:t>
            </a:r>
          </a:p>
          <a:p>
            <a:pPr marL="742950" lvl="1" indent="-285750">
              <a:buFont typeface="Arial" panose="020B0604020202020204" pitchFamily="34" charset="0"/>
              <a:buChar char="•"/>
            </a:pPr>
            <a:r>
              <a:rPr lang="en-US" sz="1800" dirty="0"/>
              <a:t>Cuckoo Filters (low and high load)</a:t>
            </a:r>
          </a:p>
          <a:p>
            <a:pPr lvl="1"/>
            <a:endParaRPr lang="en-US" sz="1800" dirty="0"/>
          </a:p>
          <a:p>
            <a:pPr algn="l"/>
            <a:r>
              <a:rPr lang="en-US" dirty="0"/>
              <a:t>Structured storing of data by Multiway Trees</a:t>
            </a:r>
          </a:p>
          <a:p>
            <a:pPr marL="742950" lvl="1" indent="-285750">
              <a:buFont typeface="Arial" panose="020B0604020202020204" pitchFamily="34" charset="0"/>
              <a:buChar char="•"/>
            </a:pPr>
            <a:r>
              <a:rPr lang="en-US" sz="1800" dirty="0"/>
              <a:t>B Trees   (RAM based)</a:t>
            </a:r>
          </a:p>
          <a:p>
            <a:pPr marL="742950" lvl="1" indent="-285750">
              <a:buFont typeface="Arial" panose="020B0604020202020204" pitchFamily="34" charset="0"/>
              <a:buChar char="•"/>
            </a:pPr>
            <a:r>
              <a:rPr lang="en-US" sz="1800" dirty="0"/>
              <a:t>B+ Trees (RAM and disk based)</a:t>
            </a:r>
          </a:p>
        </p:txBody>
      </p:sp>
      <p:pic>
        <p:nvPicPr>
          <p:cNvPr id="17" name="Content Placeholder 16" descr="A picture containing colorful&#10;&#10;Description automatically generated">
            <a:extLst>
              <a:ext uri="{FF2B5EF4-FFF2-40B4-BE49-F238E27FC236}">
                <a16:creationId xmlns:a16="http://schemas.microsoft.com/office/drawing/2014/main" id="{D65807D8-4885-430D-8DD1-5E897133166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4603457" y="538226"/>
            <a:ext cx="7443541" cy="2708224"/>
          </a:xfrm>
        </p:spPr>
      </p:pic>
      <p:pic>
        <p:nvPicPr>
          <p:cNvPr id="19" name="Picture 18" descr="Graphical user interface, application, Teams&#10;&#10;Description automatically generated">
            <a:extLst>
              <a:ext uri="{FF2B5EF4-FFF2-40B4-BE49-F238E27FC236}">
                <a16:creationId xmlns:a16="http://schemas.microsoft.com/office/drawing/2014/main" id="{2A4498FC-4C64-40FB-A57C-D178BF91A09A}"/>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32956" y="3413666"/>
            <a:ext cx="7872468" cy="3097816"/>
          </a:xfrm>
          <a:prstGeom prst="rect">
            <a:avLst/>
          </a:prstGeom>
        </p:spPr>
      </p:pic>
    </p:spTree>
    <p:extLst>
      <p:ext uri="{BB962C8B-B14F-4D97-AF65-F5344CB8AC3E}">
        <p14:creationId xmlns:p14="http://schemas.microsoft.com/office/powerpoint/2010/main" val="234296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D3C6-003C-4A2D-B351-F00A04BF6251}"/>
              </a:ext>
            </a:extLst>
          </p:cNvPr>
          <p:cNvSpPr>
            <a:spLocks noGrp="1"/>
          </p:cNvSpPr>
          <p:nvPr>
            <p:ph type="title"/>
          </p:nvPr>
        </p:nvSpPr>
        <p:spPr>
          <a:xfrm>
            <a:off x="685801" y="609600"/>
            <a:ext cx="10840914" cy="1260000"/>
          </a:xfrm>
        </p:spPr>
        <p:txBody>
          <a:bodyPr anchor="ctr">
            <a:normAutofit/>
          </a:bodyPr>
          <a:lstStyle/>
          <a:p>
            <a:r>
              <a:rPr lang="en-US" dirty="0"/>
              <a:t>BLOOM FILTERs</a:t>
            </a:r>
          </a:p>
        </p:txBody>
      </p:sp>
      <p:sp>
        <p:nvSpPr>
          <p:cNvPr id="4" name="Text Placeholder 3">
            <a:extLst>
              <a:ext uri="{FF2B5EF4-FFF2-40B4-BE49-F238E27FC236}">
                <a16:creationId xmlns:a16="http://schemas.microsoft.com/office/drawing/2014/main" id="{44FA16B2-6A61-4B79-B91C-B41F21F14F7D}"/>
              </a:ext>
            </a:extLst>
          </p:cNvPr>
          <p:cNvSpPr>
            <a:spLocks noGrp="1"/>
          </p:cNvSpPr>
          <p:nvPr>
            <p:ph sz="half" idx="1"/>
          </p:nvPr>
        </p:nvSpPr>
        <p:spPr>
          <a:xfrm>
            <a:off x="685802" y="1869600"/>
            <a:ext cx="5040000" cy="3921601"/>
          </a:xfrm>
        </p:spPr>
        <p:txBody>
          <a:bodyPr anchor="t">
            <a:normAutofit/>
          </a:bodyPr>
          <a:lstStyle/>
          <a:p>
            <a:pPr marL="285750" indent="-285750">
              <a:buFont typeface="Arial" panose="020B0604020202020204" pitchFamily="34" charset="0"/>
              <a:buChar char="•"/>
            </a:pPr>
            <a:r>
              <a:rPr lang="en-US" dirty="0"/>
              <a:t>A Bloom filter is a memory efficient probabilistic data structure. It is used for determining the existence of an element in a set.</a:t>
            </a:r>
            <a:endParaRPr lang="en-IN" dirty="0"/>
          </a:p>
          <a:p>
            <a:pPr marL="285750" indent="-285750">
              <a:buFont typeface="Arial" panose="020B0604020202020204" pitchFamily="34" charset="0"/>
              <a:buChar char="•"/>
            </a:pPr>
            <a:r>
              <a:rPr lang="en-US" dirty="0"/>
              <a:t>It can only tell whether an element is “strictly not” or “maybe there” in the set.</a:t>
            </a:r>
            <a:endParaRPr lang="en-IN" dirty="0"/>
          </a:p>
          <a:p>
            <a:pPr marL="285750" indent="-285750">
              <a:buFont typeface="Arial" panose="020B0604020202020204" pitchFamily="34" charset="0"/>
              <a:buChar char="•"/>
            </a:pPr>
            <a:r>
              <a:rPr lang="en-US" dirty="0"/>
              <a:t>It maintains a bit array of Boolean type of a predetermined size. </a:t>
            </a:r>
          </a:p>
          <a:p>
            <a:pPr marL="285750" indent="-285750">
              <a:buFont typeface="Arial" panose="020B0604020202020204" pitchFamily="34" charset="0"/>
              <a:buChar char="•"/>
            </a:pPr>
            <a:r>
              <a:rPr lang="en-US" dirty="0"/>
              <a:t> Element insertion is done by using a hash function to determine the locations of interest in the array.</a:t>
            </a:r>
          </a:p>
          <a:p>
            <a:pPr marL="285750" indent="-285750">
              <a:buFont typeface="Arial" panose="020B0604020202020204" pitchFamily="34" charset="0"/>
              <a:buChar char="•"/>
            </a:pPr>
            <a:endParaRPr lang="en-IN" dirty="0"/>
          </a:p>
          <a:p>
            <a:endParaRPr lang="en-US" dirty="0"/>
          </a:p>
        </p:txBody>
      </p:sp>
      <p:pic>
        <p:nvPicPr>
          <p:cNvPr id="17" name="Content Placeholder 16" descr="A picture containing colorful&#10;&#10;Description automatically generated">
            <a:extLst>
              <a:ext uri="{FF2B5EF4-FFF2-40B4-BE49-F238E27FC236}">
                <a16:creationId xmlns:a16="http://schemas.microsoft.com/office/drawing/2014/main" id="{DD49BD44-CB60-45E1-A0C9-CE1FC029DFAD}"/>
              </a:ext>
            </a:extLst>
          </p:cNvPr>
          <p:cNvPicPr>
            <a:picLocks noGrp="1" noChangeAspect="1"/>
          </p:cNvPicPr>
          <p:nvPr>
            <p:ph sz="half" idx="2"/>
          </p:nvPr>
        </p:nvPicPr>
        <p:blipFill>
          <a:blip r:embed="rId2" cstate="print">
            <a:extLst>
              <a:ext uri="{28A0092B-C50C-407E-A947-70E740481C1C}">
                <a14:useLocalDpi xmlns:a14="http://schemas.microsoft.com/office/drawing/2010/main"/>
              </a:ext>
            </a:extLst>
          </a:blip>
          <a:stretch>
            <a:fillRect/>
          </a:stretch>
        </p:blipFill>
        <p:spPr>
          <a:xfrm>
            <a:off x="5469290" y="2730198"/>
            <a:ext cx="5886529" cy="2113264"/>
          </a:xfrm>
        </p:spPr>
      </p:pic>
    </p:spTree>
    <p:extLst>
      <p:ext uri="{BB962C8B-B14F-4D97-AF65-F5344CB8AC3E}">
        <p14:creationId xmlns:p14="http://schemas.microsoft.com/office/powerpoint/2010/main" val="1733894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754B-D265-467E-A8E0-61828C9EE4B6}"/>
              </a:ext>
            </a:extLst>
          </p:cNvPr>
          <p:cNvSpPr>
            <a:spLocks noGrp="1"/>
          </p:cNvSpPr>
          <p:nvPr>
            <p:ph type="title"/>
          </p:nvPr>
        </p:nvSpPr>
        <p:spPr/>
        <p:txBody>
          <a:bodyPr/>
          <a:lstStyle/>
          <a:p>
            <a:r>
              <a:rPr lang="en-IN" dirty="0"/>
              <a:t>BLOOM FILTERs – OPERATIONS</a:t>
            </a:r>
          </a:p>
        </p:txBody>
      </p:sp>
      <p:sp>
        <p:nvSpPr>
          <p:cNvPr id="3" name="Content Placeholder 2">
            <a:extLst>
              <a:ext uri="{FF2B5EF4-FFF2-40B4-BE49-F238E27FC236}">
                <a16:creationId xmlns:a16="http://schemas.microsoft.com/office/drawing/2014/main" id="{018FDFC7-59E6-4F28-82FF-ECFDDE6A7D88}"/>
              </a:ext>
            </a:extLst>
          </p:cNvPr>
          <p:cNvSpPr>
            <a:spLocks noGrp="1"/>
          </p:cNvSpPr>
          <p:nvPr>
            <p:ph idx="1"/>
          </p:nvPr>
        </p:nvSpPr>
        <p:spPr>
          <a:xfrm>
            <a:off x="685801" y="1869601"/>
            <a:ext cx="5679488" cy="3921600"/>
          </a:xfrm>
        </p:spPr>
        <p:txBody>
          <a:bodyPr/>
          <a:lstStyle/>
          <a:p>
            <a:pPr marL="0" indent="0">
              <a:buNone/>
            </a:pPr>
            <a:endParaRPr lang="en-IN" dirty="0"/>
          </a:p>
          <a:p>
            <a:pPr marL="0" indent="0">
              <a:buNone/>
            </a:pPr>
            <a:r>
              <a:rPr lang="en-IN" dirty="0"/>
              <a:t>Bloom Filters allow two kinds of operations :</a:t>
            </a:r>
          </a:p>
          <a:p>
            <a:pPr marL="800100" lvl="1" indent="-342900">
              <a:buFont typeface="+mj-lt"/>
              <a:buAutoNum type="arabicPeriod"/>
            </a:pPr>
            <a:r>
              <a:rPr lang="en-IN" dirty="0"/>
              <a:t>Insertion 	-	O(1) time complexity</a:t>
            </a:r>
          </a:p>
          <a:p>
            <a:pPr marL="800100" lvl="1" indent="-342900">
              <a:buFont typeface="+mj-lt"/>
              <a:buAutoNum type="arabicPeriod"/>
            </a:pPr>
            <a:r>
              <a:rPr lang="en-IN" dirty="0"/>
              <a:t>Lookup	-	O(1) time complexity</a:t>
            </a:r>
          </a:p>
          <a:p>
            <a:pPr marL="800100" lvl="1" indent="-342900">
              <a:buFont typeface="+mj-lt"/>
              <a:buAutoNum type="arabicPeriod"/>
            </a:pPr>
            <a:endParaRPr lang="en-IN" dirty="0"/>
          </a:p>
          <a:p>
            <a:pPr marL="457200" lvl="1" indent="0">
              <a:buNone/>
            </a:pPr>
            <a:r>
              <a:rPr lang="en-IN" dirty="0"/>
              <a:t>Deletion is not allowed because deleting an element would mean overwriting the corresponding bit array elements to zero. There is a chance that doing it would delete multiple other elements too from the filter.</a:t>
            </a:r>
          </a:p>
        </p:txBody>
      </p:sp>
    </p:spTree>
    <p:extLst>
      <p:ext uri="{BB962C8B-B14F-4D97-AF65-F5344CB8AC3E}">
        <p14:creationId xmlns:p14="http://schemas.microsoft.com/office/powerpoint/2010/main" val="228569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EB77CEB-6635-4E5B-8D40-77DA2F1E7724}"/>
              </a:ext>
            </a:extLst>
          </p:cNvPr>
          <p:cNvSpPr>
            <a:spLocks noGrp="1"/>
          </p:cNvSpPr>
          <p:nvPr>
            <p:ph type="title"/>
          </p:nvPr>
        </p:nvSpPr>
        <p:spPr>
          <a:xfrm>
            <a:off x="685801" y="609600"/>
            <a:ext cx="10840914" cy="1260000"/>
          </a:xfrm>
        </p:spPr>
        <p:txBody>
          <a:bodyPr vert="horz" lIns="91440" tIns="45720" rIns="91440" bIns="45720" rtlCol="0" anchor="ctr">
            <a:normAutofit/>
          </a:bodyPr>
          <a:lstStyle/>
          <a:p>
            <a:r>
              <a:rPr lang="en-US" kern="1200" cap="all" dirty="0">
                <a:ln w="3175" cmpd="sng">
                  <a:noFill/>
                </a:ln>
                <a:effectLst/>
                <a:latin typeface="+mj-lt"/>
                <a:ea typeface="+mj-ea"/>
                <a:cs typeface="+mj-cs"/>
              </a:rPr>
              <a:t>BLOOM FILTERS - applications</a:t>
            </a:r>
          </a:p>
        </p:txBody>
      </p:sp>
      <p:sp>
        <p:nvSpPr>
          <p:cNvPr id="12" name="Text Placeholder 3">
            <a:extLst>
              <a:ext uri="{FF2B5EF4-FFF2-40B4-BE49-F238E27FC236}">
                <a16:creationId xmlns:a16="http://schemas.microsoft.com/office/drawing/2014/main" id="{6D8FAFC2-DE9D-4DFF-B328-F7928A7920EF}"/>
              </a:ext>
            </a:extLst>
          </p:cNvPr>
          <p:cNvSpPr txBox="1">
            <a:spLocks/>
          </p:cNvSpPr>
          <p:nvPr/>
        </p:nvSpPr>
        <p:spPr bwMode="white">
          <a:xfrm>
            <a:off x="685801" y="1869600"/>
            <a:ext cx="6540621" cy="3921601"/>
          </a:xfrm>
          <a:prstGeom prst="roundRect">
            <a:avLst>
              <a:gd name="adj" fmla="val 1970"/>
            </a:avLst>
          </a:prstGeom>
          <a:ln w="28575">
            <a:noFill/>
          </a:ln>
          <a:effectLst/>
        </p:spPr>
        <p:txBody>
          <a:bodyPr vert="horz" lIns="91440" tIns="45720" rIns="91440" bIns="45720" rtlCol="0" anchor="t" anchorCtr="0">
            <a:noAutofit/>
          </a:bodyPr>
          <a:lstStyle>
            <a:lvl1pPr marL="0" indent="0" algn="ctr"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kern="1200" cap="none">
                <a:solidFill>
                  <a:schemeClr val="tx1"/>
                </a:solidFill>
                <a:effectLst/>
                <a:latin typeface="+mn-lt"/>
                <a:ea typeface="+mn-ea"/>
                <a:cs typeface="+mn-cs"/>
              </a:defRPr>
            </a:lvl9pPr>
          </a:lstStyle>
          <a:p>
            <a:pPr marL="0" indent="0" algn="l">
              <a:lnSpc>
                <a:spcPct val="90000"/>
              </a:lnSpc>
            </a:pPr>
            <a:r>
              <a:rPr lang="en-US" sz="1800" dirty="0"/>
              <a:t>1.  Distributed Storage Systems</a:t>
            </a:r>
          </a:p>
          <a:p>
            <a:pPr lvl="1">
              <a:lnSpc>
                <a:spcPct val="90000"/>
              </a:lnSpc>
              <a:buFont typeface="Arial"/>
              <a:buChar char="•"/>
            </a:pPr>
            <a:r>
              <a:rPr lang="en-US" sz="1800" dirty="0"/>
              <a:t> For such systems organize their data in tables that reside on the disk and are structured as key-value maps.</a:t>
            </a:r>
          </a:p>
          <a:p>
            <a:pPr lvl="1">
              <a:lnSpc>
                <a:spcPct val="90000"/>
              </a:lnSpc>
              <a:buFont typeface="Arial"/>
              <a:buChar char="•"/>
            </a:pPr>
            <a:r>
              <a:rPr lang="en-US" sz="1800" dirty="0"/>
              <a:t> Locating the right table without checking explicitly on the disk, a Bloom filter is maintained in the RAM for each table.</a:t>
            </a:r>
          </a:p>
          <a:p>
            <a:pPr marL="0" indent="0" algn="l">
              <a:lnSpc>
                <a:spcPct val="90000"/>
              </a:lnSpc>
            </a:pPr>
            <a:r>
              <a:rPr lang="en-US" sz="1800" dirty="0"/>
              <a:t>2. Web Caches</a:t>
            </a:r>
          </a:p>
          <a:p>
            <a:pPr lvl="1">
              <a:lnSpc>
                <a:spcPct val="90000"/>
              </a:lnSpc>
              <a:buFont typeface="Arial"/>
              <a:buChar char="•"/>
            </a:pPr>
            <a:r>
              <a:rPr lang="en-US" sz="1800" dirty="0"/>
              <a:t> Bloom filters are used to determine which web content is to be cached. They are used to keep track of all the URLs accessed by users. A web object is cached only when it is being accessed a second time.</a:t>
            </a:r>
          </a:p>
          <a:p>
            <a:pPr lvl="1">
              <a:lnSpc>
                <a:spcPct val="90000"/>
              </a:lnSpc>
              <a:buFont typeface="Arial"/>
              <a:buChar char="•"/>
            </a:pPr>
            <a:r>
              <a:rPr lang="en-US" sz="1800" dirty="0"/>
              <a:t> The result is a significant reduction in disk write workload and saving of  cache space which increases the cache hit rates.</a:t>
            </a:r>
          </a:p>
          <a:p>
            <a:pPr algn="l">
              <a:lnSpc>
                <a:spcPct val="90000"/>
              </a:lnSpc>
              <a:buFont typeface="Arial"/>
              <a:buChar char="•"/>
            </a:pPr>
            <a:endParaRPr lang="en-US" sz="1800" dirty="0"/>
          </a:p>
          <a:p>
            <a:pPr algn="l">
              <a:lnSpc>
                <a:spcPct val="90000"/>
              </a:lnSpc>
              <a:buFont typeface="Arial"/>
              <a:buChar char="•"/>
            </a:pPr>
            <a:endParaRPr lang="en-US" sz="1800" dirty="0"/>
          </a:p>
        </p:txBody>
      </p:sp>
      <p:pic>
        <p:nvPicPr>
          <p:cNvPr id="21" name="Picture 2" descr="Distributed Data Storage Systems">
            <a:extLst>
              <a:ext uri="{FF2B5EF4-FFF2-40B4-BE49-F238E27FC236}">
                <a16:creationId xmlns:a16="http://schemas.microsoft.com/office/drawing/2014/main" id="{5553CEEC-8144-4D3F-9789-E8D90C5E7D00}"/>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3992" r="6965" b="-1"/>
          <a:stretch/>
        </p:blipFill>
        <p:spPr bwMode="auto">
          <a:xfrm>
            <a:off x="8478175" y="1869600"/>
            <a:ext cx="3050469" cy="2373555"/>
          </a:xfrm>
          <a:prstGeom prst="roundRect">
            <a:avLst>
              <a:gd name="adj" fmla="val 2211"/>
            </a:avLst>
          </a:prstGeom>
          <a:solidFill>
            <a:srgbClr val="FFFFFF"/>
          </a:solidFill>
          <a:ln w="28575">
            <a:noFill/>
          </a:ln>
          <a:effectLst/>
        </p:spPr>
      </p:pic>
      <p:pic>
        <p:nvPicPr>
          <p:cNvPr id="22" name="Picture 4" descr="Web cache poisoning explained | AppCheck">
            <a:extLst>
              <a:ext uri="{FF2B5EF4-FFF2-40B4-BE49-F238E27FC236}">
                <a16:creationId xmlns:a16="http://schemas.microsoft.com/office/drawing/2014/main" id="{083175E9-85EB-4186-B90B-64557A48B3DF}"/>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8478175" y="4423588"/>
            <a:ext cx="3028023" cy="126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86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C7F4-7CFE-4F2D-9BED-33E73B332737}"/>
              </a:ext>
            </a:extLst>
          </p:cNvPr>
          <p:cNvSpPr>
            <a:spLocks noGrp="1"/>
          </p:cNvSpPr>
          <p:nvPr>
            <p:ph type="title"/>
          </p:nvPr>
        </p:nvSpPr>
        <p:spPr>
          <a:xfrm>
            <a:off x="685801" y="609600"/>
            <a:ext cx="10840914" cy="1260000"/>
          </a:xfrm>
        </p:spPr>
        <p:txBody>
          <a:bodyPr anchor="ctr">
            <a:normAutofit/>
          </a:bodyPr>
          <a:lstStyle/>
          <a:p>
            <a:r>
              <a:rPr lang="en-IN" dirty="0"/>
              <a:t>CUCKOO </a:t>
            </a:r>
            <a:r>
              <a:rPr lang="en-IN" dirty="0" err="1"/>
              <a:t>FiLTERS</a:t>
            </a:r>
            <a:endParaRPr lang="en-IN"/>
          </a:p>
        </p:txBody>
      </p:sp>
      <p:sp>
        <p:nvSpPr>
          <p:cNvPr id="4" name="Text Placeholder 3">
            <a:extLst>
              <a:ext uri="{FF2B5EF4-FFF2-40B4-BE49-F238E27FC236}">
                <a16:creationId xmlns:a16="http://schemas.microsoft.com/office/drawing/2014/main" id="{7FE1123C-3425-4527-915C-3844461085DF}"/>
              </a:ext>
            </a:extLst>
          </p:cNvPr>
          <p:cNvSpPr>
            <a:spLocks noGrp="1"/>
          </p:cNvSpPr>
          <p:nvPr>
            <p:ph sz="half" idx="1"/>
          </p:nvPr>
        </p:nvSpPr>
        <p:spPr>
          <a:xfrm>
            <a:off x="685802" y="1869600"/>
            <a:ext cx="5040000" cy="3921601"/>
          </a:xfrm>
        </p:spPr>
        <p:txBody>
          <a:bodyPr anchor="t">
            <a:normAutofit/>
          </a:bodyPr>
          <a:lstStyle/>
          <a:p>
            <a:pPr marL="285750" indent="-285750">
              <a:buFont typeface="Arial" panose="020B0604020202020204" pitchFamily="34" charset="0"/>
              <a:buChar char="•"/>
            </a:pPr>
            <a:r>
              <a:rPr lang="en-US" dirty="0"/>
              <a:t>A Cuckoo filter is also a memory efficient probabilistic data structure like Bloom filter. It is used for determining the existence of an element in a set. </a:t>
            </a:r>
          </a:p>
          <a:p>
            <a:pPr marL="285750" indent="-285750">
              <a:buFont typeface="Arial" panose="020B0604020202020204" pitchFamily="34" charset="0"/>
              <a:buChar char="•"/>
            </a:pPr>
            <a:r>
              <a:rPr lang="en-US" dirty="0"/>
              <a:t>It maintains multiple arrays of the same size called as ‘buckets’.</a:t>
            </a:r>
          </a:p>
          <a:p>
            <a:pPr marL="285750" indent="-285750">
              <a:buFont typeface="Arial" panose="020B0604020202020204" pitchFamily="34" charset="0"/>
              <a:buChar char="•"/>
            </a:pPr>
            <a:r>
              <a:rPr lang="en-US" dirty="0"/>
              <a:t>The false positive probability in determining set membership depends only on the choice of fingerprinting technique. </a:t>
            </a:r>
          </a:p>
          <a:p>
            <a:pPr marL="285750" indent="-285750">
              <a:buFont typeface="Arial" panose="020B0604020202020204" pitchFamily="34" charset="0"/>
              <a:buChar char="•"/>
            </a:pPr>
            <a:r>
              <a:rPr lang="en-US" dirty="0"/>
              <a:t>The more elements are added, the greater the probability of false positives becomes.</a:t>
            </a:r>
            <a:endParaRPr lang="en-IN" dirty="0"/>
          </a:p>
          <a:p>
            <a:pPr marL="285750" indent="-285750">
              <a:buFont typeface="Arial" panose="020B0604020202020204" pitchFamily="34" charset="0"/>
              <a:buChar char="•"/>
            </a:pPr>
            <a:endParaRPr lang="en-IN" dirty="0"/>
          </a:p>
        </p:txBody>
      </p:sp>
      <p:pic>
        <p:nvPicPr>
          <p:cNvPr id="5" name="Picture 2" descr="Cuckoo Filter | Brilliant Math &amp; Science Wiki">
            <a:extLst>
              <a:ext uri="{FF2B5EF4-FFF2-40B4-BE49-F238E27FC236}">
                <a16:creationId xmlns:a16="http://schemas.microsoft.com/office/drawing/2014/main" id="{52515CE9-FD0E-4893-8E4C-070B3AFADFCC}"/>
              </a:ext>
            </a:extLst>
          </p:cNvPr>
          <p:cNvPicPr>
            <a:picLocks noGrp="1" noChangeAspect="1" noChangeArrowheads="1" noCrop="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293336" y="2622900"/>
            <a:ext cx="5040000" cy="2415000"/>
          </a:xfrm>
          <a:prstGeom prst="rect">
            <a:avLst/>
          </a:prstGeom>
          <a:solidFill>
            <a:srgbClr val="FFFFFF"/>
          </a:solidFill>
        </p:spPr>
      </p:pic>
    </p:spTree>
    <p:extLst>
      <p:ext uri="{BB962C8B-B14F-4D97-AF65-F5344CB8AC3E}">
        <p14:creationId xmlns:p14="http://schemas.microsoft.com/office/powerpoint/2010/main" val="32222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754B-D265-467E-A8E0-61828C9EE4B6}"/>
              </a:ext>
            </a:extLst>
          </p:cNvPr>
          <p:cNvSpPr>
            <a:spLocks noGrp="1"/>
          </p:cNvSpPr>
          <p:nvPr>
            <p:ph type="title"/>
          </p:nvPr>
        </p:nvSpPr>
        <p:spPr/>
        <p:txBody>
          <a:bodyPr/>
          <a:lstStyle/>
          <a:p>
            <a:r>
              <a:rPr lang="en-IN" dirty="0"/>
              <a:t>cuckoo FILTERs – OPERATIONS</a:t>
            </a:r>
          </a:p>
        </p:txBody>
      </p:sp>
      <p:sp>
        <p:nvSpPr>
          <p:cNvPr id="3" name="Content Placeholder 2">
            <a:extLst>
              <a:ext uri="{FF2B5EF4-FFF2-40B4-BE49-F238E27FC236}">
                <a16:creationId xmlns:a16="http://schemas.microsoft.com/office/drawing/2014/main" id="{018FDFC7-59E6-4F28-82FF-ECFDDE6A7D88}"/>
              </a:ext>
            </a:extLst>
          </p:cNvPr>
          <p:cNvSpPr>
            <a:spLocks noGrp="1"/>
          </p:cNvSpPr>
          <p:nvPr>
            <p:ph idx="1"/>
          </p:nvPr>
        </p:nvSpPr>
        <p:spPr>
          <a:xfrm>
            <a:off x="685800" y="1869600"/>
            <a:ext cx="6078983" cy="4378799"/>
          </a:xfrm>
        </p:spPr>
        <p:txBody>
          <a:bodyPr>
            <a:normAutofit/>
          </a:bodyPr>
          <a:lstStyle/>
          <a:p>
            <a:pPr marL="0" indent="0">
              <a:buNone/>
            </a:pPr>
            <a:endParaRPr lang="en-IN" dirty="0"/>
          </a:p>
          <a:p>
            <a:pPr marL="0" indent="0">
              <a:buNone/>
            </a:pPr>
            <a:r>
              <a:rPr lang="en-IN" dirty="0"/>
              <a:t>Cuckoo Filters allow three kinds of operations :</a:t>
            </a:r>
          </a:p>
          <a:p>
            <a:pPr marL="800100" lvl="1" indent="-342900">
              <a:buFont typeface="+mj-lt"/>
              <a:buAutoNum type="arabicPeriod"/>
            </a:pPr>
            <a:r>
              <a:rPr lang="en-IN" dirty="0"/>
              <a:t>Insertion 	-	O(1) amortized time complexity</a:t>
            </a:r>
          </a:p>
          <a:p>
            <a:pPr marL="800100" lvl="1" indent="-342900">
              <a:buFont typeface="+mj-lt"/>
              <a:buAutoNum type="arabicPeriod"/>
            </a:pPr>
            <a:r>
              <a:rPr lang="en-IN" dirty="0"/>
              <a:t>Lookup	-	O(1) time complexity</a:t>
            </a:r>
          </a:p>
          <a:p>
            <a:pPr marL="914400" lvl="2" indent="0">
              <a:buNone/>
            </a:pPr>
            <a:r>
              <a:rPr lang="en-IN" dirty="0"/>
              <a:t>(Amortized for high load cuckoo filter)</a:t>
            </a:r>
          </a:p>
          <a:p>
            <a:pPr marL="800100" lvl="1" indent="-342900">
              <a:buFont typeface="+mj-lt"/>
              <a:buAutoNum type="arabicPeriod"/>
            </a:pPr>
            <a:r>
              <a:rPr lang="en-IN" dirty="0"/>
              <a:t>Deletion	-	O(1) time complexity</a:t>
            </a:r>
          </a:p>
          <a:p>
            <a:pPr marL="914400" lvl="2" indent="0">
              <a:buNone/>
            </a:pPr>
            <a:r>
              <a:rPr lang="en-IN" dirty="0"/>
              <a:t>(Amortized for high load cuckoo filter)</a:t>
            </a:r>
          </a:p>
          <a:p>
            <a:pPr marL="800100" lvl="1" indent="-342900">
              <a:buFont typeface="+mj-lt"/>
              <a:buAutoNum type="arabicPeriod"/>
            </a:pPr>
            <a:endParaRPr lang="en-IN" dirty="0"/>
          </a:p>
          <a:p>
            <a:pPr marL="457200" lvl="1" indent="0">
              <a:buNone/>
            </a:pPr>
            <a:r>
              <a:rPr lang="en-IN" dirty="0"/>
              <a:t>Insertion in low and high load along with lookup and deletion in high load cuckoo filters can take </a:t>
            </a:r>
            <a:r>
              <a:rPr lang="en-IN" dirty="0" err="1"/>
              <a:t>undeterministically</a:t>
            </a:r>
            <a:r>
              <a:rPr lang="en-IN" dirty="0"/>
              <a:t> longer times if the operation triggers a relocation chain. But the average time remains O(1).</a:t>
            </a:r>
          </a:p>
        </p:txBody>
      </p:sp>
    </p:spTree>
    <p:extLst>
      <p:ext uri="{BB962C8B-B14F-4D97-AF65-F5344CB8AC3E}">
        <p14:creationId xmlns:p14="http://schemas.microsoft.com/office/powerpoint/2010/main" val="224665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584C-D12F-4F9B-A552-54E6F26AF54C}"/>
              </a:ext>
            </a:extLst>
          </p:cNvPr>
          <p:cNvSpPr>
            <a:spLocks noGrp="1"/>
          </p:cNvSpPr>
          <p:nvPr>
            <p:ph type="title"/>
          </p:nvPr>
        </p:nvSpPr>
        <p:spPr>
          <a:xfrm>
            <a:off x="685801" y="609600"/>
            <a:ext cx="10840914" cy="1260000"/>
          </a:xfrm>
        </p:spPr>
        <p:txBody>
          <a:bodyPr anchor="ctr">
            <a:normAutofit/>
          </a:bodyPr>
          <a:lstStyle/>
          <a:p>
            <a:r>
              <a:rPr lang="en-IN" dirty="0"/>
              <a:t>cuckoo </a:t>
            </a:r>
            <a:r>
              <a:rPr lang="en-IN" dirty="0" err="1"/>
              <a:t>fILTERS</a:t>
            </a:r>
            <a:r>
              <a:rPr lang="en-IN" dirty="0"/>
              <a:t> - applications</a:t>
            </a:r>
          </a:p>
        </p:txBody>
      </p:sp>
      <p:sp>
        <p:nvSpPr>
          <p:cNvPr id="4" name="Text Placeholder 3">
            <a:extLst>
              <a:ext uri="{FF2B5EF4-FFF2-40B4-BE49-F238E27FC236}">
                <a16:creationId xmlns:a16="http://schemas.microsoft.com/office/drawing/2014/main" id="{9F081711-2D18-46E1-8892-8E0E64230CD4}"/>
              </a:ext>
            </a:extLst>
          </p:cNvPr>
          <p:cNvSpPr>
            <a:spLocks noGrp="1"/>
          </p:cNvSpPr>
          <p:nvPr>
            <p:ph sz="half" idx="1"/>
          </p:nvPr>
        </p:nvSpPr>
        <p:spPr>
          <a:xfrm>
            <a:off x="685801" y="1869600"/>
            <a:ext cx="7570432" cy="3921601"/>
          </a:xfrm>
        </p:spPr>
        <p:txBody>
          <a:bodyPr anchor="t">
            <a:noAutofit/>
          </a:bodyPr>
          <a:lstStyle/>
          <a:p>
            <a:pPr marL="0" indent="0">
              <a:lnSpc>
                <a:spcPct val="90000"/>
              </a:lnSpc>
              <a:buNone/>
            </a:pPr>
            <a:r>
              <a:rPr lang="en-US" sz="1600" dirty="0"/>
              <a:t>1. Remote REST Services </a:t>
            </a:r>
          </a:p>
          <a:p>
            <a:pPr lvl="1">
              <a:lnSpc>
                <a:spcPct val="90000"/>
              </a:lnSpc>
              <a:buFont typeface="Wingdings" panose="05000000000000000000" pitchFamily="2" charset="2"/>
              <a:buChar char="§"/>
            </a:pPr>
            <a:r>
              <a:rPr lang="en-US" dirty="0"/>
              <a:t> Any API call with a binary answer such as “this address is invalid” uses a cuckoo filter and eliminates over 90% of duplicate queries.</a:t>
            </a:r>
          </a:p>
          <a:p>
            <a:pPr marL="0" indent="0">
              <a:lnSpc>
                <a:spcPct val="90000"/>
              </a:lnSpc>
              <a:buNone/>
            </a:pPr>
            <a:r>
              <a:rPr lang="en-US" sz="1600" dirty="0"/>
              <a:t>2. Firewalls in Virtual Network Functions </a:t>
            </a:r>
          </a:p>
          <a:p>
            <a:pPr lvl="1">
              <a:lnSpc>
                <a:spcPct val="90000"/>
              </a:lnSpc>
              <a:buFont typeface="Wingdings" panose="05000000000000000000" pitchFamily="2" charset="2"/>
              <a:buChar char="§"/>
            </a:pPr>
            <a:r>
              <a:rPr lang="en-US" dirty="0"/>
              <a:t> Cuckoo filters allow writing of rule sets in the form of hash tables that can store an extensive collection of rule sets and effective match network packets with those rules. </a:t>
            </a:r>
          </a:p>
          <a:p>
            <a:pPr lvl="1">
              <a:lnSpc>
                <a:spcPct val="90000"/>
              </a:lnSpc>
              <a:buFont typeface="Wingdings" panose="05000000000000000000" pitchFamily="2" charset="2"/>
              <a:buChar char="§"/>
            </a:pPr>
            <a:r>
              <a:rPr lang="en-US" dirty="0"/>
              <a:t> The hash table in Cuckoo filter can be trained for the required parameters and the parameters in the incoming packets can be match with high speed and accuracy.</a:t>
            </a:r>
          </a:p>
          <a:p>
            <a:pPr marL="0" indent="0">
              <a:lnSpc>
                <a:spcPct val="90000"/>
              </a:lnSpc>
              <a:buNone/>
            </a:pPr>
            <a:r>
              <a:rPr lang="en-US" sz="1600" dirty="0"/>
              <a:t>3. Loop Detection in Software Defined Networking </a:t>
            </a:r>
          </a:p>
          <a:p>
            <a:pPr lvl="1">
              <a:lnSpc>
                <a:spcPct val="90000"/>
              </a:lnSpc>
              <a:buFont typeface="Wingdings" panose="05000000000000000000" pitchFamily="2" charset="2"/>
              <a:buChar char="§"/>
            </a:pPr>
            <a:r>
              <a:rPr lang="en-US" dirty="0"/>
              <a:t> Cuckoo filters have a unique property that detects if the filter is full and relocated keys. If the keys get displaced for the entire round that means a forwarding loop has been detected efficiently</a:t>
            </a:r>
            <a:endParaRPr lang="en-IN" dirty="0"/>
          </a:p>
          <a:p>
            <a:pPr>
              <a:lnSpc>
                <a:spcPct val="90000"/>
              </a:lnSpc>
            </a:pPr>
            <a:endParaRPr lang="en-IN" sz="1600" dirty="0"/>
          </a:p>
        </p:txBody>
      </p:sp>
      <p:pic>
        <p:nvPicPr>
          <p:cNvPr id="5" name="Picture 2" descr="What is a REST API? Definition and principles - Seobility Wiki">
            <a:extLst>
              <a:ext uri="{FF2B5EF4-FFF2-40B4-BE49-F238E27FC236}">
                <a16:creationId xmlns:a16="http://schemas.microsoft.com/office/drawing/2014/main" id="{5A2CE835-3E1F-4421-A9D7-3AB32C060AD4}"/>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2965" b="-3"/>
          <a:stretch/>
        </p:blipFill>
        <p:spPr bwMode="auto">
          <a:xfrm>
            <a:off x="8504808" y="1869601"/>
            <a:ext cx="3023836" cy="2352832"/>
          </a:xfrm>
          <a:prstGeom prst="roundRect">
            <a:avLst>
              <a:gd name="adj" fmla="val 2211"/>
            </a:avLst>
          </a:prstGeom>
          <a:solidFill>
            <a:srgbClr val="FFFFFF"/>
          </a:solidFill>
          <a:ln w="28575">
            <a:noFill/>
          </a:ln>
          <a:effectLst/>
        </p:spPr>
      </p:pic>
      <p:pic>
        <p:nvPicPr>
          <p:cNvPr id="6" name="Picture 6" descr="Introduction of Firewall in Computer Network - GeeksforGeeks">
            <a:extLst>
              <a:ext uri="{FF2B5EF4-FFF2-40B4-BE49-F238E27FC236}">
                <a16:creationId xmlns:a16="http://schemas.microsoft.com/office/drawing/2014/main" id="{139CCA31-5320-41A6-8F14-88027009470D}"/>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8504809" y="4305514"/>
            <a:ext cx="3001390" cy="148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76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2824-893D-43B5-86A7-0D459B7B9F8F}"/>
              </a:ext>
            </a:extLst>
          </p:cNvPr>
          <p:cNvSpPr>
            <a:spLocks noGrp="1"/>
          </p:cNvSpPr>
          <p:nvPr>
            <p:ph type="title"/>
          </p:nvPr>
        </p:nvSpPr>
        <p:spPr>
          <a:xfrm>
            <a:off x="685801" y="609600"/>
            <a:ext cx="10840914" cy="1260000"/>
          </a:xfrm>
        </p:spPr>
        <p:txBody>
          <a:bodyPr anchor="ctr">
            <a:normAutofit/>
          </a:bodyPr>
          <a:lstStyle/>
          <a:p>
            <a:r>
              <a:rPr lang="en-IN" dirty="0"/>
              <a:t>B Trees</a:t>
            </a:r>
            <a:endParaRPr lang="en-IN"/>
          </a:p>
        </p:txBody>
      </p:sp>
      <p:sp>
        <p:nvSpPr>
          <p:cNvPr id="4" name="Text Placeholder 3">
            <a:extLst>
              <a:ext uri="{FF2B5EF4-FFF2-40B4-BE49-F238E27FC236}">
                <a16:creationId xmlns:a16="http://schemas.microsoft.com/office/drawing/2014/main" id="{0BB1388B-FF46-4E0E-B829-41B25AB1890F}"/>
              </a:ext>
            </a:extLst>
          </p:cNvPr>
          <p:cNvSpPr>
            <a:spLocks noGrp="1"/>
          </p:cNvSpPr>
          <p:nvPr>
            <p:ph sz="half" idx="1"/>
          </p:nvPr>
        </p:nvSpPr>
        <p:spPr>
          <a:xfrm>
            <a:off x="685801" y="1869600"/>
            <a:ext cx="6110995" cy="3921601"/>
          </a:xfrm>
        </p:spPr>
        <p:txBody>
          <a:bodyPr anchor="t">
            <a:normAutofit/>
          </a:bodyPr>
          <a:lstStyle/>
          <a:p>
            <a:pPr>
              <a:lnSpc>
                <a:spcPct val="90000"/>
              </a:lnSpc>
              <a:buFont typeface="Wingdings" panose="05000000000000000000" pitchFamily="2" charset="2"/>
              <a:buChar char="§"/>
            </a:pPr>
            <a:r>
              <a:rPr lang="en-US" sz="1700" dirty="0"/>
              <a:t> B Tree is a self-balancing search tree. </a:t>
            </a:r>
          </a:p>
          <a:p>
            <a:pPr>
              <a:lnSpc>
                <a:spcPct val="90000"/>
              </a:lnSpc>
              <a:buFont typeface="Wingdings" panose="05000000000000000000" pitchFamily="2" charset="2"/>
              <a:buChar char="§"/>
            </a:pPr>
            <a:r>
              <a:rPr lang="en-US" sz="1700" dirty="0"/>
              <a:t> To understand the use of B Trees, we must think of the huge amount of data that cannot fit in the main memory. When the number of keys is high, the data is read from disk in the form of blocks. </a:t>
            </a:r>
          </a:p>
          <a:p>
            <a:pPr>
              <a:lnSpc>
                <a:spcPct val="90000"/>
              </a:lnSpc>
              <a:buFont typeface="Wingdings" panose="05000000000000000000" pitchFamily="2" charset="2"/>
              <a:buChar char="§"/>
            </a:pPr>
            <a:r>
              <a:rPr lang="en-US" sz="1700" dirty="0"/>
              <a:t> Disk access time is very high compared to the main memory access time. The main idea of using B Trees is to reduce the number of disk accesses. </a:t>
            </a:r>
          </a:p>
          <a:p>
            <a:pPr>
              <a:lnSpc>
                <a:spcPct val="90000"/>
              </a:lnSpc>
              <a:buFont typeface="Wingdings" panose="05000000000000000000" pitchFamily="2" charset="2"/>
              <a:buChar char="§"/>
            </a:pPr>
            <a:r>
              <a:rPr lang="en-US" sz="1700" dirty="0"/>
              <a:t> Most of the tree operations (search, insert, delete, max, min … etc.) require O(h) number of disk accesses where h is the height of the tree. </a:t>
            </a:r>
          </a:p>
          <a:p>
            <a:pPr>
              <a:lnSpc>
                <a:spcPct val="90000"/>
              </a:lnSpc>
              <a:buFont typeface="Wingdings" panose="05000000000000000000" pitchFamily="2" charset="2"/>
              <a:buChar char="§"/>
            </a:pPr>
            <a:r>
              <a:rPr lang="en-US" sz="1700" dirty="0"/>
              <a:t> The height of B Tree is kept low by putting maximum possible keys in a B Tree node. </a:t>
            </a:r>
            <a:endParaRPr lang="en-IN" sz="1700" dirty="0"/>
          </a:p>
          <a:p>
            <a:pPr>
              <a:lnSpc>
                <a:spcPct val="90000"/>
              </a:lnSpc>
            </a:pPr>
            <a:endParaRPr lang="en-IN" sz="1700" dirty="0"/>
          </a:p>
        </p:txBody>
      </p:sp>
      <p:pic>
        <p:nvPicPr>
          <p:cNvPr id="17" name="Picture 2" descr="Introduction of B-Tree - GeeksforGeeks">
            <a:extLst>
              <a:ext uri="{FF2B5EF4-FFF2-40B4-BE49-F238E27FC236}">
                <a16:creationId xmlns:a16="http://schemas.microsoft.com/office/drawing/2014/main" id="{49C4093F-96D3-431C-8AC4-46A0F9373275}"/>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6889072" y="1869600"/>
            <a:ext cx="4545367" cy="167259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14.114 Hard Disks, Sequential Versus Random Access - YouTube">
            <a:extLst>
              <a:ext uri="{FF2B5EF4-FFF2-40B4-BE49-F238E27FC236}">
                <a16:creationId xmlns:a16="http://schemas.microsoft.com/office/drawing/2014/main" id="{9963336D-59C9-4888-B70E-BA4BFE4DD1A5}"/>
              </a:ext>
            </a:extLst>
          </p:cNvPr>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6889072" y="3857241"/>
            <a:ext cx="4545367" cy="188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79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1/04/xmldsig-more#rsa-sha256"/>
    <Reference Type="http://www.w3.org/2000/09/xmldsig#Object" URI="#idPackageObject">
      <DigestMethod Algorithm="http://www.w3.org/2001/04/xmlenc#sha256"/>
      <DigestValue>06HvSx0WX9qAB2tBH3Q+SbG7pbOC09myBCRYL3qiTD8=</DigestValue>
    </Reference>
    <Reference Type="http://www.w3.org/2000/09/xmldsig#Object" URI="#idOfficeObject">
      <DigestMethod Algorithm="http://www.w3.org/2001/04/xmlenc#sha256"/>
      <DigestValue>6A2Gh2VrpuI830DU3dyINkClTUecz48VxJEf5q8VJLs=</DigestValue>
    </Reference>
    <Reference Type="http://uri.etsi.org/01903#SignedProperties" URI="#idSignedProperties">
      <Transforms>
        <Transform Algorithm="http://www.w3.org/TR/2001/REC-xml-c14n-20010315"/>
      </Transforms>
      <DigestMethod Algorithm="http://www.w3.org/2001/04/xmlenc#sha256"/>
      <DigestValue>gze9Ul9QPfpaHEbuoRkXq25SAzY8dD6/wvSFiZnxTmU=</DigestValue>
    </Reference>
  </SignedInfo>
  <SignatureValue>krTquf4mBd+uNDOcU5oQjrZmmjirg5oHgjfXJDkrkcMOR4+HbSNJOwtkLrvLMtrW2pVdTORRrDDK
1zxDZND8Yda1pYc0+p/URkgkaoVDwTfwNmt6T9X5H7KzYkwAnXyXz1R04kSdw0uDZhjeakG2xPhj
YE0rO7vOTorfEl6AaWWbwktZJGwRZ3q6uBNELCdMMVgBW4TgfD823k+LUIVKEbAt06nzyUKDteTx
BqGY3ze/0epvON7d09maanHVunXYvl+2AVK76ghYcAnUUTKxLxz6yI7UjBPDJU2EFYVimyX3uR43
tcaybjbacojW3OX/EwZ22Y1uQbaoyOZus7rQbQ==</SignatureValue>
  <KeyInfo>
    <X509Data>
      <X509Certificate>MIID8jCCAtqgAwIBAgIQdkk3WbYH341LlRYoIdl5JTANBgkqhkiG9w0BAQsFADB4MXYwEQYKCZImiZPyLGQBGRYDbmV0MBUGCgmSJomT8ixkARkWB3dpbmRvd3MwHQYDVQQDExZNUy1Pcmdhbml6YXRpb24tQWNjZXNzMCsGA1UECxMkODJkYmFjYTQtM2U4MS00NmNhLTljNzMtMDk1MGMxZWFjYTk3MB4XDTIwMDYyNzA3MTAxMFoXDTMwMDYyNzA3NDAxMFowLzEtMCsGA1UEAxMkNjU4NTg3NzgtNGY5Ny00OTQ2LWI0MjgtYzlmNzMzMWVhMGJlMIIBIjANBgkqhkiG9w0BAQEFAAOCAQ8AMIIBCgKCAQEAqnlsLW+rtl3cR9JhrCZnrKoTmF5yg91EWhBhsnOSAFf/Y6qkWJbZb7rv6MSwUV3lg2GiWRmJVKn+9fqSMxwy8C4yLuMoTgBfJOqWVepdWgF7SGU53kDcsKTZAp+aISAiUpBlEb95cfe97pam/oXwMJYkwwptVxk7WjCIqbZAfWyIl1kVjoavoJqHEtLnE6EQfBCbq5r4LFYZv8gUr5gGhnAf808hF2V0osPuqh06e5UquOTsZioRhHTHCiej2E7BI1qNtyybnlrSjpY1V4mQj8HyK9PZbEpoQYby3MgpqZaN1sSqXkN1WxXGVqxjkhrwkEOeNiv7KEtBuqMWMxYTWwIDAQABo4HAMIG9MAwGA1UdEwEB/wQCMAAwFgYDVR0lAQH/BAwwCgYIKwYBBQUHAwIwIgYLKoZIhvcUAQWCHAIEEwSBEHiHhWWXT0ZJtCjJ9zMeoL4wIgYLKoZIhvcUAQWCHAMEEwSBELnwkoR4+FxPg95h9O1WA64wIgYLKoZIhvcUAQWCHAUEEwSBEKdQhKKM2zNMkSpEMxGyLdswFAYLKoZIhvcUAQWCHAgEBQSBAkFTMBMGCyqGSIb3FAEFghwHBAQEgQEwMA0GCSqGSIb3DQEBCwUAA4IBAQCMqOtm9rrdSuxt23AkpmC30GV4osJnjnrACOxloLGCqUAC1tIBFqO1woNb8DojvM1f8nVABPv39oaTF8/Li+paPlSli5K9HBsbXDWmqEsqugeZknv79Rtum8XP5n/ySHyLcxS4O+EoxD8e2GoBEEzZefKJaeEPmV8d/7OphTc3dN4wMw0P97k02CFLo9wb4l/WbpHR6Nm+Nojdvs/R0Eo3JSxwrUHNR8VxMh43wfOgA6KQw1jpAKYfjgUiS8utGjHNQ6RA4/BqcxpuhIawfYTHpfvOJOliTI68jG2P595bAoR8S2HYcFDtz2IESf389/yTCr19/7/rEFPR6PN/hFMu</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ZA0yc/xO3JTsFCHnkGRYT0tE9b7806O9EDnxF1WjyYo=</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Transform>
          <Transform Algorithm="http://www.w3.org/TR/2001/REC-xml-c14n-20010315"/>
        </Transforms>
        <DigestMethod Algorithm="http://www.w3.org/2001/04/xmlenc#sha256"/>
        <DigestValue>MXcIz//FheMCwHjMUQ1Z35R9tCnEucYZ4CroGAPCPeI=</DigestValue>
      </Reference>
      <Reference URI="/ppt/handoutMasters/_rels/handout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VgNGZLFGoRxv04fViwPY4GatfzqYLBSCTL6MDtoY7yY=</DigestValue>
      </Reference>
      <Reference URI="/ppt/handoutMasters/handoutMaster1.xml?ContentType=application/vnd.openxmlformats-officedocument.presentationml.handoutMaster+xml">
        <DigestMethod Algorithm="http://www.w3.org/2001/04/xmlenc#sha256"/>
        <DigestValue>atwOS8LNuF6sNxEwpCfeKHBtk8s0+9iculP9zXb7cIU=</DigestValue>
      </Reference>
      <Reference URI="/ppt/media/image1.jpeg?ContentType=image/jpeg">
        <DigestMethod Algorithm="http://www.w3.org/2001/04/xmlenc#sha256"/>
        <DigestValue>Ub3H1/cHApgM/AGGTJvyEolycw2cGZokf3KKdeoqtoU=</DigestValue>
      </Reference>
      <Reference URI="/ppt/media/image10.gif?ContentType=image/gif">
        <DigestMethod Algorithm="http://www.w3.org/2001/04/xmlenc#sha256"/>
        <DigestValue>vnmXcRjWyNTGXbABsvY4Khy6FZgaOeg4KOVi70F6oAs=</DigestValue>
      </Reference>
      <Reference URI="/ppt/media/image11.png?ContentType=image/png">
        <DigestMethod Algorithm="http://www.w3.org/2001/04/xmlenc#sha256"/>
        <DigestValue>LSTTJUT6+8JJeW2a2xAaaiMxjxoEfoT3lbYMgooQjeU=</DigestValue>
      </Reference>
      <Reference URI="/ppt/media/image12.png?ContentType=image/png">
        <DigestMethod Algorithm="http://www.w3.org/2001/04/xmlenc#sha256"/>
        <DigestValue>QHgxmlIleYyXPT9ZxyGK1mImonCB+3aEXaIqYySfn/A=</DigestValue>
      </Reference>
      <Reference URI="/ppt/media/image13.png?ContentType=image/png">
        <DigestMethod Algorithm="http://www.w3.org/2001/04/xmlenc#sha256"/>
        <DigestValue>yCaQBLBRAiWdjk4T6frqqlp98xmiIUWVF29ELQ/XnLg=</DigestValue>
      </Reference>
      <Reference URI="/ppt/media/image14.jpeg?ContentType=image/jpeg">
        <DigestMethod Algorithm="http://www.w3.org/2001/04/xmlenc#sha256"/>
        <DigestValue>sVYLalWjY5iNyM019OgyvIWGT4kdGmbct80OpORAXS4=</DigestValue>
      </Reference>
      <Reference URI="/ppt/media/image15.jpeg?ContentType=image/jpeg">
        <DigestMethod Algorithm="http://www.w3.org/2001/04/xmlenc#sha256"/>
        <DigestValue>I+pMsFnp1E03gyZCwz/xE+Ak8dPJ7/Xd+Ls3DCde9/0=</DigestValue>
      </Reference>
      <Reference URI="/ppt/media/image16.jpeg?ContentType=image/jpeg">
        <DigestMethod Algorithm="http://www.w3.org/2001/04/xmlenc#sha256"/>
        <DigestValue>bT/b7WjnSnul021k2QepGu0UBGciY3s7c4o+v10qQNw=</DigestValue>
      </Reference>
      <Reference URI="/ppt/media/image17.jpeg?ContentType=image/jpeg">
        <DigestMethod Algorithm="http://www.w3.org/2001/04/xmlenc#sha256"/>
        <DigestValue>0ZExbmUMfbaLfXqVWvy5xxN+k/fNBf9vtZxNY14z3qw=</DigestValue>
      </Reference>
      <Reference URI="/ppt/media/image18.jpeg?ContentType=image/jpeg">
        <DigestMethod Algorithm="http://www.w3.org/2001/04/xmlenc#sha256"/>
        <DigestValue>qwkU3/VfsrqWC2ckNnCs62u59UIuZyobkN89timezrA=</DigestValue>
      </Reference>
      <Reference URI="/ppt/media/image19.png?ContentType=image/png">
        <DigestMethod Algorithm="http://www.w3.org/2001/04/xmlenc#sha256"/>
        <DigestValue>q7E+sI4g7MEtRvBGam6vmFuoYhXKUON3YUowpzkIFDE=</DigestValue>
      </Reference>
      <Reference URI="/ppt/media/image2.png?ContentType=image/png">
        <DigestMethod Algorithm="http://www.w3.org/2001/04/xmlenc#sha256"/>
        <DigestValue>63AXsVdqnOBmq3yunFjaIjGEpJtYwXaOCQ54xNuYUz4=</DigestValue>
      </Reference>
      <Reference URI="/ppt/media/image3.png?ContentType=image/png">
        <DigestMethod Algorithm="http://www.w3.org/2001/04/xmlenc#sha256"/>
        <DigestValue>AQ5vbHxJ01ywm0oKe64cyuHHLQnkLVFwzzFTyvCqhTU=</DigestValue>
      </Reference>
      <Reference URI="/ppt/media/image4.png?ContentType=image/png">
        <DigestMethod Algorithm="http://www.w3.org/2001/04/xmlenc#sha256"/>
        <DigestValue>uA3IW13O+2ycCJfnkOMRdAy+17BT8IrmMWo0Zr94mU0=</DigestValue>
      </Reference>
      <Reference URI="/ppt/media/image5.png?ContentType=image/png">
        <DigestMethod Algorithm="http://www.w3.org/2001/04/xmlenc#sha256"/>
        <DigestValue>MyBrTNbXWTS3l0/i13PjhewzN6obKfM6qg+sLYEynDA=</DigestValue>
      </Reference>
      <Reference URI="/ppt/media/image6.png?ContentType=image/png">
        <DigestMethod Algorithm="http://www.w3.org/2001/04/xmlenc#sha256"/>
        <DigestValue>EQNxsvEGh0GU51MNgdCfQNxyZPfy2J88kihegxJibI4=</DigestValue>
      </Reference>
      <Reference URI="/ppt/media/image7.png?ContentType=image/png">
        <DigestMethod Algorithm="http://www.w3.org/2001/04/xmlenc#sha256"/>
        <DigestValue>2yLmeMTPrbyduffUM9aQkcXFa62VTPTXtDvdX5tdLSc=</DigestValue>
      </Reference>
      <Reference URI="/ppt/media/image8.png?ContentType=image/png">
        <DigestMethod Algorithm="http://www.w3.org/2001/04/xmlenc#sha256"/>
        <DigestValue>y8JlA83Vre0Tq8/4lqd0k7PogbCLtquNovOiBZqbKt4=</DigestValue>
      </Reference>
      <Reference URI="/ppt/media/image9.png?ContentType=image/png">
        <DigestMethod Algorithm="http://www.w3.org/2001/04/xmlenc#sha256"/>
        <DigestValue>l6qqbSYNtD76tArjc3CpL/P4uR/WRPYl9tuqF7Z+nYI=</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/7uK4nOrjCm8I3MzWhp7br2N1LX5670v4kFsav/hBR0=</DigestValue>
      </Reference>
      <Reference URI="/ppt/notesMasters/notesMaster1.xml?ContentType=application/vnd.openxmlformats-officedocument.presentationml.notesMaster+xml">
        <DigestMethod Algorithm="http://www.w3.org/2001/04/xmlenc#sha256"/>
        <DigestValue>afh9lqwJXQVqPL4ef1ZisGw+bqzT24pPNPjZKds0dX8=</DigestValue>
      </Reference>
      <Reference URI="/ppt/presentation.xml?ContentType=application/vnd.openxmlformats-officedocument.presentationml.presentation.main+xml">
        <DigestMethod Algorithm="http://www.w3.org/2001/04/xmlenc#sha256"/>
        <DigestValue>SzoRxcLeDLRNLnTusiMzNqna/oTIuAe7uFiwPpB7b6k=</DigestValue>
      </Reference>
      <Reference URI="/ppt/presProps.xml?ContentType=application/vnd.openxmlformats-officedocument.presentationml.presProps+xml">
        <DigestMethod Algorithm="http://www.w3.org/2001/04/xmlenc#sha256"/>
        <DigestValue>BCKn2qMylnUWAGJyrrRfZffq6yRzTjTfeIkjcgyT8DY=</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gTyqzqzZu8dXIkw8OViTDlEdytMQA6+8/+mpKvwKsEM=</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gTyqzqzZu8dXIkw8OViTDlEdytMQA6+8/+mpKvwKsEM=</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lVOleSeoZ0FkCQXgRD2ZErhRIWmmCB/82qLGUuCrArQ=</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gTyqzqzZu8dXIkw8OViTDlEdytMQA6+8/+mpKvwKsEM=</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gTyqzqzZu8dXIkw8OViTDlEdytMQA6+8/+mpKvwKsEM=</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gTyqzqzZu8dXIkw8OViTDlEdytMQA6+8/+mpKvwKsEM=</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gTyqzqzZu8dXIkw8OViTDlEdytMQA6+8/+mpKvwKsEM=</DigestValue>
      </Reference>
      <Reference URI="/ppt/slideLayouts/slideLayout1.xml?ContentType=application/vnd.openxmlformats-officedocument.presentationml.slideLayout+xml">
        <DigestMethod Algorithm="http://www.w3.org/2001/04/xmlenc#sha256"/>
        <DigestValue>37dJ93q9jAkL200OWJKJF9mFiMJVf/GFg88E3/5ug14=</DigestValue>
      </Reference>
      <Reference URI="/ppt/slideLayouts/slideLayout10.xml?ContentType=application/vnd.openxmlformats-officedocument.presentationml.slideLayout+xml">
        <DigestMethod Algorithm="http://www.w3.org/2001/04/xmlenc#sha256"/>
        <DigestValue>PqJAwymV9raMlSB4QQhOolP0CNWYlw+UCfWEYc6gju4=</DigestValue>
      </Reference>
      <Reference URI="/ppt/slideLayouts/slideLayout11.xml?ContentType=application/vnd.openxmlformats-officedocument.presentationml.slideLayout+xml">
        <DigestMethod Algorithm="http://www.w3.org/2001/04/xmlenc#sha256"/>
        <DigestValue>jkrUIZssygeA+fWGOogFGLw1lMBZPYq8n+chrMRh/kA=</DigestValue>
      </Reference>
      <Reference URI="/ppt/slideLayouts/slideLayout12.xml?ContentType=application/vnd.openxmlformats-officedocument.presentationml.slideLayout+xml">
        <DigestMethod Algorithm="http://www.w3.org/2001/04/xmlenc#sha256"/>
        <DigestValue>/s0M34agGSZqmrmc9aQH3KRAMOv1dTWrPRrACTOiar0=</DigestValue>
      </Reference>
      <Reference URI="/ppt/slideLayouts/slideLayout2.xml?ContentType=application/vnd.openxmlformats-officedocument.presentationml.slideLayout+xml">
        <DigestMethod Algorithm="http://www.w3.org/2001/04/xmlenc#sha256"/>
        <DigestValue>zniyF61RHIGtZa4kSLE5lP9uxZ8XlnpAzhOmsjbK6aY=</DigestValue>
      </Reference>
      <Reference URI="/ppt/slideLayouts/slideLayout3.xml?ContentType=application/vnd.openxmlformats-officedocument.presentationml.slideLayout+xml">
        <DigestMethod Algorithm="http://www.w3.org/2001/04/xmlenc#sha256"/>
        <DigestValue>IU46/Q8WomgBcpBr0y/Ngh+3Op0GFywxVy9kYX8B8gg=</DigestValue>
      </Reference>
      <Reference URI="/ppt/slideLayouts/slideLayout4.xml?ContentType=application/vnd.openxmlformats-officedocument.presentationml.slideLayout+xml">
        <DigestMethod Algorithm="http://www.w3.org/2001/04/xmlenc#sha256"/>
        <DigestValue>73trWabwkcE/2K+9KT2JsTjAVAK01aON4dvmGbBKb7E=</DigestValue>
      </Reference>
      <Reference URI="/ppt/slideLayouts/slideLayout5.xml?ContentType=application/vnd.openxmlformats-officedocument.presentationml.slideLayout+xml">
        <DigestMethod Algorithm="http://www.w3.org/2001/04/xmlenc#sha256"/>
        <DigestValue>mz3btw2AfKZwvORJNuOP1VbG4IRxsYlMaaUBjDF37lI=</DigestValue>
      </Reference>
      <Reference URI="/ppt/slideLayouts/slideLayout6.xml?ContentType=application/vnd.openxmlformats-officedocument.presentationml.slideLayout+xml">
        <DigestMethod Algorithm="http://www.w3.org/2001/04/xmlenc#sha256"/>
        <DigestValue>JkPlfN7HyaepZefXM3u+FUIOdMcGqDl5f7pVtcRv0bg=</DigestValue>
      </Reference>
      <Reference URI="/ppt/slideLayouts/slideLayout7.xml?ContentType=application/vnd.openxmlformats-officedocument.presentationml.slideLayout+xml">
        <DigestMethod Algorithm="http://www.w3.org/2001/04/xmlenc#sha256"/>
        <DigestValue>e2Pr3W0+ksUVbA0Rg7jBlF2ZvGJKgBItrjgc7xrYHpc=</DigestValue>
      </Reference>
      <Reference URI="/ppt/slideLayouts/slideLayout8.xml?ContentType=application/vnd.openxmlformats-officedocument.presentationml.slideLayout+xml">
        <DigestMethod Algorithm="http://www.w3.org/2001/04/xmlenc#sha256"/>
        <DigestValue>Kfy42YYO+6kiqWkl3uFzNJ1ny6FhuNqD/rJV/qfBvms=</DigestValue>
      </Reference>
      <Reference URI="/ppt/slideLayouts/slideLayout9.xml?ContentType=application/vnd.openxmlformats-officedocument.presentationml.slideLayout+xml">
        <DigestMethod Algorithm="http://www.w3.org/2001/04/xmlenc#sha256"/>
        <DigestValue>g14u/KZs/6s50MaZceDirgaLplGIJS+mCROfXySdjs0=</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Transform>
          <Transform Algorithm="http://www.w3.org/TR/2001/REC-xml-c14n-20010315"/>
        </Transforms>
        <DigestMethod Algorithm="http://www.w3.org/2001/04/xmlenc#sha256"/>
        <DigestValue>nH02piht8NbxdqGvWxvMRZWUarSEFWv9AcJgCxzerd0=</DigestValue>
      </Reference>
      <Reference URI="/ppt/slideMasters/slideMaster1.xml?ContentType=application/vnd.openxmlformats-officedocument.presentationml.slideMaster+xml">
        <DigestMethod Algorithm="http://www.w3.org/2001/04/xmlenc#sha256"/>
        <DigestValue>H0k45cPAABDw58yMH9QtudCbu+Ap9D/hpDwcq6PJxtI=</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ttYwQ02ZCg6Yd7kitWtz3MAY7b8nmr2qHtfLoELeOdo=</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mkjuX+JYwQBVDs7IUotr8MpC1iXazS1KUfu4YEyfLGc=</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ITVxYOBv4GU9cV3NY3OyIys/lOn+CS6Ulkr+ZAkW360=</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eVBo+GmVGSmnKwbXeAmE+3YnqrI57P92xj9ynYZoJqo=</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gCQuiUJqsUR0aAQquRaaoL4NOri3CiTXtrRaY9io5zM=</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1/04/xmlenc#sha256"/>
        <DigestValue>gWlnb1SHCUFuEmp5O/pffVnkWI0wBibkFo+I5uRtRjg=</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+0JaPO9lXn2shxWvmgls2xqkWxUCa630eY7eUfZpLIQ=</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1/04/xmlenc#sha256"/>
        <DigestValue>dAOy2HP0HVz00yaYteJiQEPu/Aeg96JpxCpwrlFTxRw=</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0fZQqInNx0SxBHpLZFfCGKT9Eduk9FwDK3E+n9mgCUE=</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1/04/xmlenc#sha256"/>
        <DigestValue>vpV5lX6Zti54r2rCeNyt2lv8cVcMPMAmUi9k13dCY4o=</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1/04/xmlenc#sha256"/>
        <DigestValue>LVmK3hOrzQWY1OwrXpqPseMYY+VahlnDXRa23U7wOiU=</DigestValue>
      </Reference>
      <Reference URI="/ppt/slides/slide1.xml?ContentType=application/vnd.openxmlformats-officedocument.presentationml.slide+xml">
        <DigestMethod Algorithm="http://www.w3.org/2001/04/xmlenc#sha256"/>
        <DigestValue>wfH47YkIhyhH63ff7M3XTlstdyAZ9aaBM5mMK1VJPWI=</DigestValue>
      </Reference>
      <Reference URI="/ppt/slides/slide10.xml?ContentType=application/vnd.openxmlformats-officedocument.presentationml.slide+xml">
        <DigestMethod Algorithm="http://www.w3.org/2001/04/xmlenc#sha256"/>
        <DigestValue>Mj2MAvODVyhb8SEWbJdTGEgbtHA/hc51FcLEX/LH5o4=</DigestValue>
      </Reference>
      <Reference URI="/ppt/slides/slide11.xml?ContentType=application/vnd.openxmlformats-officedocument.presentationml.slide+xml">
        <DigestMethod Algorithm="http://www.w3.org/2001/04/xmlenc#sha256"/>
        <DigestValue>c6TFgaH4ho1JjOGyuhNbkYkOUzvfxJg46Xd2/gafG1U=</DigestValue>
      </Reference>
      <Reference URI="/ppt/slides/slide12.xml?ContentType=application/vnd.openxmlformats-officedocument.presentationml.slide+xml">
        <DigestMethod Algorithm="http://www.w3.org/2001/04/xmlenc#sha256"/>
        <DigestValue>OJGnXVBSZIZPVfkt3KPd41prYZRW5WwwGSgN3S14IwE=</DigestValue>
      </Reference>
      <Reference URI="/ppt/slides/slide13.xml?ContentType=application/vnd.openxmlformats-officedocument.presentationml.slide+xml">
        <DigestMethod Algorithm="http://www.w3.org/2001/04/xmlenc#sha256"/>
        <DigestValue>GXHfy052+jGk7t6T84lzQgdPtXN8Jsva3nYhr0OSFiI=</DigestValue>
      </Reference>
      <Reference URI="/ppt/slides/slide14.xml?ContentType=application/vnd.openxmlformats-officedocument.presentationml.slide+xml">
        <DigestMethod Algorithm="http://www.w3.org/2001/04/xmlenc#sha256"/>
        <DigestValue>RTLkh8/1pXuL4/V+IuFoV5RcC//vMgEp7DogqiXe9uw=</DigestValue>
      </Reference>
      <Reference URI="/ppt/slides/slide2.xml?ContentType=application/vnd.openxmlformats-officedocument.presentationml.slide+xml">
        <DigestMethod Algorithm="http://www.w3.org/2001/04/xmlenc#sha256"/>
        <DigestValue>dHNgCOJYw9N8lspH6jNh5Lzc5q2lWzRsOBy+X3UrE/Q=</DigestValue>
      </Reference>
      <Reference URI="/ppt/slides/slide3.xml?ContentType=application/vnd.openxmlformats-officedocument.presentationml.slide+xml">
        <DigestMethod Algorithm="http://www.w3.org/2001/04/xmlenc#sha256"/>
        <DigestValue>8GsWEvsmxZYe0X8nbchdzdDmYXAFzc6vlOwmrWJL7Ck=</DigestValue>
      </Reference>
      <Reference URI="/ppt/slides/slide4.xml?ContentType=application/vnd.openxmlformats-officedocument.presentationml.slide+xml">
        <DigestMethod Algorithm="http://www.w3.org/2001/04/xmlenc#sha256"/>
        <DigestValue>o8YDvjxN2e1zRupDy+7ztaATndCUlQPLXhV/KvuDACQ=</DigestValue>
      </Reference>
      <Reference URI="/ppt/slides/slide5.xml?ContentType=application/vnd.openxmlformats-officedocument.presentationml.slide+xml">
        <DigestMethod Algorithm="http://www.w3.org/2001/04/xmlenc#sha256"/>
        <DigestValue>MR0PqXaUR2IzZFCwio6uNP3i2DKqwGG66WgBC8/DtWA=</DigestValue>
      </Reference>
      <Reference URI="/ppt/slides/slide6.xml?ContentType=application/vnd.openxmlformats-officedocument.presentationml.slide+xml">
        <DigestMethod Algorithm="http://www.w3.org/2001/04/xmlenc#sha256"/>
        <DigestValue>dhMAYyXB8DfdQIqNEusstDnW3bbDPY+OSnLP94VLfJY=</DigestValue>
      </Reference>
      <Reference URI="/ppt/slides/slide7.xml?ContentType=application/vnd.openxmlformats-officedocument.presentationml.slide+xml">
        <DigestMethod Algorithm="http://www.w3.org/2001/04/xmlenc#sha256"/>
        <DigestValue>0K+KEalfgYXP5A00QrlLSu8CIMOcIIDnX22/HojR9Mc=</DigestValue>
      </Reference>
      <Reference URI="/ppt/slides/slide8.xml?ContentType=application/vnd.openxmlformats-officedocument.presentationml.slide+xml">
        <DigestMethod Algorithm="http://www.w3.org/2001/04/xmlenc#sha256"/>
        <DigestValue>wvAuDJ3fR9ZCFs20MOmt7qdQ0tgtgqsWlkQey8XLYSg=</DigestValue>
      </Reference>
      <Reference URI="/ppt/slides/slide9.xml?ContentType=application/vnd.openxmlformats-officedocument.presentationml.slide+xml">
        <DigestMethod Algorithm="http://www.w3.org/2001/04/xmlenc#sha256"/>
        <DigestValue>unfvU/b9Zstlkyu+I3n6OFt6S/gYR18PK3ZdKCoEhzk=</DigestValue>
      </Reference>
      <Reference URI="/ppt/tableStyles.xml?ContentType=application/vnd.openxmlformats-officedocument.presentationml.tableStyles+xml">
        <DigestMethod Algorithm="http://www.w3.org/2001/04/xmlenc#sha256"/>
        <DigestValue>5iFqpCMIme+VfemsC9to4vtmm9djOo3+7HZVZGhNS1o=</DigestValue>
      </Reference>
      <Reference URI="/ppt/theme/_rels/them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1/04/xmlenc#sha256"/>
        <DigestValue>Y+3wJOMP3JY16bEUtgml2qEIrlc/vWMqGQ/VOkXiOUI=</DigestValue>
      </Reference>
      <Reference URI="/ppt/theme/theme1.xml?ContentType=application/vnd.openxmlformats-officedocument.theme+xml">
        <DigestMethod Algorithm="http://www.w3.org/2001/04/xmlenc#sha256"/>
        <DigestValue>U+jDYBJ4dDiqD0XmcxgUjOVJH5ELcJEAODwlrrkDBVc=</DigestValue>
      </Reference>
      <Reference URI="/ppt/theme/theme2.xml?ContentType=application/vnd.openxmlformats-officedocument.theme+xml">
        <DigestMethod Algorithm="http://www.w3.org/2001/04/xmlenc#sha256"/>
        <DigestValue>03Yn7Rpb2kD6M5zCEVxw214BnxsShza5KyZxgFMUNMY=</DigestValue>
      </Reference>
      <Reference URI="/ppt/theme/theme3.xml?ContentType=application/vnd.openxmlformats-officedocument.theme+xml">
        <DigestMethod Algorithm="http://www.w3.org/2001/04/xmlenc#sha256"/>
        <DigestValue>03Yn7Rpb2kD6M5zCEVxw214BnxsShza5KyZxgFMUNMY=</DigestValue>
      </Reference>
      <Reference URI="/ppt/viewProps.xml?ContentType=application/vnd.openxmlformats-officedocument.presentationml.viewProps+xml">
        <DigestMethod Algorithm="http://www.w3.org/2001/04/xmlenc#sha256"/>
        <DigestValue>0ho6rKYLchA+M2zTVxG3E988RyLvnA+hcV21H1tIIOY=</DigestValue>
      </Reference>
    </Manifest>
    <SignatureProperties>
      <SignatureProperty Id="idSignatureTime" Target="#idPackageSignature">
        <mdssi:SignatureTime xmlns:mdssi="http://schemas.openxmlformats.org/package/2006/digital-signature">
          <mdssi:Format>YYYY-MM-DDThh:mm:ssTZD</mdssi:Format>
          <mdssi:Value>2021-05-20T12:50:50Z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Authorship</SignatureComments>
          <WindowsVersion>10.0</WindowsVersion>
          <OfficeVersion>16.0.13929/22</OfficeVersion>
          <ApplicationVersion>16.0.13929</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InfoV2 xmlns="http://schemas.microsoft.com/office/2006/digsig">
          <Address1>1-KHA-39</Address1>
          <Address2>Shivaji Park</Address2>
        </SignatureInfoV2>
      </SignatureProperty>
    </SignatureProperties>
  </Object>
  <Object>
    <xd:QualifyingProperties xmlns:xd="http://uri.etsi.org/01903/v1.3.2#" Target="#idPackageSignature">
      <xd:SignedProperties Id="idSignedProperties">
        <xd:SignedSignatureProperties>
          <xd:SigningTime>2021-05-20T12:50:50Z</xd:SigningTime>
          <xd:SigningCertificate>
            <xd:Cert>
              <xd:CertDigest>
                <DigestMethod Algorithm="http://www.w3.org/2001/04/xmlenc#sha256"/>
                <DigestValue>reRGaXiEFfXYQqK9EPsvVlz4xKVF8eUtVDKVFs6uJcI=</DigestValue>
              </xd:CertDigest>
              <xd:IssuerSerial>
                <X509IssuerName>DC=net + DC=windows + CN=MS-Organization-Access + OU=82dbaca4-3e81-46ca-9c73-0950c1eaca97</X509IssuerName>
                <X509SerialNumber>157229063813463569993316305191405451557</X509SerialNumber>
              </xd:IssuerSerial>
            </xd:Cert>
          </xd:SigningCertificate>
          <xd:SignaturePolicyIdentifier>
            <xd:SignaturePolicyImplied/>
          </xd:SignaturePolicyIdentifier>
          <xd:SignatureProductionPlace>
            <xd:City>Alwar</xd:City>
            <xd:StateOrProvince>Rajasthan</xd:StateOrProvince>
            <xd:PostalCode>301001</xd:PostalCode>
            <xd:CountryName>India</xd:CountryName>
          </xd:SignatureProductionPlace>
          <xd:SignerRole>
            <xd:ClaimedRoles>
              <xd:ClaimedRole>Anurag Goyal</xd:ClaimedRole>
            </xd:ClaimedRoles>
          </xd:SignerRole>
        </xd:SignedSignatureProperties>
        <xd:SignedDataObjectProperties>
          <xd:CommitmentTypeIndication>
            <xd:CommitmentTypeId>
              <xd:Identifier>http://uri.etsi.org/01903/v1.2.2#ProofOfCreation</xd:Identifier>
              <xd:Description>Created this document</xd:Description>
            </xd:CommitmentTypeId>
            <xd:AllSignedDataObjects/>
            <xd:CommitmentTypeQualifiers>
              <xd:CommitmentTypeQualifier>Authorship</xd:CommitmentTypeQualifier>
            </xd:CommitmentTypeQualifiers>
          </xd:CommitmentTypeIndication>
        </xd:SignedDataObjectProperties>
      </xd:SignedProperties>
    </xd:QualifyingProperties>
  </Object>
</Signatur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C94942-C689-461B-8649-1FD863C6BA2B}">
  <ds:schemaRefs>
    <ds:schemaRef ds:uri="http://purl.org/dc/dcmitype/"/>
    <ds:schemaRef ds:uri="http://schemas.microsoft.com/office/2006/documentManagement/types"/>
    <ds:schemaRef ds:uri="http://purl.org/dc/elements/1.1/"/>
    <ds:schemaRef ds:uri="http://www.w3.org/XML/1998/namespace"/>
    <ds:schemaRef ds:uri="71af3243-3dd4-4a8d-8c0d-dd76da1f02a5"/>
    <ds:schemaRef ds:uri="http://purl.org/dc/terms/"/>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tf22736411_win32</Template>
  <TotalTime>99</TotalTime>
  <Words>1474</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Corbel</vt:lpstr>
      <vt:lpstr>Wingdings</vt:lpstr>
      <vt:lpstr>Celestial</vt:lpstr>
      <vt:lpstr>DATA MANAGEMENT BY FILTERS AND TREES</vt:lpstr>
      <vt:lpstr>PROBABILISTIC FILTERS AND MULTIWAY TREES</vt:lpstr>
      <vt:lpstr>BLOOM FILTERs</vt:lpstr>
      <vt:lpstr>BLOOM FILTERs – OPERATIONS</vt:lpstr>
      <vt:lpstr>BLOOM FILTERS - applications</vt:lpstr>
      <vt:lpstr>CUCKOO FiLTERS</vt:lpstr>
      <vt:lpstr>cuckoo FILTERs – OPERATIONS</vt:lpstr>
      <vt:lpstr>cuckoo fILTERS - applications</vt:lpstr>
      <vt:lpstr>B Trees</vt:lpstr>
      <vt:lpstr>B Trees – OPERATIONS</vt:lpstr>
      <vt:lpstr>B TREES - applications</vt:lpstr>
      <vt:lpstr>B+ TREES</vt:lpstr>
      <vt:lpstr>B+ Trees – OPERATIONS</vt:lpstr>
      <vt:lpstr>B+ TREES -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BY FILTERS AND TREES</dc:title>
  <dc:creator>Anurag Goyal</dc:creator>
  <cp:lastModifiedBy>Anurag Goyal</cp:lastModifiedBy>
  <cp:revision>15</cp:revision>
  <dcterms:created xsi:type="dcterms:W3CDTF">2021-05-20T10:12:04Z</dcterms:created>
  <dcterms:modified xsi:type="dcterms:W3CDTF">2021-05-20T12:48:20Z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716509</vt:lpwstr>
  </property>
  <property fmtid="{D5CDD505-2E9C-101B-9397-08002B2CF9AE}" name="NXPowerLiteSettings" pid="4">
    <vt:lpwstr>C7000400038000</vt:lpwstr>
  </property>
  <property fmtid="{D5CDD505-2E9C-101B-9397-08002B2CF9AE}" name="NXPowerLiteVersion" pid="5">
    <vt:lpwstr>S9.0.3</vt:lpwstr>
  </property>
</Properties>
</file>