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Shape 8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5133000" y="25"/>
            <a:ext cx="4011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txBox="1"/>
          <p:nvPr>
            <p:ph type="ctrTitle"/>
          </p:nvPr>
        </p:nvSpPr>
        <p:spPr>
          <a:xfrm>
            <a:off x="315175" y="1181100"/>
            <a:ext cx="3224400" cy="15858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86" name="Shape 86"/>
          <p:cNvSpPr txBox="1"/>
          <p:nvPr>
            <p:ph idx="1" type="subTitle"/>
          </p:nvPr>
        </p:nvSpPr>
        <p:spPr>
          <a:xfrm>
            <a:off x="315175" y="2919525"/>
            <a:ext cx="3224400" cy="6333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100"/>
              <a:buNone/>
              <a:defRPr sz="1400">
                <a:solidFill>
                  <a:schemeClr val="lt1"/>
                </a:solidFill>
              </a:defRPr>
            </a:lvl2pPr>
            <a:lvl3pPr lvl="2" algn="l">
              <a:lnSpc>
                <a:spcPct val="100000"/>
              </a:lnSpc>
              <a:spcBef>
                <a:spcPts val="0"/>
              </a:spcBef>
              <a:spcAft>
                <a:spcPts val="0"/>
              </a:spcAft>
              <a:buClr>
                <a:schemeClr val="lt1"/>
              </a:buClr>
              <a:buSzPts val="1100"/>
              <a:buNone/>
              <a:defRPr sz="1400">
                <a:solidFill>
                  <a:schemeClr val="lt1"/>
                </a:solidFill>
              </a:defRPr>
            </a:lvl3pPr>
            <a:lvl4pPr lvl="3" algn="l">
              <a:lnSpc>
                <a:spcPct val="100000"/>
              </a:lnSpc>
              <a:spcBef>
                <a:spcPts val="0"/>
              </a:spcBef>
              <a:spcAft>
                <a:spcPts val="0"/>
              </a:spcAft>
              <a:buClr>
                <a:schemeClr val="lt1"/>
              </a:buClr>
              <a:buSzPts val="1100"/>
              <a:buNone/>
              <a:defRPr sz="1400">
                <a:solidFill>
                  <a:schemeClr val="lt1"/>
                </a:solidFill>
              </a:defRPr>
            </a:lvl4pPr>
            <a:lvl5pPr lvl="4" algn="l">
              <a:lnSpc>
                <a:spcPct val="100000"/>
              </a:lnSpc>
              <a:spcBef>
                <a:spcPts val="0"/>
              </a:spcBef>
              <a:spcAft>
                <a:spcPts val="0"/>
              </a:spcAft>
              <a:buClr>
                <a:schemeClr val="lt1"/>
              </a:buClr>
              <a:buSzPts val="1100"/>
              <a:buNone/>
              <a:defRPr sz="1400">
                <a:solidFill>
                  <a:schemeClr val="lt1"/>
                </a:solidFill>
              </a:defRPr>
            </a:lvl5pPr>
            <a:lvl6pPr lvl="5" algn="l">
              <a:lnSpc>
                <a:spcPct val="100000"/>
              </a:lnSpc>
              <a:spcBef>
                <a:spcPts val="0"/>
              </a:spcBef>
              <a:spcAft>
                <a:spcPts val="0"/>
              </a:spcAft>
              <a:buClr>
                <a:schemeClr val="lt1"/>
              </a:buClr>
              <a:buSzPts val="1100"/>
              <a:buNone/>
              <a:defRPr sz="1400">
                <a:solidFill>
                  <a:schemeClr val="lt1"/>
                </a:solidFill>
              </a:defRPr>
            </a:lvl6pPr>
            <a:lvl7pPr lvl="6" algn="l">
              <a:lnSpc>
                <a:spcPct val="100000"/>
              </a:lnSpc>
              <a:spcBef>
                <a:spcPts val="0"/>
              </a:spcBef>
              <a:spcAft>
                <a:spcPts val="0"/>
              </a:spcAft>
              <a:buClr>
                <a:schemeClr val="lt1"/>
              </a:buClr>
              <a:buSzPts val="1100"/>
              <a:buNone/>
              <a:defRPr sz="1400">
                <a:solidFill>
                  <a:schemeClr val="lt1"/>
                </a:solidFill>
              </a:defRPr>
            </a:lvl7pPr>
            <a:lvl8pPr lvl="7" algn="l">
              <a:lnSpc>
                <a:spcPct val="100000"/>
              </a:lnSpc>
              <a:spcBef>
                <a:spcPts val="0"/>
              </a:spcBef>
              <a:spcAft>
                <a:spcPts val="0"/>
              </a:spcAft>
              <a:buClr>
                <a:schemeClr val="lt1"/>
              </a:buClr>
              <a:buSzPts val="1100"/>
              <a:buNone/>
              <a:defRPr sz="1400">
                <a:solidFill>
                  <a:schemeClr val="lt1"/>
                </a:solidFill>
              </a:defRPr>
            </a:lvl8pPr>
            <a:lvl9pPr lvl="8" algn="l">
              <a:lnSpc>
                <a:spcPct val="100000"/>
              </a:lnSpc>
              <a:spcBef>
                <a:spcPts val="0"/>
              </a:spcBef>
              <a:spcAft>
                <a:spcPts val="0"/>
              </a:spcAft>
              <a:buClr>
                <a:schemeClr val="lt1"/>
              </a:buClr>
              <a:buSzPts val="1100"/>
              <a:buNone/>
              <a:defRPr sz="1400">
                <a:solidFill>
                  <a:schemeClr val="lt1"/>
                </a:solidFill>
              </a:defRPr>
            </a:lvl9pPr>
          </a:lstStyle>
          <a:p/>
        </p:txBody>
      </p:sp>
      <p:sp>
        <p:nvSpPr>
          <p:cNvPr id="87" name="Shape 8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2"/>
                </a:solidFill>
              </a:defRPr>
            </a:lvl1pPr>
            <a:lvl2pPr lvl="1" algn="r">
              <a:lnSpc>
                <a:spcPct val="100000"/>
              </a:lnSpc>
              <a:spcAft>
                <a:spcPts val="0"/>
              </a:spcAft>
              <a:buNone/>
              <a:defRPr sz="1000">
                <a:solidFill>
                  <a:schemeClr val="lt2"/>
                </a:solidFill>
              </a:defRPr>
            </a:lvl2pPr>
            <a:lvl3pPr lvl="2" algn="r">
              <a:lnSpc>
                <a:spcPct val="100000"/>
              </a:lnSpc>
              <a:spcAft>
                <a:spcPts val="0"/>
              </a:spcAft>
              <a:buNone/>
              <a:defRPr sz="1000">
                <a:solidFill>
                  <a:schemeClr val="lt2"/>
                </a:solidFill>
              </a:defRPr>
            </a:lvl3pPr>
            <a:lvl4pPr lvl="3" algn="r">
              <a:lnSpc>
                <a:spcPct val="100000"/>
              </a:lnSpc>
              <a:spcAft>
                <a:spcPts val="0"/>
              </a:spcAft>
              <a:buNone/>
              <a:defRPr sz="1000">
                <a:solidFill>
                  <a:schemeClr val="lt2"/>
                </a:solidFill>
              </a:defRPr>
            </a:lvl4pPr>
            <a:lvl5pPr lvl="4" algn="r">
              <a:lnSpc>
                <a:spcPct val="100000"/>
              </a:lnSpc>
              <a:spcAft>
                <a:spcPts val="0"/>
              </a:spcAft>
              <a:buNone/>
              <a:defRPr sz="1000">
                <a:solidFill>
                  <a:schemeClr val="lt2"/>
                </a:solidFill>
              </a:defRPr>
            </a:lvl5pPr>
            <a:lvl6pPr lvl="5" algn="r">
              <a:lnSpc>
                <a:spcPct val="100000"/>
              </a:lnSpc>
              <a:spcAft>
                <a:spcPts val="0"/>
              </a:spcAft>
              <a:buNone/>
              <a:defRPr sz="1000">
                <a:solidFill>
                  <a:schemeClr val="lt2"/>
                </a:solidFill>
              </a:defRPr>
            </a:lvl6pPr>
            <a:lvl7pPr lvl="6" algn="r">
              <a:lnSpc>
                <a:spcPct val="100000"/>
              </a:lnSpc>
              <a:spcAft>
                <a:spcPts val="0"/>
              </a:spcAft>
              <a:buNone/>
              <a:defRPr sz="1000">
                <a:solidFill>
                  <a:schemeClr val="lt2"/>
                </a:solidFill>
              </a:defRPr>
            </a:lvl7pPr>
            <a:lvl8pPr lvl="7" algn="r">
              <a:lnSpc>
                <a:spcPct val="100000"/>
              </a:lnSpc>
              <a:spcAft>
                <a:spcPts val="0"/>
              </a:spcAft>
              <a:buNone/>
              <a:defRPr sz="1000">
                <a:solidFill>
                  <a:schemeClr val="lt2"/>
                </a:solidFill>
              </a:defRPr>
            </a:lvl8pPr>
            <a:lvl9pPr lvl="8" algn="r">
              <a:lnSpc>
                <a:spcPct val="100000"/>
              </a:lnSpc>
              <a:spcAft>
                <a:spcPts val="0"/>
              </a:spcAft>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88" name="Shape 88"/>
        <p:cNvGrpSpPr/>
        <p:nvPr/>
      </p:nvGrpSpPr>
      <p:grpSpPr>
        <a:xfrm>
          <a:off x="0" y="0"/>
          <a:ext cx="0" cy="0"/>
          <a:chOff x="0" y="0"/>
          <a:chExt cx="0" cy="0"/>
        </a:xfrm>
      </p:grpSpPr>
      <p:sp>
        <p:nvSpPr>
          <p:cNvPr id="89" name="Shape 89"/>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0" y="3692275"/>
            <a:ext cx="9144087" cy="1364606"/>
          </a:xfrm>
          <a:custGeom>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91" name="Shape 91"/>
          <p:cNvSpPr txBox="1"/>
          <p:nvPr>
            <p:ph type="ctrTitle"/>
          </p:nvPr>
        </p:nvSpPr>
        <p:spPr>
          <a:xfrm>
            <a:off x="589350" y="843375"/>
            <a:ext cx="6883800" cy="1658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92" name="Shape 9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www.youtube.com/watch?v=1BBt8Pz8qrw"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Shape 97"/>
          <p:cNvPicPr preferRelativeResize="0"/>
          <p:nvPr/>
        </p:nvPicPr>
        <p:blipFill rotWithShape="1">
          <a:blip r:embed="rId3">
            <a:alphaModFix/>
          </a:blip>
          <a:srcRect b="12447" l="0" r="0" t="45372"/>
          <a:stretch/>
        </p:blipFill>
        <p:spPr>
          <a:xfrm>
            <a:off x="0" y="0"/>
            <a:ext cx="9144000" cy="5143498"/>
          </a:xfrm>
          <a:prstGeom prst="rect">
            <a:avLst/>
          </a:prstGeom>
          <a:noFill/>
          <a:ln>
            <a:noFill/>
          </a:ln>
        </p:spPr>
      </p:pic>
      <p:sp>
        <p:nvSpPr>
          <p:cNvPr id="98" name="Shape 98"/>
          <p:cNvSpPr txBox="1"/>
          <p:nvPr>
            <p:ph type="ctrTitle"/>
          </p:nvPr>
        </p:nvSpPr>
        <p:spPr>
          <a:xfrm>
            <a:off x="729450" y="14158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FFFFF"/>
                </a:solidFill>
              </a:rPr>
              <a:t>Traffic light switching and</a:t>
            </a:r>
            <a:endParaRPr sz="3600">
              <a:solidFill>
                <a:srgbClr val="FFFFFF"/>
              </a:solidFill>
            </a:endParaRPr>
          </a:p>
          <a:p>
            <a:pPr indent="0" lvl="0" marL="0" rtl="0">
              <a:spcBef>
                <a:spcPts val="0"/>
              </a:spcBef>
              <a:spcAft>
                <a:spcPts val="0"/>
              </a:spcAft>
              <a:buNone/>
            </a:pPr>
            <a:r>
              <a:rPr lang="en" sz="3600">
                <a:solidFill>
                  <a:srgbClr val="FFFFFF"/>
                </a:solidFill>
              </a:rPr>
              <a:t>Traffic density Calculation using Image and Video Processing</a:t>
            </a:r>
            <a:endParaRPr sz="3600">
              <a:solidFill>
                <a:srgbClr val="FFFFFF"/>
              </a:solidFill>
            </a:endParaRPr>
          </a:p>
        </p:txBody>
      </p:sp>
      <p:sp>
        <p:nvSpPr>
          <p:cNvPr id="99" name="Shape 99"/>
          <p:cNvSpPr txBox="1"/>
          <p:nvPr>
            <p:ph idx="1" type="subTitle"/>
          </p:nvPr>
        </p:nvSpPr>
        <p:spPr>
          <a:xfrm>
            <a:off x="729452" y="3302600"/>
            <a:ext cx="7688100" cy="5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D9D9D9"/>
                </a:solidFill>
              </a:rPr>
              <a:t>Sujay Sanjay Mahadik</a:t>
            </a:r>
            <a:r>
              <a:rPr lang="en">
                <a:solidFill>
                  <a:srgbClr val="D9D9D9"/>
                </a:solidFill>
              </a:rPr>
              <a:t>  |  TE-IT-B  |  3154067</a:t>
            </a:r>
            <a:endParaRPr>
              <a:solidFill>
                <a:srgbClr val="D9D9D9"/>
              </a:solidFill>
            </a:endParaRPr>
          </a:p>
        </p:txBody>
      </p:sp>
      <p:sp>
        <p:nvSpPr>
          <p:cNvPr id="100" name="Shape 100"/>
          <p:cNvSpPr txBox="1"/>
          <p:nvPr>
            <p:ph idx="1" type="subTitle"/>
          </p:nvPr>
        </p:nvSpPr>
        <p:spPr>
          <a:xfrm>
            <a:off x="0" y="97125"/>
            <a:ext cx="9144000" cy="327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D9D9D9"/>
                </a:solidFill>
                <a:latin typeface="Raleway"/>
                <a:ea typeface="Raleway"/>
                <a:cs typeface="Raleway"/>
                <a:sym typeface="Raleway"/>
              </a:rPr>
              <a:t>      PBS	          Dept. of Information Technology, MIT College of Engineering, Pune								Version 1.0</a:t>
            </a:r>
            <a:endParaRPr sz="1000">
              <a:solidFill>
                <a:srgbClr val="D9D9D9"/>
              </a:solidFill>
              <a:latin typeface="Raleway"/>
              <a:ea typeface="Raleway"/>
              <a:cs typeface="Raleway"/>
              <a:sym typeface="Raleway"/>
            </a:endParaRPr>
          </a:p>
        </p:txBody>
      </p:sp>
      <p:cxnSp>
        <p:nvCxnSpPr>
          <p:cNvPr id="101" name="Shape 101"/>
          <p:cNvCxnSpPr/>
          <p:nvPr/>
        </p:nvCxnSpPr>
        <p:spPr>
          <a:xfrm>
            <a:off x="857975" y="3302600"/>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p:nvPr/>
        </p:nvSpPr>
        <p:spPr>
          <a:xfrm>
            <a:off x="4366425" y="-5550"/>
            <a:ext cx="477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idx="4294967295" type="title"/>
          </p:nvPr>
        </p:nvSpPr>
        <p:spPr>
          <a:xfrm>
            <a:off x="311700" y="361925"/>
            <a:ext cx="4084500" cy="100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Conclusion and 		Future prospects.</a:t>
            </a:r>
            <a:endParaRPr sz="2400"/>
          </a:p>
        </p:txBody>
      </p:sp>
      <p:sp>
        <p:nvSpPr>
          <p:cNvPr id="183" name="Shape 183"/>
          <p:cNvSpPr txBox="1"/>
          <p:nvPr>
            <p:ph idx="4294967295" type="body"/>
          </p:nvPr>
        </p:nvSpPr>
        <p:spPr>
          <a:xfrm>
            <a:off x="311700" y="1367225"/>
            <a:ext cx="3879000" cy="3419400"/>
          </a:xfrm>
          <a:prstGeom prst="rect">
            <a:avLst/>
          </a:prstGeom>
        </p:spPr>
        <p:txBody>
          <a:bodyPr anchorCtr="0" anchor="t" bIns="91425" lIns="91425" spcFirstLastPara="1" rIns="91425" wrap="square" tIns="91425">
            <a:noAutofit/>
          </a:bodyPr>
          <a:lstStyle/>
          <a:p>
            <a:pPr indent="-311150" lvl="0" marL="457200" rtl="0">
              <a:lnSpc>
                <a:spcPct val="100000"/>
              </a:lnSpc>
              <a:spcBef>
                <a:spcPts val="0"/>
              </a:spcBef>
              <a:spcAft>
                <a:spcPts val="0"/>
              </a:spcAft>
              <a:buSzPts val="1300"/>
              <a:buChar char="●"/>
            </a:pPr>
            <a:r>
              <a:rPr lang="en"/>
              <a:t>Low installation cost and Negligible </a:t>
            </a:r>
            <a:r>
              <a:rPr lang="en"/>
              <a:t>maintenance</a:t>
            </a:r>
            <a:r>
              <a:rPr lang="en"/>
              <a:t> cost.</a:t>
            </a:r>
            <a:endParaRPr/>
          </a:p>
          <a:p>
            <a:pPr indent="-311150" lvl="0" marL="457200" rtl="0">
              <a:lnSpc>
                <a:spcPct val="100000"/>
              </a:lnSpc>
              <a:spcBef>
                <a:spcPts val="1600"/>
              </a:spcBef>
              <a:spcAft>
                <a:spcPts val="0"/>
              </a:spcAft>
              <a:buSzPts val="1300"/>
              <a:buChar char="●"/>
            </a:pPr>
            <a:r>
              <a:rPr lang="en"/>
              <a:t>Vehicle Recognition for EVs such as ambulances and Fire Engines.</a:t>
            </a:r>
            <a:endParaRPr/>
          </a:p>
          <a:p>
            <a:pPr indent="-311150" lvl="0" marL="457200" rtl="0">
              <a:lnSpc>
                <a:spcPct val="100000"/>
              </a:lnSpc>
              <a:spcBef>
                <a:spcPts val="1600"/>
              </a:spcBef>
              <a:spcAft>
                <a:spcPts val="0"/>
              </a:spcAft>
              <a:buSzPts val="1300"/>
              <a:buChar char="●"/>
            </a:pPr>
            <a:r>
              <a:rPr lang="en"/>
              <a:t>Spacious movement of vehicles.</a:t>
            </a:r>
            <a:endParaRPr/>
          </a:p>
          <a:p>
            <a:pPr indent="-311150" lvl="0" marL="457200" rtl="0">
              <a:lnSpc>
                <a:spcPct val="100000"/>
              </a:lnSpc>
              <a:spcBef>
                <a:spcPts val="1600"/>
              </a:spcBef>
              <a:spcAft>
                <a:spcPts val="0"/>
              </a:spcAft>
              <a:buSzPts val="1300"/>
              <a:buChar char="●"/>
            </a:pPr>
            <a:r>
              <a:rPr lang="en"/>
              <a:t>Scope of this project can be extended to </a:t>
            </a:r>
            <a:r>
              <a:rPr b="1" lang="en"/>
              <a:t>Coordination </a:t>
            </a:r>
            <a:r>
              <a:rPr b="1" lang="en"/>
              <a:t>Control.</a:t>
            </a:r>
            <a:endParaRPr b="1"/>
          </a:p>
          <a:p>
            <a:pPr indent="-311150" lvl="0" marL="457200" rtl="0">
              <a:lnSpc>
                <a:spcPct val="100000"/>
              </a:lnSpc>
              <a:spcBef>
                <a:spcPts val="1600"/>
              </a:spcBef>
              <a:spcAft>
                <a:spcPts val="0"/>
              </a:spcAft>
              <a:buSzPts val="1300"/>
              <a:buChar char="●"/>
            </a:pPr>
            <a:r>
              <a:rPr lang="en"/>
              <a:t>Data acquisition for future road design and construction.</a:t>
            </a:r>
            <a:endParaRPr/>
          </a:p>
          <a:p>
            <a:pPr indent="-311150" lvl="0" marL="457200" rtl="0">
              <a:lnSpc>
                <a:spcPct val="100000"/>
              </a:lnSpc>
              <a:spcBef>
                <a:spcPts val="1600"/>
              </a:spcBef>
              <a:spcAft>
                <a:spcPts val="1600"/>
              </a:spcAft>
              <a:buSzPts val="1300"/>
              <a:buChar char="●"/>
            </a:pPr>
            <a:r>
              <a:rPr lang="en"/>
              <a:t>Improvements for junctions with higher waiting times.</a:t>
            </a:r>
            <a:endParaRPr/>
          </a:p>
        </p:txBody>
      </p:sp>
      <p:pic>
        <p:nvPicPr>
          <p:cNvPr id="184" name="Shape 184"/>
          <p:cNvPicPr preferRelativeResize="0"/>
          <p:nvPr/>
        </p:nvPicPr>
        <p:blipFill rotWithShape="1">
          <a:blip r:embed="rId3">
            <a:alphaModFix/>
          </a:blip>
          <a:srcRect b="0" l="29284" r="4669" t="0"/>
          <a:stretch/>
        </p:blipFill>
        <p:spPr>
          <a:xfrm>
            <a:off x="4705150" y="361926"/>
            <a:ext cx="2035798" cy="1955425"/>
          </a:xfrm>
          <a:prstGeom prst="rect">
            <a:avLst/>
          </a:prstGeom>
          <a:noFill/>
          <a:ln>
            <a:noFill/>
          </a:ln>
        </p:spPr>
      </p:pic>
      <p:pic>
        <p:nvPicPr>
          <p:cNvPr id="185" name="Shape 185"/>
          <p:cNvPicPr preferRelativeResize="0"/>
          <p:nvPr/>
        </p:nvPicPr>
        <p:blipFill rotWithShape="1">
          <a:blip r:embed="rId4">
            <a:alphaModFix/>
          </a:blip>
          <a:srcRect b="0" l="15307" r="15300" t="0"/>
          <a:stretch/>
        </p:blipFill>
        <p:spPr>
          <a:xfrm>
            <a:off x="6796425" y="361926"/>
            <a:ext cx="2035800" cy="1955424"/>
          </a:xfrm>
          <a:prstGeom prst="rect">
            <a:avLst/>
          </a:prstGeom>
          <a:noFill/>
          <a:ln>
            <a:noFill/>
          </a:ln>
        </p:spPr>
      </p:pic>
      <p:pic>
        <p:nvPicPr>
          <p:cNvPr id="186" name="Shape 186"/>
          <p:cNvPicPr preferRelativeResize="0"/>
          <p:nvPr/>
        </p:nvPicPr>
        <p:blipFill rotWithShape="1">
          <a:blip r:embed="rId5">
            <a:alphaModFix/>
          </a:blip>
          <a:srcRect b="5939" l="0" r="0" t="5939"/>
          <a:stretch/>
        </p:blipFill>
        <p:spPr>
          <a:xfrm>
            <a:off x="4705200" y="2366436"/>
            <a:ext cx="4127099" cy="2420351"/>
          </a:xfrm>
          <a:prstGeom prst="rect">
            <a:avLst/>
          </a:prstGeom>
          <a:noFill/>
          <a:ln>
            <a:noFill/>
          </a:ln>
        </p:spPr>
      </p:pic>
      <p:grpSp>
        <p:nvGrpSpPr>
          <p:cNvPr id="187" name="Shape 187"/>
          <p:cNvGrpSpPr/>
          <p:nvPr/>
        </p:nvGrpSpPr>
        <p:grpSpPr>
          <a:xfrm>
            <a:off x="414117" y="361931"/>
            <a:ext cx="745763" cy="45826"/>
            <a:chOff x="4580561" y="2589004"/>
            <a:chExt cx="1064464" cy="25200"/>
          </a:xfrm>
        </p:grpSpPr>
        <p:sp>
          <p:nvSpPr>
            <p:cNvPr id="188" name="Shape 18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7650" y="12445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What is Image and Video Processing?</a:t>
            </a:r>
            <a:endParaRPr sz="3000"/>
          </a:p>
        </p:txBody>
      </p:sp>
      <p:sp>
        <p:nvSpPr>
          <p:cNvPr id="107" name="Shape 107"/>
          <p:cNvSpPr txBox="1"/>
          <p:nvPr>
            <p:ph idx="1" type="body"/>
          </p:nvPr>
        </p:nvSpPr>
        <p:spPr>
          <a:xfrm>
            <a:off x="1132200" y="1937275"/>
            <a:ext cx="6879600" cy="2579700"/>
          </a:xfrm>
          <a:prstGeom prst="rect">
            <a:avLst/>
          </a:prstGeom>
        </p:spPr>
        <p:txBody>
          <a:bodyPr anchorCtr="0" anchor="t" bIns="91425" lIns="91425" spcFirstLastPara="1" rIns="91425" wrap="square" tIns="91425">
            <a:noAutofit/>
          </a:bodyPr>
          <a:lstStyle/>
          <a:p>
            <a:pPr indent="-355600" lvl="0" marL="457200" rtl="0">
              <a:lnSpc>
                <a:spcPct val="115000"/>
              </a:lnSpc>
              <a:spcBef>
                <a:spcPts val="0"/>
              </a:spcBef>
              <a:spcAft>
                <a:spcPts val="0"/>
              </a:spcAft>
              <a:buClr>
                <a:srgbClr val="434343"/>
              </a:buClr>
              <a:buSzPts val="2000"/>
              <a:buChar char="●"/>
            </a:pPr>
            <a:r>
              <a:rPr lang="en" sz="2000">
                <a:solidFill>
                  <a:srgbClr val="434343"/>
                </a:solidFill>
              </a:rPr>
              <a:t>Image processing is simply a form of signal processing for which the </a:t>
            </a:r>
            <a:r>
              <a:rPr b="1" lang="en" sz="2000">
                <a:solidFill>
                  <a:srgbClr val="434343"/>
                </a:solidFill>
              </a:rPr>
              <a:t>input is an image</a:t>
            </a:r>
            <a:r>
              <a:rPr lang="en" sz="2000">
                <a:solidFill>
                  <a:srgbClr val="434343"/>
                </a:solidFill>
              </a:rPr>
              <a:t>, such as photographs or frames of video.</a:t>
            </a:r>
            <a:endParaRPr sz="2000">
              <a:solidFill>
                <a:srgbClr val="434343"/>
              </a:solidFill>
            </a:endParaRPr>
          </a:p>
          <a:p>
            <a:pPr indent="-355600" lvl="0" marL="457200" rtl="0">
              <a:lnSpc>
                <a:spcPct val="150000"/>
              </a:lnSpc>
              <a:spcBef>
                <a:spcPts val="0"/>
              </a:spcBef>
              <a:spcAft>
                <a:spcPts val="0"/>
              </a:spcAft>
              <a:buClr>
                <a:srgbClr val="434343"/>
              </a:buClr>
              <a:buSzPts val="2000"/>
              <a:buChar char="●"/>
            </a:pPr>
            <a:r>
              <a:rPr b="1" lang="en" sz="2000">
                <a:solidFill>
                  <a:srgbClr val="434343"/>
                </a:solidFill>
              </a:rPr>
              <a:t>Analysis and manipulation.</a:t>
            </a:r>
            <a:endParaRPr b="1" sz="2000">
              <a:solidFill>
                <a:srgbClr val="434343"/>
              </a:solidFill>
            </a:endParaRPr>
          </a:p>
          <a:p>
            <a:pPr indent="-355600" lvl="0" marL="457200" rtl="0">
              <a:lnSpc>
                <a:spcPct val="150000"/>
              </a:lnSpc>
              <a:spcBef>
                <a:spcPts val="0"/>
              </a:spcBef>
              <a:spcAft>
                <a:spcPts val="0"/>
              </a:spcAft>
              <a:buClr>
                <a:srgbClr val="434343"/>
              </a:buClr>
              <a:buSzPts val="2000"/>
              <a:buChar char="●"/>
            </a:pPr>
            <a:r>
              <a:rPr b="1" lang="en" sz="2000">
                <a:solidFill>
                  <a:srgbClr val="434343"/>
                </a:solidFill>
              </a:rPr>
              <a:t>Output </a:t>
            </a:r>
            <a:r>
              <a:rPr lang="en" sz="2000">
                <a:solidFill>
                  <a:srgbClr val="434343"/>
                </a:solidFill>
              </a:rPr>
              <a:t>can be an</a:t>
            </a:r>
            <a:r>
              <a:rPr b="1" lang="en" sz="2000">
                <a:solidFill>
                  <a:srgbClr val="434343"/>
                </a:solidFill>
              </a:rPr>
              <a:t> altered image or a report.</a:t>
            </a:r>
            <a:endParaRPr sz="20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p:nvPr/>
        </p:nvSpPr>
        <p:spPr>
          <a:xfrm>
            <a:off x="4578175" y="4286250"/>
            <a:ext cx="4572000" cy="8571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ph type="title"/>
          </p:nvPr>
        </p:nvSpPr>
        <p:spPr>
          <a:xfrm>
            <a:off x="695075" y="1584825"/>
            <a:ext cx="3467400" cy="25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 of Image and Video Processing</a:t>
            </a:r>
            <a:endParaRPr/>
          </a:p>
          <a:p>
            <a:pPr indent="0" lvl="0" marL="0">
              <a:spcBef>
                <a:spcPts val="0"/>
              </a:spcBef>
              <a:spcAft>
                <a:spcPts val="0"/>
              </a:spcAft>
              <a:buNone/>
            </a:pPr>
            <a:r>
              <a:rPr lang="en"/>
              <a:t>In Traffic density calculation</a:t>
            </a:r>
            <a:endParaRPr/>
          </a:p>
        </p:txBody>
      </p:sp>
      <p:sp>
        <p:nvSpPr>
          <p:cNvPr descr="Hello.  This video presents a Traffic Density Estimation algorithms developed by ntsn.pl company ( http://ntsn.pl/en ). This software captures video from surveillance cameras (for example - IP Camera), and processes it in real-time, giving information about current traffic load.  This is fully configurable software, with supporting  detection area customising,  (red, blue, green area), insignificant area exclusion, video stabilisation, and many more. It is able to update SQL databases (MySQL, PostgreSQL, MSSQL) for further processing.  You can check following websites: company website http://ntsn.pl/en , traffic monitoring project using this software: http://webkorki.pl/en ." id="114" name="Shape 114" title="Traffic Density Estimation Software">
            <a:hlinkClick r:id="rId3"/>
          </p:cNvPr>
          <p:cNvSpPr/>
          <p:nvPr/>
        </p:nvSpPr>
        <p:spPr>
          <a:xfrm>
            <a:off x="4578175" y="857250"/>
            <a:ext cx="4572000" cy="3429000"/>
          </a:xfrm>
          <a:prstGeom prst="rect">
            <a:avLst/>
          </a:prstGeom>
          <a:blipFill>
            <a:blip r:embed="rId4">
              <a:alphaModFix/>
            </a:blip>
            <a:stretch>
              <a:fillRect/>
            </a:stretch>
          </a:blipFill>
          <a:ln>
            <a:noFill/>
          </a:ln>
        </p:spPr>
      </p:sp>
      <p:sp>
        <p:nvSpPr>
          <p:cNvPr id="115" name="Shape 115"/>
          <p:cNvSpPr/>
          <p:nvPr/>
        </p:nvSpPr>
        <p:spPr>
          <a:xfrm>
            <a:off x="4578175" y="0"/>
            <a:ext cx="4572000" cy="857100"/>
          </a:xfrm>
          <a:prstGeom prst="rect">
            <a:avLst/>
          </a:prstGeom>
          <a:solidFill>
            <a:schemeClr val="dk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Shape 120"/>
          <p:cNvSpPr/>
          <p:nvPr/>
        </p:nvSpPr>
        <p:spPr>
          <a:xfrm>
            <a:off x="5634675" y="-5550"/>
            <a:ext cx="3509400" cy="5189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txBox="1"/>
          <p:nvPr>
            <p:ph type="title"/>
          </p:nvPr>
        </p:nvSpPr>
        <p:spPr>
          <a:xfrm>
            <a:off x="5929725" y="1159938"/>
            <a:ext cx="2919300" cy="2823600"/>
          </a:xfrm>
          <a:prstGeom prst="rect">
            <a:avLst/>
          </a:prstGeom>
          <a:noFill/>
        </p:spPr>
        <p:txBody>
          <a:bodyPr anchorCtr="0" anchor="ctr" bIns="91425" lIns="91425" spcFirstLastPara="1" rIns="91425" wrap="square" tIns="91425">
            <a:noAutofit/>
          </a:bodyPr>
          <a:lstStyle/>
          <a:p>
            <a:pPr indent="0" lvl="0" marL="0">
              <a:spcBef>
                <a:spcPts val="0"/>
              </a:spcBef>
              <a:spcAft>
                <a:spcPts val="0"/>
              </a:spcAft>
              <a:buNone/>
            </a:pPr>
            <a:r>
              <a:rPr b="0" lang="en" sz="2400">
                <a:solidFill>
                  <a:srgbClr val="FFFFFF"/>
                </a:solidFill>
              </a:rPr>
              <a:t>What is different in</a:t>
            </a:r>
            <a:r>
              <a:rPr lang="en" sz="3000">
                <a:solidFill>
                  <a:srgbClr val="FFFFFF"/>
                </a:solidFill>
              </a:rPr>
              <a:t> Dynamic Traffic light</a:t>
            </a:r>
            <a:endParaRPr sz="3000">
              <a:solidFill>
                <a:srgbClr val="FFFFFF"/>
              </a:solidFill>
            </a:endParaRPr>
          </a:p>
          <a:p>
            <a:pPr indent="0" lvl="0" marL="0">
              <a:spcBef>
                <a:spcPts val="0"/>
              </a:spcBef>
              <a:spcAft>
                <a:spcPts val="0"/>
              </a:spcAft>
              <a:buNone/>
            </a:pPr>
            <a:r>
              <a:rPr lang="en" sz="3000">
                <a:solidFill>
                  <a:srgbClr val="FFFFFF"/>
                </a:solidFill>
              </a:rPr>
              <a:t>Switching?</a:t>
            </a:r>
            <a:endParaRPr sz="3000">
              <a:solidFill>
                <a:srgbClr val="FFFFFF"/>
              </a:solidFill>
            </a:endParaRPr>
          </a:p>
        </p:txBody>
      </p:sp>
      <p:pic>
        <p:nvPicPr>
          <p:cNvPr id="122" name="Shape 122"/>
          <p:cNvPicPr preferRelativeResize="0"/>
          <p:nvPr/>
        </p:nvPicPr>
        <p:blipFill rotWithShape="1">
          <a:blip r:embed="rId3">
            <a:alphaModFix/>
          </a:blip>
          <a:srcRect b="5117" l="0" r="0" t="5108"/>
          <a:stretch/>
        </p:blipFill>
        <p:spPr>
          <a:xfrm>
            <a:off x="0" y="885513"/>
            <a:ext cx="5634672" cy="3372475"/>
          </a:xfrm>
          <a:prstGeom prst="rect">
            <a:avLst/>
          </a:prstGeom>
          <a:noFill/>
          <a:ln>
            <a:noFill/>
          </a:ln>
        </p:spPr>
      </p:pic>
      <p:grpSp>
        <p:nvGrpSpPr>
          <p:cNvPr id="123" name="Shape 123"/>
          <p:cNvGrpSpPr/>
          <p:nvPr/>
        </p:nvGrpSpPr>
        <p:grpSpPr>
          <a:xfrm>
            <a:off x="6010917" y="1561281"/>
            <a:ext cx="745763" cy="45826"/>
            <a:chOff x="4580561" y="2589004"/>
            <a:chExt cx="1064464" cy="25200"/>
          </a:xfrm>
        </p:grpSpPr>
        <p:sp>
          <p:nvSpPr>
            <p:cNvPr id="124" name="Shape 1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p:nvPr/>
        </p:nvSpPr>
        <p:spPr>
          <a:xfrm>
            <a:off x="9250" y="3700"/>
            <a:ext cx="3760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1" name="Shape 131" title=" Hard  Coded and Dynamic Coded"/>
          <p:cNvPicPr preferRelativeResize="0"/>
          <p:nvPr/>
        </p:nvPicPr>
        <p:blipFill>
          <a:blip r:embed="rId3">
            <a:alphaModFix/>
          </a:blip>
          <a:stretch>
            <a:fillRect/>
          </a:stretch>
        </p:blipFill>
        <p:spPr>
          <a:xfrm>
            <a:off x="3769642" y="0"/>
            <a:ext cx="5374357" cy="5143500"/>
          </a:xfrm>
          <a:prstGeom prst="rect">
            <a:avLst/>
          </a:prstGeom>
          <a:noFill/>
          <a:ln>
            <a:noFill/>
          </a:ln>
        </p:spPr>
      </p:pic>
      <p:sp>
        <p:nvSpPr>
          <p:cNvPr id="132" name="Shape 132"/>
          <p:cNvSpPr txBox="1"/>
          <p:nvPr>
            <p:ph type="ctrTitle"/>
          </p:nvPr>
        </p:nvSpPr>
        <p:spPr>
          <a:xfrm>
            <a:off x="226300" y="1238400"/>
            <a:ext cx="3224400" cy="61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Experiment data</a:t>
            </a:r>
            <a:endParaRPr>
              <a:solidFill>
                <a:schemeClr val="dk2"/>
              </a:solidFill>
            </a:endParaRPr>
          </a:p>
        </p:txBody>
      </p:sp>
      <p:sp>
        <p:nvSpPr>
          <p:cNvPr id="133" name="Shape 133"/>
          <p:cNvSpPr txBox="1"/>
          <p:nvPr>
            <p:ph idx="1" type="subTitle"/>
          </p:nvPr>
        </p:nvSpPr>
        <p:spPr>
          <a:xfrm>
            <a:off x="226300" y="2041500"/>
            <a:ext cx="3326400" cy="18636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solidFill>
                  <a:schemeClr val="dk2"/>
                </a:solidFill>
              </a:rPr>
              <a:t>Here we have taken into account random number for each side such as</a:t>
            </a:r>
            <a:r>
              <a:rPr b="1" lang="en">
                <a:solidFill>
                  <a:schemeClr val="dk2"/>
                </a:solidFill>
              </a:rPr>
              <a:t> 0, 1 or 2 cars can arrive per second </a:t>
            </a:r>
            <a:r>
              <a:rPr lang="en">
                <a:solidFill>
                  <a:schemeClr val="dk2"/>
                </a:solidFill>
              </a:rPr>
              <a:t>randomly and both the algorithms (Hard coded and Dynamic coded) are run on the same set of numbers for </a:t>
            </a:r>
            <a:r>
              <a:rPr b="1" lang="en">
                <a:solidFill>
                  <a:schemeClr val="dk2"/>
                </a:solidFill>
              </a:rPr>
              <a:t>600 secs.</a:t>
            </a:r>
            <a:endParaRPr b="1">
              <a:solidFill>
                <a:schemeClr val="dk2"/>
              </a:solidFill>
            </a:endParaRPr>
          </a:p>
          <a:p>
            <a:pPr indent="0" lvl="0" marL="0" rtl="0">
              <a:spcBef>
                <a:spcPts val="0"/>
              </a:spcBef>
              <a:spcAft>
                <a:spcPts val="0"/>
              </a:spcAft>
              <a:buNone/>
            </a:pPr>
            <a:r>
              <a:t/>
            </a:r>
            <a:endParaRPr>
              <a:solidFill>
                <a:schemeClr val="dk2"/>
              </a:solidFill>
            </a:endParaRPr>
          </a:p>
        </p:txBody>
      </p:sp>
      <p:sp>
        <p:nvSpPr>
          <p:cNvPr id="134" name="Shape 134"/>
          <p:cNvSpPr txBox="1"/>
          <p:nvPr/>
        </p:nvSpPr>
        <p:spPr>
          <a:xfrm>
            <a:off x="226300" y="4368725"/>
            <a:ext cx="3224400" cy="61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t>Results from:</a:t>
            </a:r>
            <a:endParaRPr sz="900"/>
          </a:p>
          <a:p>
            <a:pPr indent="0" lvl="0" marL="0">
              <a:spcBef>
                <a:spcPts val="0"/>
              </a:spcBef>
              <a:spcAft>
                <a:spcPts val="0"/>
              </a:spcAft>
              <a:buNone/>
            </a:pPr>
            <a:r>
              <a:rPr lang="en" sz="900"/>
              <a:t>[1] </a:t>
            </a:r>
            <a:r>
              <a:rPr lang="en" sz="900"/>
              <a:t>Smart Traffic Lights Switching and Traffic Density Calculation using Video Processing</a:t>
            </a:r>
            <a:endParaRPr sz="900"/>
          </a:p>
          <a:p>
            <a:pPr indent="0" lvl="0" marL="0">
              <a:spcBef>
                <a:spcPts val="0"/>
              </a:spcBef>
              <a:spcAft>
                <a:spcPts val="0"/>
              </a:spcAft>
              <a:buNone/>
            </a:pPr>
            <a:r>
              <a:rPr lang="en" sz="900"/>
              <a:t>http://ieeexplore.ieee.org/document/6799542/</a:t>
            </a:r>
            <a:endParaRPr sz="900"/>
          </a:p>
          <a:p>
            <a:pPr indent="0" lvl="0" marL="0">
              <a:spcBef>
                <a:spcPts val="0"/>
              </a:spcBef>
              <a:spcAft>
                <a:spcPts val="0"/>
              </a:spcAft>
              <a:buNone/>
            </a:pPr>
            <a:r>
              <a:rPr lang="en" sz="900"/>
              <a:t> </a:t>
            </a:r>
            <a:endParaRPr sz="900"/>
          </a:p>
        </p:txBody>
      </p:sp>
      <p:grpSp>
        <p:nvGrpSpPr>
          <p:cNvPr id="135" name="Shape 135"/>
          <p:cNvGrpSpPr/>
          <p:nvPr/>
        </p:nvGrpSpPr>
        <p:grpSpPr>
          <a:xfrm>
            <a:off x="340092" y="1238406"/>
            <a:ext cx="745763" cy="45826"/>
            <a:chOff x="4580561" y="2589004"/>
            <a:chExt cx="1064464" cy="25200"/>
          </a:xfrm>
        </p:grpSpPr>
        <p:sp>
          <p:nvSpPr>
            <p:cNvPr id="136" name="Shape 1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589350" y="843375"/>
            <a:ext cx="5386800" cy="1658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Testing Instances and Results</a:t>
            </a:r>
            <a:endParaRPr>
              <a:solidFill>
                <a:schemeClr val="dk2"/>
              </a:solidFill>
            </a:endParaRPr>
          </a:p>
        </p:txBody>
      </p:sp>
      <p:grpSp>
        <p:nvGrpSpPr>
          <p:cNvPr id="143" name="Shape 143"/>
          <p:cNvGrpSpPr/>
          <p:nvPr/>
        </p:nvGrpSpPr>
        <p:grpSpPr>
          <a:xfrm>
            <a:off x="672868" y="864162"/>
            <a:ext cx="1234671" cy="75794"/>
            <a:chOff x="4580561" y="2589004"/>
            <a:chExt cx="1064464" cy="25200"/>
          </a:xfrm>
        </p:grpSpPr>
        <p:sp>
          <p:nvSpPr>
            <p:cNvPr id="144" name="Shape 1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ctrTitle"/>
          </p:nvPr>
        </p:nvSpPr>
        <p:spPr>
          <a:xfrm>
            <a:off x="315175" y="355875"/>
            <a:ext cx="3224400" cy="594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00000"/>
                </a:solidFill>
              </a:rPr>
              <a:t>Idle</a:t>
            </a:r>
            <a:r>
              <a:rPr lang="en">
                <a:solidFill>
                  <a:srgbClr val="000000"/>
                </a:solidFill>
              </a:rPr>
              <a:t> Time</a:t>
            </a:r>
            <a:endParaRPr>
              <a:solidFill>
                <a:srgbClr val="000000"/>
              </a:solidFill>
            </a:endParaRPr>
          </a:p>
        </p:txBody>
      </p:sp>
      <p:sp>
        <p:nvSpPr>
          <p:cNvPr id="151" name="Shape 151"/>
          <p:cNvSpPr txBox="1"/>
          <p:nvPr>
            <p:ph idx="1" type="subTitle"/>
          </p:nvPr>
        </p:nvSpPr>
        <p:spPr>
          <a:xfrm>
            <a:off x="315175" y="913727"/>
            <a:ext cx="3224400" cy="68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34343"/>
                </a:solidFill>
              </a:rPr>
              <a:t>Early Morning 	| 6 am to 8 am</a:t>
            </a:r>
            <a:endParaRPr>
              <a:solidFill>
                <a:srgbClr val="434343"/>
              </a:solidFill>
            </a:endParaRPr>
          </a:p>
          <a:p>
            <a:pPr indent="0" lvl="0" marL="0" rtl="0">
              <a:spcBef>
                <a:spcPts val="0"/>
              </a:spcBef>
              <a:spcAft>
                <a:spcPts val="0"/>
              </a:spcAft>
              <a:buNone/>
            </a:pPr>
            <a:r>
              <a:rPr lang="en">
                <a:solidFill>
                  <a:srgbClr val="434343"/>
                </a:solidFill>
              </a:rPr>
              <a:t>Mid-night 		| 12 am to 2 am</a:t>
            </a:r>
            <a:endParaRPr>
              <a:solidFill>
                <a:srgbClr val="434343"/>
              </a:solidFill>
            </a:endParaRPr>
          </a:p>
        </p:txBody>
      </p:sp>
      <p:sp>
        <p:nvSpPr>
          <p:cNvPr id="152" name="Shape 152"/>
          <p:cNvSpPr txBox="1"/>
          <p:nvPr>
            <p:ph idx="4294967295" type="body"/>
          </p:nvPr>
        </p:nvSpPr>
        <p:spPr>
          <a:xfrm>
            <a:off x="5461625" y="352200"/>
            <a:ext cx="3374400" cy="4439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Considering very low traffic density. </a:t>
            </a:r>
            <a:r>
              <a:rPr b="1" lang="en"/>
              <a:t>0 or 1 vehicle</a:t>
            </a:r>
            <a:r>
              <a:rPr lang="en"/>
              <a:t> adds up in every </a:t>
            </a:r>
            <a:r>
              <a:rPr b="1" lang="en"/>
              <a:t>10 seconds.</a:t>
            </a:r>
            <a:endParaRPr b="1"/>
          </a:p>
          <a:p>
            <a:pPr indent="-311150" lvl="0" marL="457200" rtl="0">
              <a:spcBef>
                <a:spcPts val="1600"/>
              </a:spcBef>
              <a:spcAft>
                <a:spcPts val="0"/>
              </a:spcAft>
              <a:buSzPts val="1300"/>
              <a:buChar char="●"/>
            </a:pPr>
            <a:r>
              <a:rPr lang="en"/>
              <a:t>We </a:t>
            </a:r>
            <a:r>
              <a:rPr lang="en"/>
              <a:t>don't</a:t>
            </a:r>
            <a:r>
              <a:rPr lang="en"/>
              <a:t> see much difference in the number of cars passed.</a:t>
            </a:r>
            <a:endParaRPr/>
          </a:p>
          <a:p>
            <a:pPr indent="-311150" lvl="0" marL="457200" rtl="0">
              <a:spcBef>
                <a:spcPts val="1600"/>
              </a:spcBef>
              <a:spcAft>
                <a:spcPts val="0"/>
              </a:spcAft>
              <a:buSzPts val="1300"/>
              <a:buChar char="●"/>
            </a:pPr>
            <a:r>
              <a:rPr lang="en"/>
              <a:t>But the difference lies in the </a:t>
            </a:r>
            <a:r>
              <a:rPr b="1" lang="en"/>
              <a:t>aspect of waiting time</a:t>
            </a:r>
            <a:endParaRPr b="1"/>
          </a:p>
          <a:p>
            <a:pPr indent="-311150" lvl="0" marL="457200" rtl="0">
              <a:spcBef>
                <a:spcPts val="1600"/>
              </a:spcBef>
              <a:spcAft>
                <a:spcPts val="0"/>
              </a:spcAft>
              <a:buSzPts val="1300"/>
              <a:buChar char="●"/>
            </a:pPr>
            <a:r>
              <a:rPr lang="en"/>
              <a:t>Worst case scenario:</a:t>
            </a:r>
            <a:endParaRPr/>
          </a:p>
          <a:p>
            <a:pPr indent="-304800" lvl="1" marL="914400" rtl="0">
              <a:spcBef>
                <a:spcPts val="1600"/>
              </a:spcBef>
              <a:spcAft>
                <a:spcPts val="0"/>
              </a:spcAft>
              <a:buSzPts val="1200"/>
              <a:buChar char="○"/>
            </a:pPr>
            <a:r>
              <a:rPr b="1" lang="en" sz="1200"/>
              <a:t>Hard coded - 180 secs. </a:t>
            </a:r>
            <a:r>
              <a:rPr lang="en" sz="1200"/>
              <a:t>(considering each signal requires 60 secs to turn back to green)</a:t>
            </a:r>
            <a:endParaRPr sz="1200"/>
          </a:p>
          <a:p>
            <a:pPr indent="-304800" lvl="1" marL="914400" rtl="0">
              <a:spcBef>
                <a:spcPts val="1600"/>
              </a:spcBef>
              <a:spcAft>
                <a:spcPts val="1600"/>
              </a:spcAft>
              <a:buSzPts val="1200"/>
              <a:buChar char="○"/>
            </a:pPr>
            <a:r>
              <a:rPr b="1" lang="en" sz="1200"/>
              <a:t>Proposed Hard coded - 30 secs.</a:t>
            </a:r>
            <a:r>
              <a:rPr lang="en" sz="1200"/>
              <a:t> (considering each signal requires hard coded 10 secs for Idle Times)</a:t>
            </a:r>
            <a:endParaRPr sz="1200"/>
          </a:p>
        </p:txBody>
      </p:sp>
      <p:pic>
        <p:nvPicPr>
          <p:cNvPr id="153" name="Shape 153" title="Points scored"/>
          <p:cNvPicPr preferRelativeResize="0"/>
          <p:nvPr/>
        </p:nvPicPr>
        <p:blipFill>
          <a:blip r:embed="rId3">
            <a:alphaModFix/>
          </a:blip>
          <a:stretch>
            <a:fillRect/>
          </a:stretch>
        </p:blipFill>
        <p:spPr>
          <a:xfrm>
            <a:off x="254900" y="2051825"/>
            <a:ext cx="4879326" cy="2980449"/>
          </a:xfrm>
          <a:prstGeom prst="rect">
            <a:avLst/>
          </a:prstGeom>
          <a:noFill/>
          <a:ln>
            <a:noFill/>
          </a:ln>
        </p:spPr>
      </p:pic>
      <p:grpSp>
        <p:nvGrpSpPr>
          <p:cNvPr id="154" name="Shape 154"/>
          <p:cNvGrpSpPr/>
          <p:nvPr/>
        </p:nvGrpSpPr>
        <p:grpSpPr>
          <a:xfrm>
            <a:off x="423367" y="306381"/>
            <a:ext cx="745763" cy="45826"/>
            <a:chOff x="4580561" y="2589004"/>
            <a:chExt cx="1064464" cy="25200"/>
          </a:xfrm>
        </p:grpSpPr>
        <p:sp>
          <p:nvSpPr>
            <p:cNvPr id="155" name="Shape 15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5527350" y="1950825"/>
            <a:ext cx="3224400" cy="594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00000"/>
                </a:solidFill>
              </a:rPr>
              <a:t>Peak </a:t>
            </a:r>
            <a:r>
              <a:rPr lang="en">
                <a:solidFill>
                  <a:srgbClr val="000000"/>
                </a:solidFill>
              </a:rPr>
              <a:t>Time</a:t>
            </a:r>
            <a:endParaRPr>
              <a:solidFill>
                <a:srgbClr val="000000"/>
              </a:solidFill>
            </a:endParaRPr>
          </a:p>
        </p:txBody>
      </p:sp>
      <p:sp>
        <p:nvSpPr>
          <p:cNvPr id="162" name="Shape 162"/>
          <p:cNvSpPr txBox="1"/>
          <p:nvPr>
            <p:ph idx="1" type="subTitle"/>
          </p:nvPr>
        </p:nvSpPr>
        <p:spPr>
          <a:xfrm>
            <a:off x="5527350" y="2508677"/>
            <a:ext cx="3224400" cy="68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434343"/>
                </a:solidFill>
              </a:rPr>
              <a:t>Morning 		| 8 am to 10 am</a:t>
            </a:r>
            <a:endParaRPr>
              <a:solidFill>
                <a:srgbClr val="434343"/>
              </a:solidFill>
            </a:endParaRPr>
          </a:p>
          <a:p>
            <a:pPr indent="0" lvl="0" marL="0" rtl="0">
              <a:spcBef>
                <a:spcPts val="0"/>
              </a:spcBef>
              <a:spcAft>
                <a:spcPts val="0"/>
              </a:spcAft>
              <a:buNone/>
            </a:pPr>
            <a:r>
              <a:rPr lang="en">
                <a:solidFill>
                  <a:srgbClr val="434343"/>
                </a:solidFill>
              </a:rPr>
              <a:t>Afternoon 		| 4 pm to 6 pm</a:t>
            </a:r>
            <a:endParaRPr>
              <a:solidFill>
                <a:srgbClr val="434343"/>
              </a:solidFill>
            </a:endParaRPr>
          </a:p>
        </p:txBody>
      </p:sp>
      <p:sp>
        <p:nvSpPr>
          <p:cNvPr id="163" name="Shape 163"/>
          <p:cNvSpPr txBox="1"/>
          <p:nvPr>
            <p:ph idx="4294967295" type="body"/>
          </p:nvPr>
        </p:nvSpPr>
        <p:spPr>
          <a:xfrm>
            <a:off x="582800" y="1388400"/>
            <a:ext cx="3885300" cy="2366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Density is </a:t>
            </a:r>
            <a:r>
              <a:rPr b="1" lang="en" sz="1800"/>
              <a:t>very high</a:t>
            </a:r>
            <a:r>
              <a:rPr lang="en" sz="1800"/>
              <a:t> on the roads majorly because of </a:t>
            </a:r>
            <a:r>
              <a:rPr b="1" lang="en" sz="1800"/>
              <a:t>office and school hours. </a:t>
            </a:r>
            <a:endParaRPr b="1" sz="1800"/>
          </a:p>
          <a:p>
            <a:pPr indent="-342900" lvl="0" marL="457200" rtl="0">
              <a:spcBef>
                <a:spcPts val="0"/>
              </a:spcBef>
              <a:spcAft>
                <a:spcPts val="0"/>
              </a:spcAft>
              <a:buSzPts val="1800"/>
              <a:buChar char="●"/>
            </a:pPr>
            <a:r>
              <a:rPr lang="en" sz="1800"/>
              <a:t>Dynamic coded algorithm on average has shown an </a:t>
            </a:r>
            <a:r>
              <a:rPr b="1" lang="en" sz="1800"/>
              <a:t>improvement of about 35% </a:t>
            </a:r>
            <a:r>
              <a:rPr lang="en" sz="1800"/>
              <a:t>above the Hard Coded system.</a:t>
            </a:r>
            <a:endParaRPr sz="1800"/>
          </a:p>
        </p:txBody>
      </p:sp>
      <p:grpSp>
        <p:nvGrpSpPr>
          <p:cNvPr id="164" name="Shape 164"/>
          <p:cNvGrpSpPr/>
          <p:nvPr/>
        </p:nvGrpSpPr>
        <p:grpSpPr>
          <a:xfrm>
            <a:off x="5650117" y="1950831"/>
            <a:ext cx="745763" cy="45826"/>
            <a:chOff x="4580561" y="2589004"/>
            <a:chExt cx="1064464" cy="25200"/>
          </a:xfrm>
        </p:grpSpPr>
        <p:sp>
          <p:nvSpPr>
            <p:cNvPr id="165" name="Shape 16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ctrTitle"/>
          </p:nvPr>
        </p:nvSpPr>
        <p:spPr>
          <a:xfrm>
            <a:off x="5527350" y="1950825"/>
            <a:ext cx="3224400" cy="594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00000"/>
                </a:solidFill>
              </a:rPr>
              <a:t>Normal </a:t>
            </a:r>
            <a:r>
              <a:rPr lang="en">
                <a:solidFill>
                  <a:srgbClr val="000000"/>
                </a:solidFill>
              </a:rPr>
              <a:t>Time</a:t>
            </a:r>
            <a:endParaRPr>
              <a:solidFill>
                <a:srgbClr val="000000"/>
              </a:solidFill>
            </a:endParaRPr>
          </a:p>
        </p:txBody>
      </p:sp>
      <p:sp>
        <p:nvSpPr>
          <p:cNvPr id="172" name="Shape 172"/>
          <p:cNvSpPr txBox="1"/>
          <p:nvPr>
            <p:ph idx="1" type="subTitle"/>
          </p:nvPr>
        </p:nvSpPr>
        <p:spPr>
          <a:xfrm>
            <a:off x="5527350" y="2508677"/>
            <a:ext cx="3224400" cy="68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434343"/>
                </a:solidFill>
              </a:rPr>
              <a:t>Late morning 	| 10 am to 4 pm</a:t>
            </a:r>
            <a:endParaRPr>
              <a:solidFill>
                <a:srgbClr val="434343"/>
              </a:solidFill>
            </a:endParaRPr>
          </a:p>
          <a:p>
            <a:pPr indent="0" lvl="0" marL="0" rtl="0">
              <a:spcBef>
                <a:spcPts val="0"/>
              </a:spcBef>
              <a:spcAft>
                <a:spcPts val="0"/>
              </a:spcAft>
              <a:buNone/>
            </a:pPr>
            <a:r>
              <a:rPr lang="en">
                <a:solidFill>
                  <a:srgbClr val="434343"/>
                </a:solidFill>
              </a:rPr>
              <a:t>Late night		| 8pm to 10 pm</a:t>
            </a:r>
            <a:endParaRPr>
              <a:solidFill>
                <a:srgbClr val="434343"/>
              </a:solidFill>
            </a:endParaRPr>
          </a:p>
        </p:txBody>
      </p:sp>
      <p:sp>
        <p:nvSpPr>
          <p:cNvPr id="173" name="Shape 173"/>
          <p:cNvSpPr txBox="1"/>
          <p:nvPr>
            <p:ph idx="4294967295" type="body"/>
          </p:nvPr>
        </p:nvSpPr>
        <p:spPr>
          <a:xfrm>
            <a:off x="582800" y="1085550"/>
            <a:ext cx="3885300" cy="297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During this time the number of vehicles can </a:t>
            </a:r>
            <a:r>
              <a:rPr b="1" lang="en" sz="1800"/>
              <a:t>range anywhere</a:t>
            </a:r>
            <a:r>
              <a:rPr lang="en" sz="1800"/>
              <a:t> between very high to very low.</a:t>
            </a:r>
            <a:endParaRPr sz="1800"/>
          </a:p>
          <a:p>
            <a:pPr indent="-342900" lvl="0" marL="457200" rtl="0">
              <a:spcBef>
                <a:spcPts val="0"/>
              </a:spcBef>
              <a:spcAft>
                <a:spcPts val="0"/>
              </a:spcAft>
              <a:buSzPts val="1800"/>
              <a:buChar char="●"/>
            </a:pPr>
            <a:r>
              <a:rPr b="1" lang="en" sz="1800"/>
              <a:t>Hard coded</a:t>
            </a:r>
            <a:r>
              <a:rPr lang="en" sz="1800"/>
              <a:t> systems are </a:t>
            </a:r>
            <a:r>
              <a:rPr b="1" lang="en" sz="1800"/>
              <a:t>undesirable</a:t>
            </a:r>
            <a:r>
              <a:rPr b="1" lang="en" sz="1800"/>
              <a:t> </a:t>
            </a:r>
            <a:r>
              <a:rPr lang="en" sz="1800"/>
              <a:t>in such cases.</a:t>
            </a:r>
            <a:endParaRPr sz="1800"/>
          </a:p>
          <a:p>
            <a:pPr indent="-342900" lvl="0" marL="457200" rtl="0">
              <a:spcBef>
                <a:spcPts val="0"/>
              </a:spcBef>
              <a:spcAft>
                <a:spcPts val="0"/>
              </a:spcAft>
              <a:buSzPts val="1800"/>
              <a:buChar char="●"/>
            </a:pPr>
            <a:r>
              <a:rPr b="1" lang="en" sz="1800"/>
              <a:t>Dynamic coded </a:t>
            </a:r>
            <a:r>
              <a:rPr lang="en" sz="1800"/>
              <a:t>systems which alter the switching of traffic lights according to the traffic are </a:t>
            </a:r>
            <a:r>
              <a:rPr b="1" lang="en" sz="1800"/>
              <a:t>best suited.</a:t>
            </a:r>
            <a:endParaRPr b="1" sz="1800"/>
          </a:p>
        </p:txBody>
      </p:sp>
      <p:grpSp>
        <p:nvGrpSpPr>
          <p:cNvPr id="174" name="Shape 174"/>
          <p:cNvGrpSpPr/>
          <p:nvPr/>
        </p:nvGrpSpPr>
        <p:grpSpPr>
          <a:xfrm>
            <a:off x="5640842" y="1950831"/>
            <a:ext cx="745763" cy="45826"/>
            <a:chOff x="4580561" y="2589004"/>
            <a:chExt cx="1064464" cy="25200"/>
          </a:xfrm>
        </p:grpSpPr>
        <p:sp>
          <p:nvSpPr>
            <p:cNvPr id="175" name="Shape 17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