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1653" r:id="rId2"/>
    <p:sldId id="1692" r:id="rId3"/>
    <p:sldId id="1693" r:id="rId4"/>
    <p:sldId id="1694" r:id="rId5"/>
    <p:sldId id="1695" r:id="rId6"/>
    <p:sldId id="1696" r:id="rId7"/>
    <p:sldId id="1698" r:id="rId8"/>
    <p:sldId id="1699" r:id="rId9"/>
    <p:sldId id="1703" r:id="rId10"/>
    <p:sldId id="1701" r:id="rId11"/>
    <p:sldId id="1704" r:id="rId12"/>
    <p:sldId id="1707" r:id="rId13"/>
    <p:sldId id="1706" r:id="rId14"/>
    <p:sldId id="1735" r:id="rId15"/>
    <p:sldId id="1708" r:id="rId16"/>
    <p:sldId id="1709" r:id="rId17"/>
    <p:sldId id="1710" r:id="rId18"/>
    <p:sldId id="1711" r:id="rId19"/>
    <p:sldId id="1712" r:id="rId20"/>
    <p:sldId id="1715" r:id="rId21"/>
    <p:sldId id="1713" r:id="rId22"/>
    <p:sldId id="1714" r:id="rId23"/>
    <p:sldId id="1716" r:id="rId24"/>
    <p:sldId id="1717" r:id="rId25"/>
    <p:sldId id="1721" r:id="rId26"/>
    <p:sldId id="1722" r:id="rId27"/>
    <p:sldId id="1723" r:id="rId28"/>
    <p:sldId id="1724" r:id="rId29"/>
    <p:sldId id="1725" r:id="rId30"/>
    <p:sldId id="1726" r:id="rId31"/>
    <p:sldId id="1727" r:id="rId32"/>
    <p:sldId id="1728" r:id="rId33"/>
    <p:sldId id="1729" r:id="rId34"/>
    <p:sldId id="1730" r:id="rId35"/>
    <p:sldId id="1731" r:id="rId36"/>
    <p:sldId id="1732" r:id="rId37"/>
    <p:sldId id="1733" r:id="rId38"/>
    <p:sldId id="1734" r:id="rId39"/>
  </p:sldIdLst>
  <p:sldSz cx="9144000" cy="6858000" type="screen4x3"/>
  <p:notesSz cx="7099300" cy="10234613"/>
  <p:custShowLst>
    <p:custShow name="Nur leere Vorlagen" id="0">
      <p:sldLst/>
    </p:custShow>
    <p:custShow name="Ausgefüllte Vorlagen" id="1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5B000"/>
    <a:srgbClr val="E20071"/>
    <a:srgbClr val="FF9900"/>
    <a:srgbClr val="33CCFF"/>
    <a:srgbClr val="75EA00"/>
    <a:srgbClr val="0000FF"/>
    <a:srgbClr val="007E39"/>
    <a:srgbClr val="00FFFF"/>
    <a:srgbClr val="FFFFFF"/>
    <a:srgbClr val="E7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789" autoAdjust="0"/>
    <p:restoredTop sz="86280" autoAdjust="0"/>
  </p:normalViewPr>
  <p:slideViewPr>
    <p:cSldViewPr snapToGrid="0">
      <p:cViewPr varScale="1">
        <p:scale>
          <a:sx n="89" d="100"/>
          <a:sy n="89" d="100"/>
        </p:scale>
        <p:origin x="615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0" d="100"/>
          <a:sy n="110" d="100"/>
        </p:scale>
        <p:origin x="4149" y="57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5" tIns="49532" rIns="99065" bIns="49532" numCol="1" anchor="t" anchorCtr="0" compatLnSpc="1">
            <a:prstTxWarp prst="textNoShape">
              <a:avLst/>
            </a:prstTxWarp>
          </a:bodyPr>
          <a:lstStyle>
            <a:lvl1pPr defTabSz="990767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5" tIns="49532" rIns="99065" bIns="49532" numCol="1" anchor="t" anchorCtr="0" compatLnSpc="1">
            <a:prstTxWarp prst="textNoShape">
              <a:avLst/>
            </a:prstTxWarp>
          </a:bodyPr>
          <a:lstStyle>
            <a:lvl1pPr algn="r" defTabSz="990767">
              <a:defRPr sz="13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8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442913"/>
            <a:ext cx="5676900" cy="4259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911726"/>
            <a:ext cx="5680075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5" tIns="49532" rIns="99065" bIns="495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5" tIns="49532" rIns="99065" bIns="49532" numCol="1" anchor="b" anchorCtr="0" compatLnSpc="1">
            <a:prstTxWarp prst="textNoShape">
              <a:avLst/>
            </a:prstTxWarp>
          </a:bodyPr>
          <a:lstStyle>
            <a:lvl1pPr defTabSz="990767">
              <a:defRPr sz="1100"/>
            </a:lvl1pPr>
          </a:lstStyle>
          <a:p>
            <a:pPr>
              <a:defRPr/>
            </a:pPr>
            <a:r>
              <a:rPr lang="en-US"/>
              <a:t>Prof. Dr. Heinz Endres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185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5" tIns="49532" rIns="99065" bIns="49532" numCol="1" anchor="b" anchorCtr="0" compatLnSpc="1">
            <a:prstTxWarp prst="textNoShape">
              <a:avLst/>
            </a:prstTxWarp>
          </a:bodyPr>
          <a:lstStyle>
            <a:lvl1pPr algn="r" defTabSz="990767">
              <a:defRPr sz="1100"/>
            </a:lvl1pPr>
          </a:lstStyle>
          <a:p>
            <a:pPr>
              <a:defRPr/>
            </a:pPr>
            <a:fld id="{AA2D3122-993A-45F8-8A6B-8F3228CAE31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68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Prof. Dr. Heinz </a:t>
            </a:r>
            <a:r>
              <a:rPr lang="en-US" dirty="0" err="1" smtClean="0"/>
              <a:t>Endres</a:t>
            </a:r>
            <a:endParaRPr lang="en-US" smtClean="0"/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E666A2-5B43-4E62-A653-FFF5FBE1947A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92288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Cntk</a:t>
            </a:r>
            <a:r>
              <a:rPr lang="en-US" dirty="0" smtClean="0"/>
              <a:t> Microsoft 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Heinz Endres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2D3122-993A-45F8-8A6B-8F3228CAE31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1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Heinz Endres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2D3122-993A-45F8-8A6B-8F3228CAE31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6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https://medium.com/@jan_marcel_kezmann/40-ai-researchers-to-follow-in-2022-acdafca36159#900e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Heinz Endres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2D3122-993A-45F8-8A6B-8F3228CAE31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8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Compilation : Optimizer</a:t>
            </a:r>
            <a:r>
              <a:rPr lang="en-US" baseline="0" dirty="0" smtClean="0"/>
              <a:t>, Loss , </a:t>
            </a:r>
            <a:r>
              <a:rPr lang="en-US" baseline="0" dirty="0" smtClean="0"/>
              <a:t>weight initialization, metrics</a:t>
            </a:r>
          </a:p>
          <a:p>
            <a:r>
              <a:rPr lang="en-US" baseline="0" dirty="0" smtClean="0"/>
              <a:t>Everything needed to </a:t>
            </a:r>
            <a:r>
              <a:rPr lang="en-US" baseline="0" dirty="0" err="1" smtClean="0"/>
              <a:t>craete</a:t>
            </a:r>
            <a:r>
              <a:rPr lang="en-US" baseline="0" dirty="0" smtClean="0"/>
              <a:t> the computational graph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Heinz Endres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2D3122-993A-45F8-8A6B-8F3228CAE31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6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Compilation : Optimizer</a:t>
            </a:r>
            <a:r>
              <a:rPr lang="en-US" baseline="0" dirty="0" smtClean="0"/>
              <a:t>, Loss , metrics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Heinz Endres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2D3122-993A-45F8-8A6B-8F3228CAE31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2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the layers ? Each layer individually, </a:t>
            </a:r>
            <a:r>
              <a:rPr lang="en-US" dirty="0" err="1" smtClean="0"/>
              <a:t>kernel_initializer</a:t>
            </a:r>
            <a:r>
              <a:rPr lang="en-US" dirty="0" smtClean="0"/>
              <a:t>='Constant', 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Heinz Endres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2D3122-993A-45F8-8A6B-8F3228CAE31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0"/>
          </p:nvPr>
        </p:nvSpPr>
        <p:spPr>
          <a:xfrm>
            <a:off x="5857875" y="6319838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1146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8"/>
          <p:cNvSpPr txBox="1">
            <a:spLocks noChangeArrowheads="1"/>
          </p:cNvSpPr>
          <p:nvPr userDrawn="1"/>
        </p:nvSpPr>
        <p:spPr bwMode="auto">
          <a:xfrm>
            <a:off x="304800" y="519113"/>
            <a:ext cx="7543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de-DE" sz="2400" dirty="0" smtClean="0">
              <a:latin typeface="Times New Roman" pitchFamily="18" charset="0"/>
            </a:endParaRPr>
          </a:p>
        </p:txBody>
      </p:sp>
      <p:sp>
        <p:nvSpPr>
          <p:cNvPr id="1027" name="Line 12"/>
          <p:cNvSpPr>
            <a:spLocks noChangeShapeType="1"/>
          </p:cNvSpPr>
          <p:nvPr userDrawn="1"/>
        </p:nvSpPr>
        <p:spPr bwMode="auto">
          <a:xfrm flipV="1">
            <a:off x="457201" y="681099"/>
            <a:ext cx="8361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1028" name="Text Box 13"/>
          <p:cNvSpPr txBox="1">
            <a:spLocks noChangeArrowheads="1"/>
          </p:cNvSpPr>
          <p:nvPr userDrawn="1"/>
        </p:nvSpPr>
        <p:spPr bwMode="auto">
          <a:xfrm>
            <a:off x="457200" y="284441"/>
            <a:ext cx="8053387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7810500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810500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810500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810500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810500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810500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810500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810500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810500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b="1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Deep</a:t>
            </a:r>
            <a:r>
              <a:rPr lang="de-DE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Learning</a:t>
            </a:r>
          </a:p>
        </p:txBody>
      </p:sp>
      <p:sp>
        <p:nvSpPr>
          <p:cNvPr id="1031" name="Line 14"/>
          <p:cNvSpPr>
            <a:spLocks noChangeShapeType="1"/>
          </p:cNvSpPr>
          <p:nvPr userDrawn="1"/>
        </p:nvSpPr>
        <p:spPr bwMode="auto">
          <a:xfrm>
            <a:off x="533400" y="6361113"/>
            <a:ext cx="814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032" name="Text Box 15"/>
          <p:cNvSpPr txBox="1">
            <a:spLocks noChangeArrowheads="1"/>
          </p:cNvSpPr>
          <p:nvPr userDrawn="1"/>
        </p:nvSpPr>
        <p:spPr bwMode="auto">
          <a:xfrm>
            <a:off x="457200" y="6392863"/>
            <a:ext cx="2355850" cy="2308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4000500" algn="r"/>
                <a:tab pos="8001000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000500" algn="r"/>
                <a:tab pos="8001000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000500" algn="r"/>
                <a:tab pos="8001000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000500" algn="r"/>
                <a:tab pos="8001000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000500" algn="r"/>
                <a:tab pos="8001000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0" algn="r"/>
                <a:tab pos="8001000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0" algn="r"/>
                <a:tab pos="8001000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0" algn="r"/>
                <a:tab pos="8001000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0" algn="r"/>
                <a:tab pos="8001000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900" b="1" dirty="0" smtClean="0"/>
              <a:t>Prof. Dr. Rainer </a:t>
            </a:r>
            <a:r>
              <a:rPr lang="de-DE" sz="900" b="1" dirty="0" err="1" smtClean="0"/>
              <a:t>Herrler</a:t>
            </a:r>
            <a:r>
              <a:rPr lang="de-DE" sz="900" b="1" baseline="0" dirty="0" smtClean="0"/>
              <a:t> </a:t>
            </a:r>
          </a:p>
        </p:txBody>
      </p:sp>
      <p:sp>
        <p:nvSpPr>
          <p:cNvPr id="1033" name="Text Box 15"/>
          <p:cNvSpPr txBox="1">
            <a:spLocks noChangeArrowheads="1"/>
          </p:cNvSpPr>
          <p:nvPr userDrawn="1"/>
        </p:nvSpPr>
        <p:spPr bwMode="auto">
          <a:xfrm>
            <a:off x="6327775" y="6392863"/>
            <a:ext cx="2355850" cy="2381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tabLst>
                <a:tab pos="4000500" algn="r"/>
                <a:tab pos="8001000" algn="r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000500" algn="r"/>
                <a:tab pos="8001000" algn="r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000500" algn="r"/>
                <a:tab pos="8001000" algn="r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000500" algn="r"/>
                <a:tab pos="8001000" algn="r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000500" algn="r"/>
                <a:tab pos="8001000" algn="r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0" algn="r"/>
                <a:tab pos="8001000" algn="r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0" algn="r"/>
                <a:tab pos="8001000" algn="r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0" algn="r"/>
                <a:tab pos="8001000" algn="r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0" algn="r"/>
                <a:tab pos="8001000" algn="r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sz="900" b="1" dirty="0" smtClean="0"/>
              <a:t>Seite </a:t>
            </a:r>
            <a:fld id="{1A7558F9-DCAA-4F0A-BA05-FC51EF2786F0}" type="slidenum">
              <a:rPr lang="de-DE" sz="900" b="1" smtClean="0"/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DE" sz="900" b="1" dirty="0" smtClean="0"/>
          </a:p>
        </p:txBody>
      </p:sp>
      <p:pic>
        <p:nvPicPr>
          <p:cNvPr id="22" name="Grafik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978" y="257772"/>
            <a:ext cx="1178410" cy="39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</p:sldLayoutIdLst>
  <p:transition advClick="0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 Rounded MT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 Rounded MT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 Rounded MT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 Rounded MT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 Rounded MT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 Rounded MT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 Rounded MT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Arial Rounded MT 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iner.herrler@fhws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50.png"/><Relationship Id="rId7" Type="http://schemas.openxmlformats.org/officeDocument/2006/relationships/image" Target="../media/image5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170.png"/><Relationship Id="rId10" Type="http://schemas.openxmlformats.org/officeDocument/2006/relationships/image" Target="../media/image58.png"/><Relationship Id="rId4" Type="http://schemas.openxmlformats.org/officeDocument/2006/relationships/image" Target="../media/image160.png"/><Relationship Id="rId9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eight-initialization-for-neural-networks-does-it-matter-e2fd99b3e91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6587" y="4303004"/>
            <a:ext cx="6716713" cy="148746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609600" indent="-609600" eaLnBrk="1" hangingPunct="1">
              <a:spcBef>
                <a:spcPct val="20000"/>
              </a:spcBef>
              <a:tabLst>
                <a:tab pos="1338263" algn="l"/>
              </a:tabLst>
              <a:defRPr/>
            </a:pPr>
            <a:r>
              <a:rPr lang="en-US" sz="2000" b="1" kern="0" dirty="0" smtClean="0"/>
              <a:t>Prof. Dr. Rainer Herrler</a:t>
            </a:r>
          </a:p>
          <a:p>
            <a:pPr marL="609600" indent="-609600" eaLnBrk="1" hangingPunct="1">
              <a:spcBef>
                <a:spcPct val="20000"/>
              </a:spcBef>
              <a:tabLst>
                <a:tab pos="1338263" algn="l"/>
              </a:tabLst>
              <a:defRPr/>
            </a:pPr>
            <a:r>
              <a:rPr lang="en-US" sz="2000" kern="0" dirty="0" smtClean="0"/>
              <a:t>Phone:  09721/ 940-8710</a:t>
            </a:r>
          </a:p>
          <a:p>
            <a:pPr marL="609600" indent="-609600" eaLnBrk="1" hangingPunct="1">
              <a:spcBef>
                <a:spcPct val="20000"/>
              </a:spcBef>
              <a:tabLst>
                <a:tab pos="1338263" algn="l"/>
              </a:tabLst>
              <a:defRPr/>
            </a:pPr>
            <a:r>
              <a:rPr lang="en-US" sz="2000" kern="0" dirty="0" smtClean="0"/>
              <a:t>Email:     </a:t>
            </a:r>
            <a:r>
              <a:rPr lang="en-US" sz="2000" kern="0" dirty="0" smtClean="0">
                <a:hlinkClick r:id="rId3"/>
              </a:rPr>
              <a:t>rainer.herrler@fhws.de</a:t>
            </a:r>
            <a:endParaRPr lang="en-US" sz="2000" kern="0" dirty="0" smtClean="0"/>
          </a:p>
          <a:p>
            <a:pPr marL="609600" indent="-609600" eaLnBrk="1" hangingPunct="1">
              <a:spcBef>
                <a:spcPct val="20000"/>
              </a:spcBef>
              <a:tabLst>
                <a:tab pos="1338263" algn="l"/>
              </a:tabLst>
              <a:defRPr/>
            </a:pPr>
            <a:endParaRPr lang="en-US" sz="1400" kern="0" dirty="0" smtClean="0"/>
          </a:p>
          <a:p>
            <a:pPr marL="609600" indent="-609600" eaLnBrk="1" hangingPunct="1">
              <a:spcBef>
                <a:spcPct val="20000"/>
              </a:spcBef>
              <a:tabLst>
                <a:tab pos="1338263" algn="l"/>
              </a:tabLst>
              <a:defRPr/>
            </a:pPr>
            <a:r>
              <a:rPr lang="en-US" sz="1400" kern="0" dirty="0" smtClean="0"/>
              <a:t>Pictures from Wikipedia / </a:t>
            </a:r>
            <a:r>
              <a:rPr lang="en-US" sz="1400" kern="0" dirty="0" err="1" smtClean="0"/>
              <a:t>Pixabay</a:t>
            </a:r>
            <a:endParaRPr lang="en-US" sz="1400" kern="0" dirty="0" smtClean="0"/>
          </a:p>
          <a:p>
            <a:pPr marL="609600" indent="-609600" eaLnBrk="1" hangingPunct="1">
              <a:spcBef>
                <a:spcPct val="20000"/>
              </a:spcBef>
              <a:tabLst>
                <a:tab pos="1338263" algn="l"/>
              </a:tabLst>
              <a:defRPr/>
            </a:pPr>
            <a:r>
              <a:rPr lang="en-US" sz="1400" kern="0" dirty="0" smtClean="0"/>
              <a:t>Some Pictures generated with Stable Diffusion </a:t>
            </a:r>
            <a:endParaRPr lang="en-US" sz="1400" kern="0" dirty="0"/>
          </a:p>
        </p:txBody>
      </p:sp>
      <p:sp>
        <p:nvSpPr>
          <p:cNvPr id="5" name="Rectangle 1"/>
          <p:cNvSpPr/>
          <p:nvPr/>
        </p:nvSpPr>
        <p:spPr>
          <a:xfrm>
            <a:off x="2309218" y="704170"/>
            <a:ext cx="457048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/>
              <a:t>Deep Learning</a:t>
            </a:r>
          </a:p>
          <a:p>
            <a:pPr algn="ctr"/>
            <a:r>
              <a:rPr lang="en-US" sz="3600" b="1" dirty="0" smtClean="0"/>
              <a:t>Lecture </a:t>
            </a:r>
            <a:r>
              <a:rPr lang="en-US" sz="3600" b="1" dirty="0" smtClean="0"/>
              <a:t>13</a:t>
            </a:r>
            <a:endParaRPr lang="en-US" sz="3600" b="1" dirty="0" smtClean="0"/>
          </a:p>
          <a:p>
            <a:pPr algn="ctr"/>
            <a:endParaRPr lang="en-US" sz="3600" b="1" dirty="0" smtClean="0"/>
          </a:p>
          <a:p>
            <a:pPr algn="ctr"/>
            <a:r>
              <a:rPr lang="en-US" sz="3600" b="1" dirty="0" smtClean="0"/>
              <a:t>Recurrent Networks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550317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2546647" y="1768979"/>
            <a:ext cx="3845607" cy="2726109"/>
          </a:xfrm>
          <a:prstGeom prst="roundRect">
            <a:avLst>
              <a:gd name="adj" fmla="val 10471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2179177" y="2358639"/>
            <a:ext cx="4725825" cy="25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3033757" y="2522967"/>
            <a:ext cx="19537" cy="1538826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4308137" y="2548605"/>
            <a:ext cx="151" cy="1523639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6023361" y="953510"/>
            <a:ext cx="17623" cy="3114939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ihandform 15"/>
          <p:cNvSpPr/>
          <p:nvPr/>
        </p:nvSpPr>
        <p:spPr>
          <a:xfrm>
            <a:off x="2121274" y="3149974"/>
            <a:ext cx="3348317" cy="904314"/>
          </a:xfrm>
          <a:custGeom>
            <a:avLst/>
            <a:gdLst>
              <a:gd name="connsiteX0" fmla="*/ 0 w 3348317"/>
              <a:gd name="connsiteY0" fmla="*/ 904314 h 904314"/>
              <a:gd name="connsiteX1" fmla="*/ 2672602 w 3348317"/>
              <a:gd name="connsiteY1" fmla="*/ 894229 h 904314"/>
              <a:gd name="connsiteX2" fmla="*/ 2796988 w 3348317"/>
              <a:gd name="connsiteY2" fmla="*/ 870697 h 904314"/>
              <a:gd name="connsiteX3" fmla="*/ 2857500 w 3348317"/>
              <a:gd name="connsiteY3" fmla="*/ 753035 h 904314"/>
              <a:gd name="connsiteX4" fmla="*/ 2860861 w 3348317"/>
              <a:gd name="connsiteY4" fmla="*/ 527797 h 904314"/>
              <a:gd name="connsiteX5" fmla="*/ 2837329 w 3348317"/>
              <a:gd name="connsiteY5" fmla="*/ 208429 h 904314"/>
              <a:gd name="connsiteX6" fmla="*/ 2867585 w 3348317"/>
              <a:gd name="connsiteY6" fmla="*/ 40341 h 904314"/>
              <a:gd name="connsiteX7" fmla="*/ 3062567 w 3348317"/>
              <a:gd name="connsiteY7" fmla="*/ 6723 h 904314"/>
              <a:gd name="connsiteX8" fmla="*/ 3348317 w 3348317"/>
              <a:gd name="connsiteY8" fmla="*/ 0 h 9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317" h="904314">
                <a:moveTo>
                  <a:pt x="0" y="904314"/>
                </a:moveTo>
                <a:lnTo>
                  <a:pt x="2672602" y="894229"/>
                </a:lnTo>
                <a:cubicBezTo>
                  <a:pt x="3138767" y="888626"/>
                  <a:pt x="2766172" y="894229"/>
                  <a:pt x="2796988" y="870697"/>
                </a:cubicBezTo>
                <a:cubicBezTo>
                  <a:pt x="2827804" y="847165"/>
                  <a:pt x="2846855" y="810185"/>
                  <a:pt x="2857500" y="753035"/>
                </a:cubicBezTo>
                <a:cubicBezTo>
                  <a:pt x="2868145" y="695885"/>
                  <a:pt x="2864223" y="618565"/>
                  <a:pt x="2860861" y="527797"/>
                </a:cubicBezTo>
                <a:cubicBezTo>
                  <a:pt x="2857499" y="437029"/>
                  <a:pt x="2836208" y="289672"/>
                  <a:pt x="2837329" y="208429"/>
                </a:cubicBezTo>
                <a:cubicBezTo>
                  <a:pt x="2838450" y="127186"/>
                  <a:pt x="2830045" y="73959"/>
                  <a:pt x="2867585" y="40341"/>
                </a:cubicBezTo>
                <a:cubicBezTo>
                  <a:pt x="2905125" y="6723"/>
                  <a:pt x="2982445" y="13446"/>
                  <a:pt x="3062567" y="6723"/>
                </a:cubicBezTo>
                <a:cubicBezTo>
                  <a:pt x="3142689" y="-1"/>
                  <a:pt x="3245503" y="-1"/>
                  <a:pt x="3348317" y="0"/>
                </a:cubicBezTo>
              </a:path>
            </a:pathLst>
          </a:custGeom>
          <a:noFill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ogen 16"/>
          <p:cNvSpPr/>
          <p:nvPr/>
        </p:nvSpPr>
        <p:spPr>
          <a:xfrm rot="16200000">
            <a:off x="4949124" y="3155662"/>
            <a:ext cx="384373" cy="373056"/>
          </a:xfrm>
          <a:prstGeom prst="arc">
            <a:avLst>
              <a:gd name="adj1" fmla="val 16200000"/>
              <a:gd name="adj2" fmla="val 325982"/>
            </a:avLst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ogen 17"/>
          <p:cNvSpPr/>
          <p:nvPr/>
        </p:nvSpPr>
        <p:spPr>
          <a:xfrm rot="16200000">
            <a:off x="3604767" y="3172795"/>
            <a:ext cx="384373" cy="373056"/>
          </a:xfrm>
          <a:prstGeom prst="arc">
            <a:avLst>
              <a:gd name="adj1" fmla="val 16200000"/>
              <a:gd name="adj2" fmla="val 325982"/>
            </a:avLst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mit Pfeil 18"/>
          <p:cNvCxnSpPr>
            <a:stCxn id="18" idx="2"/>
          </p:cNvCxnSpPr>
          <p:nvPr/>
        </p:nvCxnSpPr>
        <p:spPr>
          <a:xfrm flipV="1">
            <a:off x="3815146" y="3167136"/>
            <a:ext cx="405217" cy="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ogen 22"/>
          <p:cNvSpPr/>
          <p:nvPr/>
        </p:nvSpPr>
        <p:spPr>
          <a:xfrm rot="5205156">
            <a:off x="4579386" y="3683271"/>
            <a:ext cx="384373" cy="373056"/>
          </a:xfrm>
          <a:prstGeom prst="arc">
            <a:avLst>
              <a:gd name="adj1" fmla="val 16200000"/>
              <a:gd name="adj2" fmla="val 325982"/>
            </a:avLst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rade Verbindung mit Pfeil 23"/>
          <p:cNvCxnSpPr>
            <a:endCxn id="23" idx="2"/>
          </p:cNvCxnSpPr>
          <p:nvPr/>
        </p:nvCxnSpPr>
        <p:spPr>
          <a:xfrm>
            <a:off x="2097740" y="4051757"/>
            <a:ext cx="2666505" cy="10036"/>
          </a:xfrm>
          <a:prstGeom prst="straightConnector1">
            <a:avLst/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5105395" y="3149530"/>
            <a:ext cx="405217" cy="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ogen 28"/>
          <p:cNvSpPr/>
          <p:nvPr/>
        </p:nvSpPr>
        <p:spPr>
          <a:xfrm rot="16200000">
            <a:off x="2768119" y="4067384"/>
            <a:ext cx="384373" cy="373056"/>
          </a:xfrm>
          <a:prstGeom prst="arc">
            <a:avLst>
              <a:gd name="adj1" fmla="val 16200000"/>
              <a:gd name="adj2" fmla="val 325982"/>
            </a:avLst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Gerade Verbindung mit Pfeil 29"/>
          <p:cNvCxnSpPr/>
          <p:nvPr/>
        </p:nvCxnSpPr>
        <p:spPr>
          <a:xfrm flipH="1" flipV="1">
            <a:off x="2773777" y="4251072"/>
            <a:ext cx="1" cy="638913"/>
          </a:xfrm>
          <a:prstGeom prst="straightConnector1">
            <a:avLst/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3" idx="0"/>
            <a:endCxn id="17" idx="0"/>
          </p:cNvCxnSpPr>
          <p:nvPr/>
        </p:nvCxnSpPr>
        <p:spPr>
          <a:xfrm flipH="1" flipV="1">
            <a:off x="4954783" y="3342191"/>
            <a:ext cx="3018" cy="517041"/>
          </a:xfrm>
          <a:prstGeom prst="straightConnector1">
            <a:avLst/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 flipV="1">
            <a:off x="3609339" y="3345814"/>
            <a:ext cx="3018" cy="715979"/>
          </a:xfrm>
          <a:prstGeom prst="straightConnector1">
            <a:avLst/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Bogen 37"/>
          <p:cNvSpPr/>
          <p:nvPr/>
        </p:nvSpPr>
        <p:spPr>
          <a:xfrm rot="10800000">
            <a:off x="5615183" y="3667354"/>
            <a:ext cx="384373" cy="373056"/>
          </a:xfrm>
          <a:prstGeom prst="arc">
            <a:avLst>
              <a:gd name="adj1" fmla="val 16200000"/>
              <a:gd name="adj2" fmla="val 325982"/>
            </a:avLst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Gerade Verbindung mit Pfeil 38"/>
          <p:cNvCxnSpPr/>
          <p:nvPr/>
        </p:nvCxnSpPr>
        <p:spPr>
          <a:xfrm>
            <a:off x="5807369" y="4040411"/>
            <a:ext cx="1144292" cy="21382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5618200" y="2408914"/>
            <a:ext cx="8070" cy="1506812"/>
          </a:xfrm>
          <a:prstGeom prst="straightConnector1">
            <a:avLst/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2820521" y="3486150"/>
            <a:ext cx="470647" cy="3361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45" name="Rechteck 44"/>
          <p:cNvSpPr/>
          <p:nvPr/>
        </p:nvSpPr>
        <p:spPr>
          <a:xfrm>
            <a:off x="3403621" y="3496969"/>
            <a:ext cx="470647" cy="3361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46" name="Rechteck 45"/>
          <p:cNvSpPr/>
          <p:nvPr/>
        </p:nvSpPr>
        <p:spPr>
          <a:xfrm>
            <a:off x="4003815" y="3496969"/>
            <a:ext cx="597265" cy="3361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47" name="Rechteck 46"/>
          <p:cNvSpPr/>
          <p:nvPr/>
        </p:nvSpPr>
        <p:spPr>
          <a:xfrm>
            <a:off x="4747444" y="3496969"/>
            <a:ext cx="470647" cy="3361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48" name="Rechteck 47"/>
          <p:cNvSpPr/>
          <p:nvPr/>
        </p:nvSpPr>
        <p:spPr>
          <a:xfrm>
            <a:off x="5308003" y="2579821"/>
            <a:ext cx="631333" cy="3361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49" name="Ellipse 48"/>
          <p:cNvSpPr/>
          <p:nvPr/>
        </p:nvSpPr>
        <p:spPr>
          <a:xfrm>
            <a:off x="2875445" y="2192769"/>
            <a:ext cx="336160" cy="3435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50" name="Ellipse 49"/>
          <p:cNvSpPr/>
          <p:nvPr/>
        </p:nvSpPr>
        <p:spPr>
          <a:xfrm>
            <a:off x="4157898" y="2199673"/>
            <a:ext cx="336160" cy="3435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51" name="Ellipse 50"/>
          <p:cNvSpPr/>
          <p:nvPr/>
        </p:nvSpPr>
        <p:spPr>
          <a:xfrm>
            <a:off x="4156509" y="2985093"/>
            <a:ext cx="336160" cy="3435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52" name="Ellipse 51"/>
          <p:cNvSpPr/>
          <p:nvPr/>
        </p:nvSpPr>
        <p:spPr>
          <a:xfrm>
            <a:off x="5449326" y="2989328"/>
            <a:ext cx="336160" cy="3435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53" name="Rectangle 2"/>
          <p:cNvSpPr/>
          <p:nvPr/>
        </p:nvSpPr>
        <p:spPr>
          <a:xfrm>
            <a:off x="456134" y="873382"/>
            <a:ext cx="354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The LSTM Architecture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2341265" y="4408194"/>
                <a:ext cx="4239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265" y="4408194"/>
                <a:ext cx="42396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720963" y="3512724"/>
                <a:ext cx="7785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963" y="3512724"/>
                <a:ext cx="77854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736347" y="1805943"/>
                <a:ext cx="7360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347" y="1805943"/>
                <a:ext cx="73609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/>
              <p:cNvSpPr txBox="1"/>
              <p:nvPr/>
            </p:nvSpPr>
            <p:spPr>
              <a:xfrm>
                <a:off x="6557435" y="1696450"/>
                <a:ext cx="3930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435" y="1696450"/>
                <a:ext cx="39305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/>
              <p:cNvSpPr txBox="1"/>
              <p:nvPr/>
            </p:nvSpPr>
            <p:spPr>
              <a:xfrm>
                <a:off x="5451417" y="825916"/>
                <a:ext cx="4355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feld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417" y="825916"/>
                <a:ext cx="43550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/>
              <p:cNvSpPr txBox="1"/>
              <p:nvPr/>
            </p:nvSpPr>
            <p:spPr>
              <a:xfrm>
                <a:off x="4878383" y="3492988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feld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383" y="3492988"/>
                <a:ext cx="204415" cy="276999"/>
              </a:xfrm>
              <a:prstGeom prst="rect">
                <a:avLst/>
              </a:prstGeom>
              <a:blipFill>
                <a:blip r:embed="rId7"/>
                <a:stretch>
                  <a:fillRect l="-14706" r="-8824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/>
              <p:cNvSpPr txBox="1"/>
              <p:nvPr/>
            </p:nvSpPr>
            <p:spPr>
              <a:xfrm>
                <a:off x="3533184" y="3496969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feld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84" y="3496969"/>
                <a:ext cx="204415" cy="276999"/>
              </a:xfrm>
              <a:prstGeom prst="rect">
                <a:avLst/>
              </a:prstGeom>
              <a:blipFill>
                <a:blip r:embed="rId8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/>
              <p:cNvSpPr txBox="1"/>
              <p:nvPr/>
            </p:nvSpPr>
            <p:spPr>
              <a:xfrm>
                <a:off x="2967820" y="3496320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feld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820" y="3496320"/>
                <a:ext cx="204415" cy="276999"/>
              </a:xfrm>
              <a:prstGeom prst="rect">
                <a:avLst/>
              </a:prstGeom>
              <a:blipFill>
                <a:blip r:embed="rId9"/>
                <a:stretch>
                  <a:fillRect l="-15152" r="-1212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/>
              <p:cNvSpPr txBox="1"/>
              <p:nvPr/>
            </p:nvSpPr>
            <p:spPr>
              <a:xfrm>
                <a:off x="4034164" y="3519078"/>
                <a:ext cx="548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feld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64" y="3519078"/>
                <a:ext cx="548996" cy="276999"/>
              </a:xfrm>
              <a:prstGeom prst="rect">
                <a:avLst/>
              </a:prstGeom>
              <a:blipFill>
                <a:blip r:embed="rId10"/>
                <a:stretch>
                  <a:fillRect l="-8889" r="-1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/>
              <p:cNvSpPr txBox="1"/>
              <p:nvPr/>
            </p:nvSpPr>
            <p:spPr>
              <a:xfrm>
                <a:off x="5337925" y="2585079"/>
                <a:ext cx="548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feld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25" y="2585079"/>
                <a:ext cx="548996" cy="276999"/>
              </a:xfrm>
              <a:prstGeom prst="rect">
                <a:avLst/>
              </a:prstGeom>
              <a:blipFill>
                <a:blip r:embed="rId11"/>
                <a:stretch>
                  <a:fillRect l="-8889" r="-1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6902077" y="3664123"/>
                <a:ext cx="4355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077" y="3664123"/>
                <a:ext cx="435504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feld 66"/>
          <p:cNvSpPr txBox="1"/>
          <p:nvPr/>
        </p:nvSpPr>
        <p:spPr>
          <a:xfrm>
            <a:off x="2893484" y="2153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9" name="Textfeld 68"/>
          <p:cNvSpPr txBox="1"/>
          <p:nvPr/>
        </p:nvSpPr>
        <p:spPr>
          <a:xfrm>
            <a:off x="4182925" y="2960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0" name="Textfeld 69"/>
          <p:cNvSpPr txBox="1"/>
          <p:nvPr/>
        </p:nvSpPr>
        <p:spPr>
          <a:xfrm>
            <a:off x="5472951" y="29578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1" name="Textfeld 70"/>
          <p:cNvSpPr txBox="1"/>
          <p:nvPr/>
        </p:nvSpPr>
        <p:spPr>
          <a:xfrm>
            <a:off x="4163689" y="217153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660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13497" y="1455644"/>
            <a:ext cx="8229600" cy="4525963"/>
          </a:xfrm>
        </p:spPr>
        <p:txBody>
          <a:bodyPr/>
          <a:lstStyle/>
          <a:p>
            <a:r>
              <a:rPr lang="en-US" sz="2000" dirty="0" smtClean="0"/>
              <a:t>States of the LSTM</a:t>
            </a:r>
          </a:p>
          <a:p>
            <a:pPr lvl="1"/>
            <a:r>
              <a:rPr lang="en-US" sz="1600" dirty="0" smtClean="0"/>
              <a:t>Cell State (upper rail)</a:t>
            </a:r>
          </a:p>
          <a:p>
            <a:pPr lvl="2"/>
            <a:r>
              <a:rPr lang="en-US" sz="1400" dirty="0" smtClean="0"/>
              <a:t>The cell state is the long term memory of the LSTM Cell.</a:t>
            </a:r>
          </a:p>
          <a:p>
            <a:pPr lvl="2"/>
            <a:r>
              <a:rPr lang="en-US" sz="1400" dirty="0" smtClean="0"/>
              <a:t>It has influence on current and future output</a:t>
            </a:r>
          </a:p>
          <a:p>
            <a:pPr lvl="1"/>
            <a:r>
              <a:rPr lang="en-US" sz="1600" dirty="0" smtClean="0"/>
              <a:t>Hidden State (lower rail)</a:t>
            </a:r>
          </a:p>
          <a:p>
            <a:pPr lvl="2"/>
            <a:r>
              <a:rPr lang="en-US" sz="1400" dirty="0" smtClean="0"/>
              <a:t>The hidden state is the short term memory of the cell. </a:t>
            </a:r>
          </a:p>
          <a:p>
            <a:pPr lvl="2"/>
            <a:r>
              <a:rPr lang="en-US" sz="1400" dirty="0" smtClean="0"/>
              <a:t>It triggers forgetting, memorizing and output</a:t>
            </a:r>
          </a:p>
          <a:p>
            <a:r>
              <a:rPr lang="en-US" sz="2000" dirty="0" smtClean="0"/>
              <a:t>Gates of the LSTM</a:t>
            </a:r>
          </a:p>
          <a:p>
            <a:pPr lvl="1"/>
            <a:r>
              <a:rPr lang="en-US" sz="1600" dirty="0" smtClean="0"/>
              <a:t>Forget Gate (</a:t>
            </a:r>
            <a:r>
              <a:rPr lang="en-US" sz="1600" dirty="0" smtClean="0">
                <a:solidFill>
                  <a:srgbClr val="00B0F0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 smtClean="0">
              <a:solidFill>
                <a:srgbClr val="00B0F0"/>
              </a:solidFill>
            </a:endParaRPr>
          </a:p>
          <a:p>
            <a:pPr lvl="2"/>
            <a:r>
              <a:rPr lang="en-US" sz="1400" dirty="0" smtClean="0"/>
              <a:t>The forget gate controls if the long term memory should be erased </a:t>
            </a:r>
          </a:p>
          <a:p>
            <a:pPr lvl="1"/>
            <a:r>
              <a:rPr lang="en-US" sz="1600" dirty="0" smtClean="0"/>
              <a:t>Input Gate (</a:t>
            </a:r>
            <a:r>
              <a:rPr lang="en-US" sz="1600" dirty="0" smtClean="0">
                <a:solidFill>
                  <a:srgbClr val="15B000"/>
                </a:solidFill>
              </a:rPr>
              <a:t>Green</a:t>
            </a:r>
            <a:r>
              <a:rPr lang="en-US" sz="1600" dirty="0" smtClean="0"/>
              <a:t>)</a:t>
            </a:r>
          </a:p>
          <a:p>
            <a:pPr lvl="2"/>
            <a:r>
              <a:rPr lang="en-US" sz="1200" dirty="0" smtClean="0"/>
              <a:t>The input gate controls if and how the long term memory should be updated</a:t>
            </a:r>
          </a:p>
          <a:p>
            <a:pPr lvl="1"/>
            <a:r>
              <a:rPr lang="en-US" sz="1600" dirty="0" smtClean="0"/>
              <a:t>Output Gate (</a:t>
            </a:r>
            <a:r>
              <a:rPr lang="en-US" sz="1600" dirty="0" smtClean="0">
                <a:solidFill>
                  <a:srgbClr val="E20071"/>
                </a:solidFill>
              </a:rPr>
              <a:t>Rot</a:t>
            </a:r>
            <a:r>
              <a:rPr lang="en-US" sz="1600" dirty="0" smtClean="0"/>
              <a:t>)</a:t>
            </a:r>
            <a:endParaRPr lang="en-US" sz="1200" dirty="0" smtClean="0"/>
          </a:p>
          <a:p>
            <a:pPr lvl="2"/>
            <a:r>
              <a:rPr lang="en-US" sz="1200" dirty="0" smtClean="0"/>
              <a:t>The output gate controls the current output and next short term memory</a:t>
            </a:r>
          </a:p>
          <a:p>
            <a:r>
              <a:rPr lang="en-US" sz="2000" dirty="0" smtClean="0"/>
              <a:t>Application in </a:t>
            </a:r>
            <a:r>
              <a:rPr lang="en-US" sz="2000" dirty="0" err="1" smtClean="0"/>
              <a:t>Keras</a:t>
            </a:r>
            <a:endParaRPr lang="en-US" sz="2000" dirty="0" smtClean="0"/>
          </a:p>
          <a:p>
            <a:pPr lvl="1"/>
            <a:r>
              <a:rPr lang="en-US" sz="1600" dirty="0" smtClean="0"/>
              <a:t>Available as a Layer type</a:t>
            </a:r>
          </a:p>
          <a:p>
            <a:pPr lvl="1"/>
            <a:r>
              <a:rPr lang="en-US" sz="1600" dirty="0" smtClean="0"/>
              <a:t>Most important parameter: Number of units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6134" y="873382"/>
            <a:ext cx="5003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Role of the different components</a:t>
            </a:r>
            <a:endParaRPr lang="en-US" sz="24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293" y="770835"/>
            <a:ext cx="2208423" cy="165872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022727" y="1230833"/>
            <a:ext cx="221875" cy="8736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6" name="Rechteck 5"/>
          <p:cNvSpPr/>
          <p:nvPr/>
        </p:nvSpPr>
        <p:spPr>
          <a:xfrm>
            <a:off x="7292790" y="1282380"/>
            <a:ext cx="469526" cy="8220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7" name="Rechteck 6"/>
          <p:cNvSpPr/>
          <p:nvPr/>
        </p:nvSpPr>
        <p:spPr>
          <a:xfrm>
            <a:off x="7817783" y="1230833"/>
            <a:ext cx="411817" cy="873632"/>
          </a:xfrm>
          <a:prstGeom prst="rect">
            <a:avLst/>
          </a:prstGeom>
          <a:noFill/>
          <a:ln w="38100">
            <a:solidFill>
              <a:srgbClr val="E2007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75381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4814047" y="993235"/>
            <a:ext cx="3963522" cy="2820650"/>
            <a:chOff x="3304230" y="2315179"/>
            <a:chExt cx="5105698" cy="3691952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230" y="2315179"/>
              <a:ext cx="5105698" cy="3691952"/>
            </a:xfrm>
            <a:prstGeom prst="rect">
              <a:avLst/>
            </a:prstGeom>
          </p:spPr>
        </p:pic>
        <p:sp>
          <p:nvSpPr>
            <p:cNvPr id="6" name="Rectangle 2"/>
            <p:cNvSpPr txBox="1">
              <a:spLocks noChangeArrowheads="1"/>
            </p:cNvSpPr>
            <p:nvPr/>
          </p:nvSpPr>
          <p:spPr bwMode="auto">
            <a:xfrm>
              <a:off x="3667648" y="3750987"/>
              <a:ext cx="4603617" cy="1347787"/>
            </a:xfrm>
            <a:prstGeom prst="rect">
              <a:avLst/>
            </a:prstGeom>
            <a:ln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tabLst>
                  <a:tab pos="1346200" algn="l"/>
                  <a:tab pos="3587750" algn="l"/>
                </a:tabLst>
                <a:defRPr/>
              </a:pPr>
              <a:endParaRPr lang="de-DE" i="1" kern="0" dirty="0">
                <a:solidFill>
                  <a:srgbClr val="0000FF"/>
                </a:solidFill>
                <a:latin typeface="+mn-lt"/>
                <a:sym typeface="Wingdings" pitchFamily="2" charset="2"/>
              </a:endParaRPr>
            </a:p>
          </p:txBody>
        </p:sp>
      </p:grpSp>
      <p:sp>
        <p:nvSpPr>
          <p:cNvPr id="12" name="Rechteck 11"/>
          <p:cNvSpPr/>
          <p:nvPr/>
        </p:nvSpPr>
        <p:spPr>
          <a:xfrm>
            <a:off x="5751979" y="1396208"/>
            <a:ext cx="2228850" cy="147669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453024" y="750948"/>
            <a:ext cx="2372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LSTM Example</a:t>
            </a:r>
            <a:endParaRPr lang="en-US" sz="24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500317" y="155894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DL_034_LSTM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798" y="1396208"/>
            <a:ext cx="1966070" cy="14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8655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390320" y="802358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GRU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71" y="1531754"/>
            <a:ext cx="3179973" cy="2078781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037731" y="3650876"/>
            <a:ext cx="2617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http://dprogrammer.org/rnn-lstm-gru</a:t>
            </a:r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Comparison to LSTM</a:t>
            </a:r>
          </a:p>
          <a:p>
            <a:pPr lvl="1"/>
            <a:r>
              <a:rPr lang="en-US" sz="1600" dirty="0" smtClean="0"/>
              <a:t>Similar Gating Mechanisms but fewer parameter</a:t>
            </a:r>
          </a:p>
          <a:p>
            <a:pPr lvl="1"/>
            <a:r>
              <a:rPr lang="en-US" sz="1600" dirty="0" smtClean="0"/>
              <a:t>No Output Gate</a:t>
            </a:r>
          </a:p>
          <a:p>
            <a:pPr lvl="1"/>
            <a:r>
              <a:rPr lang="en-US" sz="1600" dirty="0" smtClean="0"/>
              <a:t>Less popular than LSTM but </a:t>
            </a:r>
            <a:r>
              <a:rPr lang="en-US" sz="1600" dirty="0" err="1"/>
              <a:t>p</a:t>
            </a:r>
            <a:r>
              <a:rPr lang="en-US" sz="1600" dirty="0" err="1" smtClean="0"/>
              <a:t>erfom</a:t>
            </a:r>
            <a:r>
              <a:rPr lang="en-US" sz="1600" dirty="0" smtClean="0"/>
              <a:t> similar</a:t>
            </a:r>
            <a:br>
              <a:rPr lang="en-US" sz="1600" dirty="0" smtClean="0"/>
            </a:br>
            <a:r>
              <a:rPr lang="en-US" sz="1600" dirty="0" smtClean="0"/>
              <a:t>on some tasks</a:t>
            </a:r>
          </a:p>
          <a:p>
            <a:r>
              <a:rPr lang="en-US" sz="2000" dirty="0" smtClean="0"/>
              <a:t>Gates of the GRU</a:t>
            </a:r>
          </a:p>
          <a:p>
            <a:pPr lvl="1"/>
            <a:r>
              <a:rPr lang="en-US" sz="1600" dirty="0" smtClean="0"/>
              <a:t>Reset Gate (</a:t>
            </a:r>
            <a:r>
              <a:rPr lang="en-US" sz="1600" dirty="0" smtClean="0">
                <a:solidFill>
                  <a:srgbClr val="00B0F0"/>
                </a:solidFill>
              </a:rPr>
              <a:t>Blue</a:t>
            </a:r>
            <a:r>
              <a:rPr lang="en-US" sz="1600" dirty="0" smtClean="0"/>
              <a:t>)</a:t>
            </a:r>
            <a:endParaRPr lang="en-US" sz="1600" dirty="0" smtClean="0">
              <a:solidFill>
                <a:srgbClr val="00B0F0"/>
              </a:solidFill>
            </a:endParaRPr>
          </a:p>
          <a:p>
            <a:pPr marL="914400" lvl="2" indent="0">
              <a:buNone/>
            </a:pPr>
            <a:r>
              <a:rPr lang="en-US" sz="1400" dirty="0" smtClean="0"/>
              <a:t>Determines which parts of the long term memory should be kept</a:t>
            </a:r>
          </a:p>
          <a:p>
            <a:pPr lvl="1"/>
            <a:r>
              <a:rPr lang="en-US" sz="1600" dirty="0" smtClean="0"/>
              <a:t>Update Gate(</a:t>
            </a:r>
            <a:r>
              <a:rPr lang="en-US" sz="1600" dirty="0" smtClean="0">
                <a:solidFill>
                  <a:srgbClr val="15B000"/>
                </a:solidFill>
              </a:rPr>
              <a:t>Green</a:t>
            </a:r>
            <a:r>
              <a:rPr lang="en-US" sz="1600" dirty="0" smtClean="0"/>
              <a:t>)</a:t>
            </a:r>
          </a:p>
          <a:p>
            <a:pPr lvl="2"/>
            <a:r>
              <a:rPr lang="en-US" sz="1200" dirty="0" smtClean="0"/>
              <a:t>The input gate controls if and how the long term memory should be updated</a:t>
            </a:r>
          </a:p>
          <a:p>
            <a:r>
              <a:rPr lang="en-US" sz="2000" dirty="0" smtClean="0"/>
              <a:t>In </a:t>
            </a:r>
            <a:r>
              <a:rPr lang="en-US" sz="2000" dirty="0" err="1" smtClean="0"/>
              <a:t>Keras</a:t>
            </a:r>
            <a:r>
              <a:rPr lang="en-US" sz="2000" dirty="0" smtClean="0"/>
              <a:t> available as a layer type:</a:t>
            </a:r>
          </a:p>
          <a:p>
            <a:pPr marL="457200" lvl="1" indent="0">
              <a:buNone/>
            </a:pPr>
            <a:r>
              <a:rPr lang="en-US" sz="1600" dirty="0" err="1" smtClean="0"/>
              <a:t>tf.keras.layer.GRU</a:t>
            </a:r>
            <a:r>
              <a:rPr lang="en-US" sz="1600" dirty="0" smtClean="0"/>
              <a:t> </a:t>
            </a:r>
          </a:p>
          <a:p>
            <a:endParaRPr lang="en-US" sz="2000" dirty="0" smtClean="0"/>
          </a:p>
        </p:txBody>
      </p:sp>
      <p:sp>
        <p:nvSpPr>
          <p:cNvPr id="6" name="Rechteck 5"/>
          <p:cNvSpPr/>
          <p:nvPr/>
        </p:nvSpPr>
        <p:spPr>
          <a:xfrm>
            <a:off x="6589060" y="1949823"/>
            <a:ext cx="682438" cy="16607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7" name="Rectangle 2"/>
          <p:cNvSpPr/>
          <p:nvPr/>
        </p:nvSpPr>
        <p:spPr>
          <a:xfrm>
            <a:off x="2637919" y="907703"/>
            <a:ext cx="3142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Gated recurrent unit</a:t>
            </a:r>
            <a:endParaRPr lang="en-US" sz="2400" b="1" dirty="0"/>
          </a:p>
        </p:txBody>
      </p:sp>
      <p:sp>
        <p:nvSpPr>
          <p:cNvPr id="8" name="Rechteck 7"/>
          <p:cNvSpPr/>
          <p:nvPr/>
        </p:nvSpPr>
        <p:spPr>
          <a:xfrm>
            <a:off x="7338378" y="1949823"/>
            <a:ext cx="504619" cy="1660712"/>
          </a:xfrm>
          <a:prstGeom prst="rect">
            <a:avLst/>
          </a:prstGeom>
          <a:noFill/>
          <a:ln w="38100">
            <a:solidFill>
              <a:srgbClr val="15B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678907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/>
          <p:cNvSpPr/>
          <p:nvPr/>
        </p:nvSpPr>
        <p:spPr>
          <a:xfrm>
            <a:off x="2113869" y="2546130"/>
            <a:ext cx="4043994" cy="2830801"/>
          </a:xfrm>
          <a:prstGeom prst="roundRect">
            <a:avLst>
              <a:gd name="adj" fmla="val 10471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/>
          </a:p>
        </p:txBody>
      </p:sp>
      <p:cxnSp>
        <p:nvCxnSpPr>
          <p:cNvPr id="99" name="Gerade Verbindung mit Pfeil 98"/>
          <p:cNvCxnSpPr/>
          <p:nvPr/>
        </p:nvCxnSpPr>
        <p:spPr>
          <a:xfrm flipV="1">
            <a:off x="2966163" y="3128744"/>
            <a:ext cx="15919" cy="1488542"/>
          </a:xfrm>
          <a:prstGeom prst="straightConnector1">
            <a:avLst/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/>
          <p:nvPr/>
        </p:nvCxnSpPr>
        <p:spPr>
          <a:xfrm flipH="1" flipV="1">
            <a:off x="3659422" y="3914550"/>
            <a:ext cx="1" cy="638913"/>
          </a:xfrm>
          <a:prstGeom prst="straightConnector1">
            <a:avLst/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89" idx="0"/>
          </p:cNvCxnSpPr>
          <p:nvPr/>
        </p:nvCxnSpPr>
        <p:spPr>
          <a:xfrm flipV="1">
            <a:off x="4448009" y="3087510"/>
            <a:ext cx="11632" cy="1457366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226421" y="4116158"/>
            <a:ext cx="470647" cy="3361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3" name="Rechteck 2"/>
          <p:cNvSpPr/>
          <p:nvPr/>
        </p:nvSpPr>
        <p:spPr>
          <a:xfrm>
            <a:off x="390320" y="802358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GRU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2637919" y="907703"/>
            <a:ext cx="3142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Gated recurrent unit</a:t>
            </a:r>
            <a:endParaRPr lang="en-US" sz="2400" b="1" dirty="0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1748395" y="2943535"/>
            <a:ext cx="5146740" cy="10053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 flipV="1">
            <a:off x="5555685" y="3075133"/>
            <a:ext cx="8420" cy="102612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ihandform 14"/>
          <p:cNvSpPr/>
          <p:nvPr/>
        </p:nvSpPr>
        <p:spPr>
          <a:xfrm>
            <a:off x="1905253" y="3736265"/>
            <a:ext cx="3348317" cy="904314"/>
          </a:xfrm>
          <a:custGeom>
            <a:avLst/>
            <a:gdLst>
              <a:gd name="connsiteX0" fmla="*/ 0 w 3348317"/>
              <a:gd name="connsiteY0" fmla="*/ 904314 h 904314"/>
              <a:gd name="connsiteX1" fmla="*/ 2672602 w 3348317"/>
              <a:gd name="connsiteY1" fmla="*/ 894229 h 904314"/>
              <a:gd name="connsiteX2" fmla="*/ 2796988 w 3348317"/>
              <a:gd name="connsiteY2" fmla="*/ 870697 h 904314"/>
              <a:gd name="connsiteX3" fmla="*/ 2857500 w 3348317"/>
              <a:gd name="connsiteY3" fmla="*/ 753035 h 904314"/>
              <a:gd name="connsiteX4" fmla="*/ 2860861 w 3348317"/>
              <a:gd name="connsiteY4" fmla="*/ 527797 h 904314"/>
              <a:gd name="connsiteX5" fmla="*/ 2837329 w 3348317"/>
              <a:gd name="connsiteY5" fmla="*/ 208429 h 904314"/>
              <a:gd name="connsiteX6" fmla="*/ 2867585 w 3348317"/>
              <a:gd name="connsiteY6" fmla="*/ 40341 h 904314"/>
              <a:gd name="connsiteX7" fmla="*/ 3062567 w 3348317"/>
              <a:gd name="connsiteY7" fmla="*/ 6723 h 904314"/>
              <a:gd name="connsiteX8" fmla="*/ 3348317 w 3348317"/>
              <a:gd name="connsiteY8" fmla="*/ 0 h 9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8317" h="904314">
                <a:moveTo>
                  <a:pt x="0" y="904314"/>
                </a:moveTo>
                <a:lnTo>
                  <a:pt x="2672602" y="894229"/>
                </a:lnTo>
                <a:cubicBezTo>
                  <a:pt x="3138767" y="888626"/>
                  <a:pt x="2766172" y="894229"/>
                  <a:pt x="2796988" y="870697"/>
                </a:cubicBezTo>
                <a:cubicBezTo>
                  <a:pt x="2827804" y="847165"/>
                  <a:pt x="2846855" y="810185"/>
                  <a:pt x="2857500" y="753035"/>
                </a:cubicBezTo>
                <a:cubicBezTo>
                  <a:pt x="2868145" y="695885"/>
                  <a:pt x="2864223" y="618565"/>
                  <a:pt x="2860861" y="527797"/>
                </a:cubicBezTo>
                <a:cubicBezTo>
                  <a:pt x="2857499" y="437029"/>
                  <a:pt x="2836208" y="289672"/>
                  <a:pt x="2837329" y="208429"/>
                </a:cubicBezTo>
                <a:cubicBezTo>
                  <a:pt x="2838450" y="127186"/>
                  <a:pt x="2830045" y="73959"/>
                  <a:pt x="2867585" y="40341"/>
                </a:cubicBezTo>
                <a:cubicBezTo>
                  <a:pt x="2905125" y="6723"/>
                  <a:pt x="2982445" y="13446"/>
                  <a:pt x="3062567" y="6723"/>
                </a:cubicBezTo>
                <a:cubicBezTo>
                  <a:pt x="3142689" y="-1"/>
                  <a:pt x="3245503" y="-1"/>
                  <a:pt x="3348317" y="0"/>
                </a:cubicBezTo>
              </a:path>
            </a:pathLst>
          </a:custGeom>
          <a:noFill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ogen 15"/>
          <p:cNvSpPr/>
          <p:nvPr/>
        </p:nvSpPr>
        <p:spPr>
          <a:xfrm rot="21026358">
            <a:off x="2065888" y="2957008"/>
            <a:ext cx="384373" cy="373056"/>
          </a:xfrm>
          <a:prstGeom prst="arc">
            <a:avLst>
              <a:gd name="adj1" fmla="val 16200000"/>
              <a:gd name="adj2" fmla="val 325982"/>
            </a:avLst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ogen 18"/>
          <p:cNvSpPr/>
          <p:nvPr/>
        </p:nvSpPr>
        <p:spPr>
          <a:xfrm rot="11369022">
            <a:off x="2957395" y="4668712"/>
            <a:ext cx="384373" cy="373056"/>
          </a:xfrm>
          <a:prstGeom prst="arc">
            <a:avLst>
              <a:gd name="adj1" fmla="val 16200000"/>
              <a:gd name="adj2" fmla="val 325982"/>
            </a:avLst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mit Pfeil 19"/>
          <p:cNvCxnSpPr>
            <a:stCxn id="101" idx="2"/>
          </p:cNvCxnSpPr>
          <p:nvPr/>
        </p:nvCxnSpPr>
        <p:spPr>
          <a:xfrm>
            <a:off x="2649112" y="5033037"/>
            <a:ext cx="2767880" cy="9120"/>
          </a:xfrm>
          <a:prstGeom prst="straightConnector1">
            <a:avLst/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612833" y="3786063"/>
            <a:ext cx="810909" cy="7063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ogen 21"/>
          <p:cNvSpPr/>
          <p:nvPr/>
        </p:nvSpPr>
        <p:spPr>
          <a:xfrm rot="16200000">
            <a:off x="4450260" y="3793681"/>
            <a:ext cx="384373" cy="373056"/>
          </a:xfrm>
          <a:prstGeom prst="arc">
            <a:avLst>
              <a:gd name="adj1" fmla="val 16200000"/>
              <a:gd name="adj2" fmla="val 325982"/>
            </a:avLst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erade Verbindung mit Pfeil 22"/>
          <p:cNvCxnSpPr/>
          <p:nvPr/>
        </p:nvCxnSpPr>
        <p:spPr>
          <a:xfrm flipH="1" flipV="1">
            <a:off x="2447518" y="4918799"/>
            <a:ext cx="1" cy="638913"/>
          </a:xfrm>
          <a:prstGeom prst="straightConnector1">
            <a:avLst/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ogen 25"/>
          <p:cNvSpPr/>
          <p:nvPr/>
        </p:nvSpPr>
        <p:spPr>
          <a:xfrm rot="5002264">
            <a:off x="5172903" y="4665503"/>
            <a:ext cx="384373" cy="373056"/>
          </a:xfrm>
          <a:prstGeom prst="arc">
            <a:avLst>
              <a:gd name="adj1" fmla="val 16200000"/>
              <a:gd name="adj2" fmla="val 325982"/>
            </a:avLst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 Verbindung mit Pfeil 26"/>
          <p:cNvCxnSpPr>
            <a:endCxn id="73" idx="6"/>
          </p:cNvCxnSpPr>
          <p:nvPr/>
        </p:nvCxnSpPr>
        <p:spPr>
          <a:xfrm flipH="1">
            <a:off x="3159245" y="3778644"/>
            <a:ext cx="34156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5548276" y="4460590"/>
            <a:ext cx="15829" cy="387150"/>
          </a:xfrm>
          <a:prstGeom prst="straightConnector1">
            <a:avLst/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5387604" y="2781803"/>
            <a:ext cx="336160" cy="3435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feld 38"/>
              <p:cNvSpPr txBox="1"/>
              <p:nvPr/>
            </p:nvSpPr>
            <p:spPr>
              <a:xfrm>
                <a:off x="5673829" y="3306933"/>
                <a:ext cx="435504" cy="449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829" y="3306933"/>
                <a:ext cx="435504" cy="449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/>
              <p:cNvSpPr txBox="1"/>
              <p:nvPr/>
            </p:nvSpPr>
            <p:spPr>
              <a:xfrm>
                <a:off x="5977054" y="1881092"/>
                <a:ext cx="4355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054" y="1881092"/>
                <a:ext cx="43550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/>
              <p:cNvSpPr txBox="1"/>
              <p:nvPr/>
            </p:nvSpPr>
            <p:spPr>
              <a:xfrm>
                <a:off x="4074591" y="3575465"/>
                <a:ext cx="4010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591" y="3575465"/>
                <a:ext cx="40107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uppieren 65"/>
          <p:cNvGrpSpPr/>
          <p:nvPr/>
        </p:nvGrpSpPr>
        <p:grpSpPr>
          <a:xfrm>
            <a:off x="5240018" y="4122801"/>
            <a:ext cx="631333" cy="336176"/>
            <a:chOff x="5456039" y="3536510"/>
            <a:chExt cx="631333" cy="336176"/>
          </a:xfrm>
        </p:grpSpPr>
        <p:sp>
          <p:nvSpPr>
            <p:cNvPr id="33" name="Rechteck 32"/>
            <p:cNvSpPr/>
            <p:nvPr/>
          </p:nvSpPr>
          <p:spPr>
            <a:xfrm>
              <a:off x="5456039" y="3536510"/>
              <a:ext cx="631333" cy="336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feld 46"/>
                <p:cNvSpPr txBox="1"/>
                <p:nvPr/>
              </p:nvSpPr>
              <p:spPr>
                <a:xfrm>
                  <a:off x="5516627" y="3574461"/>
                  <a:ext cx="4953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Textfeld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627" y="3574461"/>
                  <a:ext cx="49534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049" r="-16049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feld 47"/>
              <p:cNvSpPr txBox="1"/>
              <p:nvPr/>
            </p:nvSpPr>
            <p:spPr>
              <a:xfrm>
                <a:off x="3526327" y="3315521"/>
                <a:ext cx="3688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327" y="3315521"/>
                <a:ext cx="36881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feld 51"/>
          <p:cNvSpPr txBox="1"/>
          <p:nvPr/>
        </p:nvSpPr>
        <p:spPr>
          <a:xfrm>
            <a:off x="5404446" y="276892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9" name="Ellipse 68"/>
          <p:cNvSpPr/>
          <p:nvPr/>
        </p:nvSpPr>
        <p:spPr>
          <a:xfrm>
            <a:off x="5401768" y="3611599"/>
            <a:ext cx="336160" cy="3435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70" name="Textfeld 69"/>
          <p:cNvSpPr txBox="1"/>
          <p:nvPr/>
        </p:nvSpPr>
        <p:spPr>
          <a:xfrm>
            <a:off x="5428184" y="35866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1" name="Ellipse 70"/>
          <p:cNvSpPr/>
          <p:nvPr/>
        </p:nvSpPr>
        <p:spPr>
          <a:xfrm>
            <a:off x="4296355" y="2763491"/>
            <a:ext cx="336160" cy="3435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72" name="Textfeld 71"/>
          <p:cNvSpPr txBox="1"/>
          <p:nvPr/>
        </p:nvSpPr>
        <p:spPr>
          <a:xfrm>
            <a:off x="4322771" y="27385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3" name="Ellipse 72"/>
          <p:cNvSpPr/>
          <p:nvPr/>
        </p:nvSpPr>
        <p:spPr>
          <a:xfrm>
            <a:off x="2823085" y="3606860"/>
            <a:ext cx="336160" cy="34356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74" name="Textfeld 73"/>
          <p:cNvSpPr txBox="1"/>
          <p:nvPr/>
        </p:nvSpPr>
        <p:spPr>
          <a:xfrm>
            <a:off x="2849501" y="35819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8" name="Ellipse 77"/>
          <p:cNvSpPr/>
          <p:nvPr/>
        </p:nvSpPr>
        <p:spPr>
          <a:xfrm>
            <a:off x="4219918" y="3411791"/>
            <a:ext cx="483652" cy="2715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79" name="Textfeld 78"/>
          <p:cNvSpPr txBox="1"/>
          <p:nvPr/>
        </p:nvSpPr>
        <p:spPr>
          <a:xfrm>
            <a:off x="4267970" y="3359393"/>
            <a:ext cx="43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82" name="Bogen 81"/>
          <p:cNvSpPr/>
          <p:nvPr/>
        </p:nvSpPr>
        <p:spPr>
          <a:xfrm rot="10629389">
            <a:off x="2442396" y="4367394"/>
            <a:ext cx="384373" cy="373056"/>
          </a:xfrm>
          <a:prstGeom prst="arc">
            <a:avLst>
              <a:gd name="adj1" fmla="val 16200000"/>
              <a:gd name="adj2" fmla="val 325982"/>
            </a:avLst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Bogen 82"/>
          <p:cNvSpPr/>
          <p:nvPr/>
        </p:nvSpPr>
        <p:spPr>
          <a:xfrm rot="16200000">
            <a:off x="2448070" y="4746456"/>
            <a:ext cx="384373" cy="373056"/>
          </a:xfrm>
          <a:prstGeom prst="arc">
            <a:avLst>
              <a:gd name="adj1" fmla="val 16200000"/>
              <a:gd name="adj2" fmla="val 325982"/>
            </a:avLst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Gerade Verbindung mit Pfeil 84"/>
          <p:cNvCxnSpPr>
            <a:stCxn id="82" idx="2"/>
          </p:cNvCxnSpPr>
          <p:nvPr/>
        </p:nvCxnSpPr>
        <p:spPr>
          <a:xfrm flipV="1">
            <a:off x="2442645" y="3110639"/>
            <a:ext cx="6348" cy="1434602"/>
          </a:xfrm>
          <a:prstGeom prst="straightConnector1">
            <a:avLst/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 flipV="1">
            <a:off x="2623923" y="4740136"/>
            <a:ext cx="1690970" cy="3198"/>
          </a:xfrm>
          <a:prstGeom prst="straightConnector1">
            <a:avLst/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Bogen 88"/>
          <p:cNvSpPr/>
          <p:nvPr/>
        </p:nvSpPr>
        <p:spPr>
          <a:xfrm rot="5400000">
            <a:off x="4069294" y="4358348"/>
            <a:ext cx="384373" cy="373056"/>
          </a:xfrm>
          <a:prstGeom prst="arc">
            <a:avLst>
              <a:gd name="adj1" fmla="val 16200000"/>
              <a:gd name="adj2" fmla="val 325982"/>
            </a:avLst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/>
              <p:cNvSpPr txBox="1"/>
              <p:nvPr/>
            </p:nvSpPr>
            <p:spPr>
              <a:xfrm>
                <a:off x="4355984" y="4116158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84" y="4116158"/>
                <a:ext cx="204415" cy="276999"/>
              </a:xfrm>
              <a:prstGeom prst="rect">
                <a:avLst/>
              </a:prstGeom>
              <a:blipFill>
                <a:blip r:embed="rId7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hteck 90"/>
          <p:cNvSpPr/>
          <p:nvPr/>
        </p:nvSpPr>
        <p:spPr>
          <a:xfrm>
            <a:off x="3419356" y="4113878"/>
            <a:ext cx="470647" cy="33617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feld 91"/>
              <p:cNvSpPr txBox="1"/>
              <p:nvPr/>
            </p:nvSpPr>
            <p:spPr>
              <a:xfrm>
                <a:off x="3548919" y="4113878"/>
                <a:ext cx="204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feld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919" y="4113878"/>
                <a:ext cx="204415" cy="276999"/>
              </a:xfrm>
              <a:prstGeom prst="rect">
                <a:avLst/>
              </a:prstGeom>
              <a:blipFill>
                <a:blip r:embed="rId8"/>
                <a:stretch>
                  <a:fillRect l="-14706" r="-8824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Bogen 92"/>
          <p:cNvSpPr/>
          <p:nvPr/>
        </p:nvSpPr>
        <p:spPr>
          <a:xfrm rot="5400000">
            <a:off x="3278010" y="4338113"/>
            <a:ext cx="384373" cy="373056"/>
          </a:xfrm>
          <a:prstGeom prst="arc">
            <a:avLst>
              <a:gd name="adj1" fmla="val 16200000"/>
              <a:gd name="adj2" fmla="val 325982"/>
            </a:avLst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Bogen 94"/>
          <p:cNvSpPr/>
          <p:nvPr/>
        </p:nvSpPr>
        <p:spPr>
          <a:xfrm rot="21026358">
            <a:off x="3283035" y="3776197"/>
            <a:ext cx="384373" cy="373056"/>
          </a:xfrm>
          <a:prstGeom prst="arc">
            <a:avLst>
              <a:gd name="adj1" fmla="val 16200000"/>
              <a:gd name="adj2" fmla="val 325982"/>
            </a:avLst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Bogen 97"/>
          <p:cNvSpPr/>
          <p:nvPr/>
        </p:nvSpPr>
        <p:spPr>
          <a:xfrm>
            <a:off x="2595574" y="2947687"/>
            <a:ext cx="384373" cy="373056"/>
          </a:xfrm>
          <a:prstGeom prst="arc">
            <a:avLst>
              <a:gd name="adj1" fmla="val 16200000"/>
              <a:gd name="adj2" fmla="val 325982"/>
            </a:avLst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Bogen 100"/>
          <p:cNvSpPr/>
          <p:nvPr/>
        </p:nvSpPr>
        <p:spPr>
          <a:xfrm rot="16200000">
            <a:off x="2438733" y="5037779"/>
            <a:ext cx="384373" cy="373056"/>
          </a:xfrm>
          <a:prstGeom prst="arc">
            <a:avLst>
              <a:gd name="adj1" fmla="val 16200000"/>
              <a:gd name="adj2" fmla="val 325982"/>
            </a:avLst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Bogen 102"/>
          <p:cNvSpPr/>
          <p:nvPr/>
        </p:nvSpPr>
        <p:spPr>
          <a:xfrm rot="5002264">
            <a:off x="6063700" y="2570274"/>
            <a:ext cx="384373" cy="373056"/>
          </a:xfrm>
          <a:prstGeom prst="arc">
            <a:avLst>
              <a:gd name="adj1" fmla="val 16200000"/>
              <a:gd name="adj2" fmla="val 325982"/>
            </a:avLst>
          </a:prstGeom>
          <a:ln w="571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Gerade Verbindung mit Pfeil 103"/>
          <p:cNvCxnSpPr>
            <a:stCxn id="103" idx="0"/>
          </p:cNvCxnSpPr>
          <p:nvPr/>
        </p:nvCxnSpPr>
        <p:spPr>
          <a:xfrm flipH="1" flipV="1">
            <a:off x="6440812" y="2273607"/>
            <a:ext cx="355" cy="461662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feld 105"/>
              <p:cNvSpPr txBox="1"/>
              <p:nvPr/>
            </p:nvSpPr>
            <p:spPr>
              <a:xfrm>
                <a:off x="1214384" y="2447661"/>
                <a:ext cx="7785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6" name="Textfeld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384" y="2447661"/>
                <a:ext cx="77854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feld 106"/>
              <p:cNvSpPr txBox="1"/>
              <p:nvPr/>
            </p:nvSpPr>
            <p:spPr>
              <a:xfrm>
                <a:off x="2113869" y="5483415"/>
                <a:ext cx="4355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7" name="Textfeld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69" y="5483415"/>
                <a:ext cx="43550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8319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RNN</a:t>
            </a:r>
            <a:endParaRPr lang="en-US" sz="1600" dirty="0" smtClean="0"/>
          </a:p>
          <a:p>
            <a:pPr lvl="1"/>
            <a:r>
              <a:rPr lang="en-US" sz="1600" dirty="0" smtClean="0"/>
              <a:t>In </a:t>
            </a:r>
            <a:r>
              <a:rPr lang="en-US" sz="1600" dirty="0"/>
              <a:t>t</a:t>
            </a:r>
            <a:r>
              <a:rPr lang="en-US" sz="1600" dirty="0" smtClean="0"/>
              <a:t>heory they are able to reason over past inputs but they are difficult to train</a:t>
            </a:r>
          </a:p>
          <a:p>
            <a:pPr lvl="1"/>
            <a:r>
              <a:rPr lang="en-US" sz="1600" dirty="0" smtClean="0"/>
              <a:t>Don’t play a big role in practice but are a good introduction to recurrent layers</a:t>
            </a:r>
          </a:p>
          <a:p>
            <a:r>
              <a:rPr lang="en-US" sz="1800" dirty="0" smtClean="0"/>
              <a:t>LSTM</a:t>
            </a:r>
          </a:p>
          <a:p>
            <a:pPr lvl="1"/>
            <a:r>
              <a:rPr lang="en-US" sz="1600" dirty="0" smtClean="0"/>
              <a:t>Advanced version addressing the problems of RNN. The architecture uses gates to explicitly model an efficient memorizing process</a:t>
            </a:r>
          </a:p>
          <a:p>
            <a:pPr lvl="1"/>
            <a:r>
              <a:rPr lang="en-US" sz="1600" dirty="0" smtClean="0"/>
              <a:t>Still they need a lot of time for training and training has to be done sequentially needing a lot of CPU time.</a:t>
            </a:r>
          </a:p>
          <a:p>
            <a:pPr lvl="1"/>
            <a:r>
              <a:rPr lang="en-US" sz="1600" dirty="0" smtClean="0"/>
              <a:t>Still it is hard for LSTM models to work with a very long context</a:t>
            </a:r>
          </a:p>
          <a:p>
            <a:r>
              <a:rPr lang="en-US" sz="1800" dirty="0" smtClean="0"/>
              <a:t>GRU</a:t>
            </a:r>
          </a:p>
          <a:p>
            <a:pPr lvl="1"/>
            <a:r>
              <a:rPr lang="en-US" sz="1600" dirty="0" smtClean="0"/>
              <a:t>Alternative design also using a gating technique</a:t>
            </a:r>
            <a:endParaRPr lang="en-US" sz="1600" dirty="0"/>
          </a:p>
          <a:p>
            <a:pPr lvl="1"/>
            <a:r>
              <a:rPr lang="en-US" sz="1600" dirty="0" smtClean="0"/>
              <a:t>Performs similar to LSTMs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453024" y="750948"/>
            <a:ext cx="4463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Summary on recurrent layers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8751601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327399" y="2763853"/>
            <a:ext cx="4493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Recap</a:t>
            </a:r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de-DE" sz="5400" b="1" cap="none" spc="0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Slides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2947791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98003"/>
            <a:ext cx="8229600" cy="4525963"/>
          </a:xfrm>
        </p:spPr>
        <p:txBody>
          <a:bodyPr/>
          <a:lstStyle/>
          <a:p>
            <a:r>
              <a:rPr lang="en-US" sz="2000" dirty="0" smtClean="0"/>
              <a:t>We want to get familiar in building neural networks with state of the art frameworks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We learn how to create different network structures and when they are useful:</a:t>
            </a:r>
          </a:p>
          <a:p>
            <a:pPr lvl="1"/>
            <a:r>
              <a:rPr lang="en-US" sz="1800" dirty="0" smtClean="0"/>
              <a:t>Recurrent Networks </a:t>
            </a:r>
          </a:p>
          <a:p>
            <a:pPr lvl="1"/>
            <a:r>
              <a:rPr lang="en-US" sz="1800" dirty="0" err="1" smtClean="0"/>
              <a:t>Autoencoder</a:t>
            </a:r>
            <a:r>
              <a:rPr lang="en-US" sz="1800" dirty="0" smtClean="0"/>
              <a:t> Networks</a:t>
            </a:r>
          </a:p>
          <a:p>
            <a:pPr lvl="1"/>
            <a:r>
              <a:rPr lang="en-US" sz="1800" dirty="0" smtClean="0"/>
              <a:t>Convolutional Neuronal networks</a:t>
            </a:r>
          </a:p>
          <a:p>
            <a:pPr lvl="1"/>
            <a:r>
              <a:rPr lang="en-US" sz="1800" dirty="0" smtClean="0"/>
              <a:t>…</a:t>
            </a:r>
          </a:p>
          <a:p>
            <a:r>
              <a:rPr lang="en-US" sz="2000" dirty="0" smtClean="0"/>
              <a:t>We learn how to find and use existing trained models</a:t>
            </a:r>
          </a:p>
          <a:p>
            <a:r>
              <a:rPr lang="en-US" sz="2000" dirty="0" smtClean="0"/>
              <a:t>We learn how to fine tune existing models for own tasks</a:t>
            </a:r>
          </a:p>
          <a:p>
            <a:r>
              <a:rPr lang="en-US" sz="2000" dirty="0" smtClean="0"/>
              <a:t>We learn how to train models with GPU’s or TPU’s in the cloud.</a:t>
            </a:r>
          </a:p>
          <a:p>
            <a:r>
              <a:rPr lang="en-US" sz="2000" dirty="0" smtClean="0"/>
              <a:t>…</a:t>
            </a:r>
          </a:p>
          <a:p>
            <a:endParaRPr 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57200" y="869241"/>
            <a:ext cx="7506586" cy="49389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That was the initial plan for this Semester:</a:t>
            </a:r>
            <a:endParaRPr lang="en-US" sz="2800" kern="0" dirty="0">
              <a:solidFill>
                <a:srgbClr val="E2007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69920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57200" y="869241"/>
            <a:ext cx="7506586" cy="49389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State of the art frameworks!</a:t>
            </a:r>
            <a:endParaRPr lang="en-US" sz="2800" kern="0" dirty="0">
              <a:solidFill>
                <a:srgbClr val="E2007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7863904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are Tensorflow and </a:t>
            </a:r>
            <a:r>
              <a:rPr lang="en-US" dirty="0" err="1" smtClean="0"/>
              <a:t>Keras</a:t>
            </a:r>
            <a:r>
              <a:rPr lang="en-US" dirty="0" smtClean="0"/>
              <a:t> related ?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important classes do we need to create and train networks 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57200" y="869241"/>
            <a:ext cx="7506586" cy="49389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Framework Questions:</a:t>
            </a:r>
            <a:endParaRPr lang="en-US" sz="2800" kern="0" dirty="0">
              <a:solidFill>
                <a:srgbClr val="E2007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2317199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RNNs are </a:t>
            </a:r>
            <a:r>
              <a:rPr lang="en-US" sz="2400" dirty="0" smtClean="0"/>
              <a:t>dealing </a:t>
            </a:r>
            <a:r>
              <a:rPr lang="en-US" sz="2400" dirty="0"/>
              <a:t>with Sequences of data</a:t>
            </a:r>
          </a:p>
          <a:p>
            <a:r>
              <a:rPr lang="en-US" sz="2400" dirty="0" smtClean="0"/>
              <a:t>Sequences are collections of elements, where</a:t>
            </a:r>
          </a:p>
          <a:p>
            <a:pPr lvl="1"/>
            <a:r>
              <a:rPr lang="en-US" sz="2000" dirty="0" smtClean="0"/>
              <a:t>Elements can be repeated</a:t>
            </a:r>
          </a:p>
          <a:p>
            <a:pPr lvl="1"/>
            <a:r>
              <a:rPr lang="en-US" sz="2000" dirty="0" smtClean="0"/>
              <a:t>Order matters </a:t>
            </a:r>
          </a:p>
          <a:p>
            <a:pPr lvl="1"/>
            <a:r>
              <a:rPr lang="en-US" sz="2000" dirty="0" smtClean="0"/>
              <a:t>Sequences can be of variable </a:t>
            </a:r>
            <a:r>
              <a:rPr lang="en-US" sz="2000" dirty="0"/>
              <a:t>(up to infinite) </a:t>
            </a:r>
            <a:r>
              <a:rPr lang="en-US" sz="2000" dirty="0" smtClean="0"/>
              <a:t>length</a:t>
            </a:r>
          </a:p>
          <a:p>
            <a:r>
              <a:rPr lang="en-US" sz="2400" dirty="0" smtClean="0"/>
              <a:t>Examples</a:t>
            </a:r>
          </a:p>
          <a:p>
            <a:pPr lvl="1"/>
            <a:r>
              <a:rPr lang="en-US" sz="2000" dirty="0" smtClean="0"/>
              <a:t>Audio signals </a:t>
            </a:r>
            <a:r>
              <a:rPr lang="en-US" sz="2000" dirty="0" smtClean="0"/>
              <a:t>of variable length for </a:t>
            </a:r>
            <a:r>
              <a:rPr lang="en-US" sz="2000" dirty="0" smtClean="0"/>
              <a:t>captioning / </a:t>
            </a:r>
            <a:r>
              <a:rPr lang="en-US" sz="2000" dirty="0" err="1" smtClean="0"/>
              <a:t>transscription</a:t>
            </a:r>
            <a:endParaRPr lang="en-US" sz="2000" dirty="0" smtClean="0"/>
          </a:p>
          <a:p>
            <a:pPr lvl="1"/>
            <a:r>
              <a:rPr lang="en-US" sz="2000" dirty="0" smtClean="0"/>
              <a:t>Stock prediction</a:t>
            </a:r>
          </a:p>
          <a:p>
            <a:pPr lvl="1"/>
            <a:r>
              <a:rPr lang="en-US" sz="2000" dirty="0"/>
              <a:t>Text </a:t>
            </a:r>
            <a:r>
              <a:rPr lang="en-US" sz="2000" dirty="0" err="1"/>
              <a:t>e.g</a:t>
            </a:r>
            <a:r>
              <a:rPr lang="en-US" sz="2000" dirty="0"/>
              <a:t> for translation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 smtClean="0"/>
              <a:t>How did we process text in ML SS2022?</a:t>
            </a:r>
          </a:p>
          <a:p>
            <a:pPr lvl="1"/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53024" y="750948"/>
            <a:ext cx="4155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Recurrent Neural Networks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60558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57200" y="869241"/>
            <a:ext cx="8030584" cy="49389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Cloud Training. What were your experiences?</a:t>
            </a:r>
            <a:endParaRPr lang="en-US" sz="2800" kern="0" dirty="0">
              <a:solidFill>
                <a:srgbClr val="E2007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0957901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2049332"/>
            <a:ext cx="8229600" cy="4076831"/>
          </a:xfrm>
        </p:spPr>
        <p:txBody>
          <a:bodyPr/>
          <a:lstStyle/>
          <a:p>
            <a:r>
              <a:rPr lang="en-US" dirty="0" smtClean="0"/>
              <a:t>Yann Le </a:t>
            </a:r>
            <a:r>
              <a:rPr lang="en-US" dirty="0" err="1" smtClean="0"/>
              <a:t>Cun</a:t>
            </a:r>
            <a:endParaRPr lang="en-US" dirty="0"/>
          </a:p>
          <a:p>
            <a:r>
              <a:rPr lang="en-US" dirty="0" smtClean="0"/>
              <a:t>Geoffrey Hinton</a:t>
            </a:r>
          </a:p>
          <a:p>
            <a:r>
              <a:rPr lang="en-US" dirty="0"/>
              <a:t>François </a:t>
            </a:r>
            <a:r>
              <a:rPr lang="en-US" dirty="0" err="1"/>
              <a:t>Chollet</a:t>
            </a:r>
            <a:r>
              <a:rPr lang="en-US" dirty="0"/>
              <a:t> </a:t>
            </a:r>
          </a:p>
          <a:p>
            <a:r>
              <a:rPr lang="en-US" dirty="0" err="1" smtClean="0"/>
              <a:t>Fei</a:t>
            </a:r>
            <a:r>
              <a:rPr lang="en-US" dirty="0" smtClean="0"/>
              <a:t> </a:t>
            </a:r>
            <a:r>
              <a:rPr lang="en-US" dirty="0" err="1" smtClean="0"/>
              <a:t>Fei</a:t>
            </a:r>
            <a:r>
              <a:rPr lang="en-US" dirty="0" smtClean="0"/>
              <a:t> Li</a:t>
            </a:r>
          </a:p>
          <a:p>
            <a:r>
              <a:rPr lang="en-US" dirty="0" smtClean="0"/>
              <a:t>Sepp </a:t>
            </a:r>
            <a:r>
              <a:rPr lang="en-US" dirty="0" err="1" smtClean="0"/>
              <a:t>Hochreiter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57200" y="869241"/>
            <a:ext cx="7506586" cy="49389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In which context did we </a:t>
            </a:r>
            <a:r>
              <a:rPr lang="en-US" sz="2800" b="1" dirty="0" smtClean="0"/>
              <a:t>men</a:t>
            </a:r>
            <a:r>
              <a:rPr lang="en-US" sz="2800" b="1" dirty="0" smtClean="0"/>
              <a:t>tion </a:t>
            </a:r>
            <a:r>
              <a:rPr lang="en-US" sz="2800" b="1" dirty="0" smtClean="0"/>
              <a:t>the following AI researchers</a:t>
            </a:r>
            <a:endParaRPr lang="en-US" sz="2800" kern="0" dirty="0">
              <a:solidFill>
                <a:srgbClr val="E2007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6744564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the difference ?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What are they needed for ?</a:t>
            </a:r>
          </a:p>
          <a:p>
            <a:endParaRPr lang="en-US" sz="2800" dirty="0"/>
          </a:p>
          <a:p>
            <a:r>
              <a:rPr lang="en-US" sz="2800" dirty="0" smtClean="0"/>
              <a:t>Mention Examples:</a:t>
            </a:r>
          </a:p>
          <a:p>
            <a:endParaRPr lang="en-US" sz="2800" dirty="0"/>
          </a:p>
          <a:p>
            <a:r>
              <a:rPr lang="en-US" sz="2800" dirty="0" smtClean="0"/>
              <a:t>Describe the input for each:</a:t>
            </a:r>
            <a:endParaRPr lang="en-US" sz="2800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57200" y="869241"/>
            <a:ext cx="7506586" cy="49389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Loss and Score</a:t>
            </a:r>
            <a:endParaRPr lang="en-US" sz="2800" kern="0" dirty="0">
              <a:solidFill>
                <a:srgbClr val="E2007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5638073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anaconda?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Two ways to install python packages</a:t>
            </a:r>
          </a:p>
          <a:p>
            <a:endParaRPr lang="en-US" dirty="0"/>
          </a:p>
          <a:p>
            <a:r>
              <a:rPr lang="en-US" dirty="0" smtClean="0"/>
              <a:t>What is </a:t>
            </a:r>
            <a:r>
              <a:rPr lang="en-US" dirty="0" err="1" smtClean="0"/>
              <a:t>juypter</a:t>
            </a:r>
            <a:r>
              <a:rPr lang="en-US" dirty="0" smtClean="0"/>
              <a:t> </a:t>
            </a:r>
            <a:r>
              <a:rPr lang="en-US" dirty="0" smtClean="0"/>
              <a:t>notebook</a:t>
            </a:r>
            <a:endParaRPr 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57200" y="869241"/>
            <a:ext cx="7506586" cy="49389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Our Tool Environment </a:t>
            </a:r>
            <a:endParaRPr lang="en-US" sz="2800" kern="0" dirty="0">
              <a:solidFill>
                <a:srgbClr val="E2007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456840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50" y="1623465"/>
            <a:ext cx="4848902" cy="60968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50" y="3050338"/>
            <a:ext cx="5686317" cy="668978"/>
          </a:xfrm>
          <a:prstGeom prst="rect">
            <a:avLst/>
          </a:prstGeom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869241"/>
            <a:ext cx="7506586" cy="49389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To which Objects could this code belong</a:t>
            </a:r>
            <a:endParaRPr lang="en-US" sz="2800" kern="0" dirty="0">
              <a:solidFill>
                <a:srgbClr val="E2007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50" y="4469997"/>
            <a:ext cx="5443322" cy="106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91257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different ways to create </a:t>
            </a:r>
            <a:r>
              <a:rPr lang="en-US" dirty="0" err="1" smtClean="0"/>
              <a:t>Keras</a:t>
            </a:r>
            <a:r>
              <a:rPr lang="en-US" dirty="0" smtClean="0"/>
              <a:t> models did we use?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done during model compilation?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57200" y="869241"/>
            <a:ext cx="7506586" cy="49389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Model creation</a:t>
            </a:r>
            <a:endParaRPr lang="en-US" sz="2800" kern="0" dirty="0">
              <a:solidFill>
                <a:srgbClr val="E2007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179027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done in a training loop ? 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How is it usually initiated in </a:t>
            </a:r>
            <a:r>
              <a:rPr lang="en-US" sz="2800" dirty="0" err="1" smtClean="0"/>
              <a:t>Keras</a:t>
            </a:r>
            <a:r>
              <a:rPr lang="en-US" sz="2800" dirty="0" smtClean="0"/>
              <a:t>?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What are important parameters for the loop?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57200" y="869241"/>
            <a:ext cx="7506586" cy="49389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Model training</a:t>
            </a:r>
            <a:endParaRPr lang="en-US" sz="2800" kern="0" dirty="0">
              <a:solidFill>
                <a:srgbClr val="E2007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3177052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did we evaluate models in </a:t>
            </a:r>
            <a:r>
              <a:rPr lang="en-US" dirty="0" err="1" smtClean="0"/>
              <a:t>Scikit</a:t>
            </a:r>
            <a:r>
              <a:rPr lang="en-US" dirty="0" smtClean="0"/>
              <a:t> learn?</a:t>
            </a:r>
          </a:p>
          <a:p>
            <a:endParaRPr lang="en-US" dirty="0" smtClean="0"/>
          </a:p>
          <a:p>
            <a:r>
              <a:rPr lang="en-US" dirty="0" smtClean="0"/>
              <a:t>How to evaluate models in </a:t>
            </a:r>
            <a:r>
              <a:rPr lang="en-US" dirty="0" err="1" smtClean="0"/>
              <a:t>Keras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57200" y="869241"/>
            <a:ext cx="7506586" cy="49389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Model evaluation</a:t>
            </a:r>
            <a:endParaRPr lang="en-US" sz="2800" kern="0" dirty="0">
              <a:solidFill>
                <a:srgbClr val="E2007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3087400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57" y="955169"/>
            <a:ext cx="4082555" cy="382138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56" y="917517"/>
            <a:ext cx="4286923" cy="496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61718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5" y="912621"/>
            <a:ext cx="3802242" cy="403190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35" y="4944528"/>
            <a:ext cx="7614839" cy="126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59536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Input had fixed length. </a:t>
            </a:r>
          </a:p>
          <a:p>
            <a:r>
              <a:rPr lang="en-US" sz="2400" dirty="0" smtClean="0"/>
              <a:t>Order of features was not relevant (almost)</a:t>
            </a:r>
          </a:p>
          <a:p>
            <a:r>
              <a:rPr lang="en-US" sz="2400" dirty="0" smtClean="0"/>
              <a:t>Output had fixed length</a:t>
            </a:r>
          </a:p>
          <a:p>
            <a:endParaRPr lang="en-US" sz="2400" dirty="0"/>
          </a:p>
          <a:p>
            <a:r>
              <a:rPr lang="en-US" sz="2400" dirty="0" smtClean="0"/>
              <a:t>For some Tasks sequence is essential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Example, where “bag of words” is failing: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“I saw her duck”         “Duck! I saw her.”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53024" y="750948"/>
            <a:ext cx="4836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Situation with the NN’s so far….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190009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do inference in </a:t>
            </a:r>
            <a:r>
              <a:rPr lang="en-US" dirty="0" err="1" smtClean="0"/>
              <a:t>Keras</a:t>
            </a:r>
            <a:r>
              <a:rPr lang="en-US" dirty="0" smtClean="0"/>
              <a:t> ? </a:t>
            </a:r>
            <a:endParaRPr 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457200" y="869241"/>
            <a:ext cx="7506586" cy="49389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Model inference</a:t>
            </a:r>
            <a:endParaRPr lang="en-US" sz="2800" kern="0" dirty="0">
              <a:solidFill>
                <a:srgbClr val="E2007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6311655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055860" y="2323800"/>
            <a:ext cx="4788039" cy="2592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2259933" y="2692741"/>
            <a:ext cx="4235380" cy="1861457"/>
            <a:chOff x="4134897" y="2177980"/>
            <a:chExt cx="3748035" cy="16508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feld 4"/>
                <p:cNvSpPr txBox="1"/>
                <p:nvPr/>
              </p:nvSpPr>
              <p:spPr>
                <a:xfrm>
                  <a:off x="4134897" y="2177980"/>
                  <a:ext cx="1945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feld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897" y="2177980"/>
                  <a:ext cx="19454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333" r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feld 5"/>
                <p:cNvSpPr txBox="1"/>
                <p:nvPr/>
              </p:nvSpPr>
              <p:spPr>
                <a:xfrm>
                  <a:off x="4134897" y="2809182"/>
                  <a:ext cx="197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feld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897" y="2809182"/>
                  <a:ext cx="1979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919" r="-1351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/>
                <p:cNvSpPr txBox="1"/>
                <p:nvPr/>
              </p:nvSpPr>
              <p:spPr>
                <a:xfrm>
                  <a:off x="4134897" y="3551791"/>
                  <a:ext cx="1803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897" y="3551791"/>
                  <a:ext cx="18030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824" r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Ellipse 7"/>
            <p:cNvSpPr/>
            <p:nvPr/>
          </p:nvSpPr>
          <p:spPr>
            <a:xfrm>
              <a:off x="5184504" y="2443088"/>
              <a:ext cx="452177" cy="4355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/>
                <p:cNvSpPr txBox="1"/>
                <p:nvPr/>
              </p:nvSpPr>
              <p:spPr>
                <a:xfrm>
                  <a:off x="5291971" y="2495924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feld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1971" y="2495924"/>
                  <a:ext cx="23724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364" r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Gerade Verbindung mit Pfeil 9"/>
            <p:cNvCxnSpPr>
              <a:stCxn id="5" idx="3"/>
            </p:cNvCxnSpPr>
            <p:nvPr/>
          </p:nvCxnSpPr>
          <p:spPr>
            <a:xfrm flipV="1">
              <a:off x="4329437" y="2316479"/>
              <a:ext cx="58420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endCxn id="8" idx="2"/>
            </p:cNvCxnSpPr>
            <p:nvPr/>
          </p:nvCxnSpPr>
          <p:spPr>
            <a:xfrm>
              <a:off x="4913644" y="2309110"/>
              <a:ext cx="270860" cy="3517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/>
            <p:nvPr/>
          </p:nvCxnSpPr>
          <p:spPr>
            <a:xfrm flipV="1">
              <a:off x="4329437" y="2947681"/>
              <a:ext cx="58420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endCxn id="8" idx="2"/>
            </p:cNvCxnSpPr>
            <p:nvPr/>
          </p:nvCxnSpPr>
          <p:spPr>
            <a:xfrm flipV="1">
              <a:off x="4913644" y="2660885"/>
              <a:ext cx="270860" cy="2867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3"/>
            <p:cNvSpPr/>
            <p:nvPr/>
          </p:nvSpPr>
          <p:spPr>
            <a:xfrm>
              <a:off x="6894399" y="2943366"/>
              <a:ext cx="452177" cy="4355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7032011" y="2996202"/>
                  <a:ext cx="1763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011" y="2996202"/>
                  <a:ext cx="17633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061" r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Gerade Verbindung mit Pfeil 15"/>
            <p:cNvCxnSpPr/>
            <p:nvPr/>
          </p:nvCxnSpPr>
          <p:spPr>
            <a:xfrm flipV="1">
              <a:off x="4366281" y="3690290"/>
              <a:ext cx="2220414" cy="234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5636681" y="2649489"/>
              <a:ext cx="899772" cy="113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endCxn id="14" idx="1"/>
            </p:cNvCxnSpPr>
            <p:nvPr/>
          </p:nvCxnSpPr>
          <p:spPr>
            <a:xfrm>
              <a:off x="6538635" y="2660884"/>
              <a:ext cx="421984" cy="346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endCxn id="14" idx="3"/>
            </p:cNvCxnSpPr>
            <p:nvPr/>
          </p:nvCxnSpPr>
          <p:spPr>
            <a:xfrm flipV="1">
              <a:off x="6586695" y="3315168"/>
              <a:ext cx="373924" cy="3751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>
              <a:off x="7345953" y="3161162"/>
              <a:ext cx="5369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5888512" y="3399962"/>
                <a:ext cx="3821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512" y="3399962"/>
                <a:ext cx="382156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/>
              <p:cNvSpPr/>
              <p:nvPr/>
            </p:nvSpPr>
            <p:spPr>
              <a:xfrm>
                <a:off x="3959082" y="2828256"/>
                <a:ext cx="38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hteck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082" y="2828256"/>
                <a:ext cx="38081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4"/>
          <p:cNvSpPr txBox="1">
            <a:spLocks noChangeArrowheads="1"/>
          </p:cNvSpPr>
          <p:nvPr/>
        </p:nvSpPr>
        <p:spPr>
          <a:xfrm>
            <a:off x="457200" y="869241"/>
            <a:ext cx="7506586" cy="493892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en-US" sz="2800" b="1" dirty="0" smtClean="0"/>
              <a:t>Backpropagation</a:t>
            </a:r>
            <a:endParaRPr lang="en-US" sz="2800" kern="0" dirty="0">
              <a:solidFill>
                <a:srgbClr val="E2007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736899" y="5550946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call this graphical structure formula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9164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677696" y="2768321"/>
            <a:ext cx="2034791" cy="2024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en-US" sz="1400" dirty="0"/>
          </a:p>
        </p:txBody>
      </p:sp>
      <p:cxnSp>
        <p:nvCxnSpPr>
          <p:cNvPr id="4" name="Gerader Verbinder 3"/>
          <p:cNvCxnSpPr/>
          <p:nvPr/>
        </p:nvCxnSpPr>
        <p:spPr>
          <a:xfrm>
            <a:off x="1180681" y="2411604"/>
            <a:ext cx="1688123" cy="0"/>
          </a:xfrm>
          <a:prstGeom prst="line">
            <a:avLst/>
          </a:prstGeom>
          <a:ln w="12700">
            <a:solidFill>
              <a:srgbClr val="15B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>
            <a:off x="2858756" y="2401556"/>
            <a:ext cx="1004835" cy="753626"/>
          </a:xfrm>
          <a:prstGeom prst="straightConnector1">
            <a:avLst/>
          </a:prstGeom>
          <a:ln w="12700">
            <a:solidFill>
              <a:srgbClr val="15B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341455" y="5091165"/>
            <a:ext cx="1688123" cy="0"/>
          </a:xfrm>
          <a:prstGeom prst="line">
            <a:avLst/>
          </a:prstGeom>
          <a:ln w="12700">
            <a:solidFill>
              <a:srgbClr val="15B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V="1">
            <a:off x="3029578" y="4350936"/>
            <a:ext cx="834012" cy="753627"/>
          </a:xfrm>
          <a:prstGeom prst="straightConnector1">
            <a:avLst/>
          </a:prstGeom>
          <a:ln w="12700">
            <a:solidFill>
              <a:srgbClr val="15B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5692388" y="3677700"/>
            <a:ext cx="1542425" cy="10046"/>
          </a:xfrm>
          <a:prstGeom prst="straightConnector1">
            <a:avLst/>
          </a:prstGeom>
          <a:ln w="12700">
            <a:solidFill>
              <a:srgbClr val="15B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431322" y="3333803"/>
                <a:ext cx="6244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322" y="3333803"/>
                <a:ext cx="62446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1717534" y="1791269"/>
                <a:ext cx="5289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dirty="0" smtClean="0">
                          <a:solidFill>
                            <a:srgbClr val="15B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15B000"/>
                  </a:solidFill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534" y="1791269"/>
                <a:ext cx="5289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1693146" y="4470829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dirty="0" smtClean="0">
                          <a:solidFill>
                            <a:srgbClr val="15B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15B000"/>
                  </a:solidFill>
                </a:endParaRPr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46" y="4470829"/>
                <a:ext cx="53469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206832" y="3041415"/>
                <a:ext cx="5135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dirty="0" smtClean="0">
                          <a:solidFill>
                            <a:srgbClr val="15B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>
                  <a:solidFill>
                    <a:srgbClr val="15B000"/>
                  </a:solidFill>
                </a:endParaRPr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832" y="3041415"/>
                <a:ext cx="51353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/>
          <p:cNvSpPr txBox="1"/>
          <p:nvPr/>
        </p:nvSpPr>
        <p:spPr>
          <a:xfrm>
            <a:off x="5124660" y="1525527"/>
            <a:ext cx="3801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15B000"/>
                </a:solidFill>
              </a:rPr>
              <a:t>Values from forward propagation</a:t>
            </a:r>
          </a:p>
          <a:p>
            <a:r>
              <a:rPr lang="en-US" b="1" dirty="0">
                <a:solidFill>
                  <a:srgbClr val="E20071"/>
                </a:solidFill>
              </a:rPr>
              <a:t>Values from Backpropagation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5692389" y="3908810"/>
            <a:ext cx="1542424" cy="939270"/>
            <a:chOff x="5692389" y="3908810"/>
            <a:chExt cx="1542424" cy="939270"/>
          </a:xfrm>
        </p:grpSpPr>
        <p:cxnSp>
          <p:nvCxnSpPr>
            <p:cNvPr id="15" name="Gerade Verbindung mit Pfeil 14"/>
            <p:cNvCxnSpPr/>
            <p:nvPr/>
          </p:nvCxnSpPr>
          <p:spPr>
            <a:xfrm flipH="1" flipV="1">
              <a:off x="5692389" y="3908810"/>
              <a:ext cx="1542424" cy="2009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ieren 15"/>
            <p:cNvGrpSpPr/>
            <p:nvPr/>
          </p:nvGrpSpPr>
          <p:grpSpPr>
            <a:xfrm>
              <a:off x="6360605" y="4093578"/>
              <a:ext cx="524061" cy="754502"/>
              <a:chOff x="6360605" y="4093578"/>
              <a:chExt cx="524061" cy="754502"/>
            </a:xfrm>
          </p:grpSpPr>
          <p:sp>
            <p:nvSpPr>
              <p:cNvPr id="17" name="Abgerundetes Rechteck 16"/>
              <p:cNvSpPr/>
              <p:nvPr/>
            </p:nvSpPr>
            <p:spPr>
              <a:xfrm>
                <a:off x="6360605" y="4093578"/>
                <a:ext cx="503024" cy="754502"/>
              </a:xfrm>
              <a:prstGeom prst="roundRect">
                <a:avLst/>
              </a:prstGeom>
              <a:solidFill>
                <a:schemeClr val="bg1"/>
              </a:solidFill>
              <a:ln w="31750">
                <a:solidFill>
                  <a:srgbClr val="E2007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hteck 17"/>
                  <p:cNvSpPr/>
                  <p:nvPr/>
                </p:nvSpPr>
                <p:spPr>
                  <a:xfrm>
                    <a:off x="6379464" y="4144937"/>
                    <a:ext cx="505202" cy="61901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Rechteck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9464" y="4144937"/>
                    <a:ext cx="505202" cy="61901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Gruppieren 18"/>
          <p:cNvGrpSpPr/>
          <p:nvPr/>
        </p:nvGrpSpPr>
        <p:grpSpPr>
          <a:xfrm>
            <a:off x="3932933" y="3088949"/>
            <a:ext cx="498389" cy="691743"/>
            <a:chOff x="6358559" y="4093578"/>
            <a:chExt cx="505202" cy="754502"/>
          </a:xfrm>
        </p:grpSpPr>
        <p:sp>
          <p:nvSpPr>
            <p:cNvPr id="20" name="Abgerundetes Rechteck 19"/>
            <p:cNvSpPr/>
            <p:nvPr/>
          </p:nvSpPr>
          <p:spPr>
            <a:xfrm>
              <a:off x="6423723" y="4093578"/>
              <a:ext cx="363599" cy="754502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rgbClr val="E2007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hteck 20"/>
                <p:cNvSpPr/>
                <p:nvPr/>
              </p:nvSpPr>
              <p:spPr>
                <a:xfrm>
                  <a:off x="6358559" y="4117861"/>
                  <a:ext cx="505202" cy="6190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hteck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559" y="4117861"/>
                  <a:ext cx="505202" cy="619016"/>
                </a:xfrm>
                <a:prstGeom prst="rect">
                  <a:avLst/>
                </a:prstGeom>
                <a:blipFill>
                  <a:blip r:embed="rId7"/>
                  <a:stretch>
                    <a:fillRect b="-1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uppieren 21"/>
          <p:cNvGrpSpPr/>
          <p:nvPr/>
        </p:nvGrpSpPr>
        <p:grpSpPr>
          <a:xfrm>
            <a:off x="3945495" y="3851567"/>
            <a:ext cx="510844" cy="691743"/>
            <a:chOff x="6358559" y="4093578"/>
            <a:chExt cx="517827" cy="754502"/>
          </a:xfrm>
        </p:grpSpPr>
        <p:sp>
          <p:nvSpPr>
            <p:cNvPr id="23" name="Abgerundetes Rechteck 22"/>
            <p:cNvSpPr/>
            <p:nvPr/>
          </p:nvSpPr>
          <p:spPr>
            <a:xfrm>
              <a:off x="6423723" y="4093578"/>
              <a:ext cx="363599" cy="754502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rgbClr val="E2007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hteck 23"/>
                <p:cNvSpPr/>
                <p:nvPr/>
              </p:nvSpPr>
              <p:spPr>
                <a:xfrm>
                  <a:off x="6358559" y="4117861"/>
                  <a:ext cx="517827" cy="7267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hteck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559" y="4117861"/>
                  <a:ext cx="517827" cy="72679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uppieren 24"/>
          <p:cNvGrpSpPr/>
          <p:nvPr/>
        </p:nvGrpSpPr>
        <p:grpSpPr>
          <a:xfrm>
            <a:off x="1099619" y="2594886"/>
            <a:ext cx="1689823" cy="754502"/>
            <a:chOff x="6324332" y="4093578"/>
            <a:chExt cx="562363" cy="754502"/>
          </a:xfrm>
        </p:grpSpPr>
        <p:sp>
          <p:nvSpPr>
            <p:cNvPr id="26" name="Abgerundetes Rechteck 25"/>
            <p:cNvSpPr/>
            <p:nvPr/>
          </p:nvSpPr>
          <p:spPr>
            <a:xfrm>
              <a:off x="6360605" y="4093578"/>
              <a:ext cx="503024" cy="754502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rgbClr val="E2007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hteck 26"/>
                <p:cNvSpPr/>
                <p:nvPr/>
              </p:nvSpPr>
              <p:spPr>
                <a:xfrm>
                  <a:off x="6324332" y="4103564"/>
                  <a:ext cx="562363" cy="677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de-DE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Rechteck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332" y="4103564"/>
                  <a:ext cx="562363" cy="6776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uppieren 27"/>
          <p:cNvGrpSpPr/>
          <p:nvPr/>
        </p:nvGrpSpPr>
        <p:grpSpPr>
          <a:xfrm>
            <a:off x="1208618" y="5203200"/>
            <a:ext cx="1638332" cy="754502"/>
            <a:chOff x="6324332" y="4093578"/>
            <a:chExt cx="545227" cy="754502"/>
          </a:xfrm>
        </p:grpSpPr>
        <p:sp>
          <p:nvSpPr>
            <p:cNvPr id="29" name="Abgerundetes Rechteck 28"/>
            <p:cNvSpPr/>
            <p:nvPr/>
          </p:nvSpPr>
          <p:spPr>
            <a:xfrm>
              <a:off x="6360605" y="4093578"/>
              <a:ext cx="503024" cy="754502"/>
            </a:xfrm>
            <a:prstGeom prst="roundRect">
              <a:avLst/>
            </a:prstGeom>
            <a:solidFill>
              <a:schemeClr val="bg1"/>
            </a:solidFill>
            <a:ln w="31750">
              <a:solidFill>
                <a:srgbClr val="E2007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hteck 29"/>
                <p:cNvSpPr/>
                <p:nvPr/>
              </p:nvSpPr>
              <p:spPr>
                <a:xfrm>
                  <a:off x="6324332" y="4103564"/>
                  <a:ext cx="545227" cy="7302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de-DE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Rechteck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332" y="4103564"/>
                  <a:ext cx="545227" cy="7302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feld 30"/>
          <p:cNvSpPr txBox="1"/>
          <p:nvPr/>
        </p:nvSpPr>
        <p:spPr>
          <a:xfrm>
            <a:off x="6463599" y="510456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20071"/>
                </a:solidFill>
              </a:rPr>
              <a:t>______________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694718" y="343262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20071"/>
                </a:solidFill>
              </a:rPr>
              <a:t>________________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526127" y="490777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20071"/>
                </a:solidFill>
              </a:rPr>
              <a:t>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03954311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batchsize</a:t>
            </a:r>
            <a:r>
              <a:rPr lang="en-US" dirty="0" smtClean="0"/>
              <a:t> ?</a:t>
            </a:r>
          </a:p>
          <a:p>
            <a:endParaRPr lang="en-US" dirty="0"/>
          </a:p>
          <a:p>
            <a:r>
              <a:rPr lang="en-US" dirty="0" smtClean="0"/>
              <a:t>The Number of Epochs ? </a:t>
            </a:r>
          </a:p>
          <a:p>
            <a:endParaRPr lang="en-US" dirty="0"/>
          </a:p>
          <a:p>
            <a:r>
              <a:rPr lang="en-US" dirty="0" smtClean="0"/>
              <a:t>The last layer activation function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406199" y="936819"/>
            <a:ext cx="2961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smtClean="0"/>
              <a:t>How to choose?</a:t>
            </a:r>
            <a:endParaRPr lang="en-US" sz="2800" kern="0" dirty="0">
              <a:solidFill>
                <a:srgbClr val="E200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60743"/>
      </p:ext>
    </p:extLst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 Methods  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How to do it in </a:t>
            </a:r>
            <a:r>
              <a:rPr lang="en-US" dirty="0" err="1" smtClean="0"/>
              <a:t>Keras</a:t>
            </a:r>
            <a:r>
              <a:rPr lang="en-US" dirty="0" smtClean="0"/>
              <a:t> ?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Rechteck 2"/>
          <p:cNvSpPr/>
          <p:nvPr/>
        </p:nvSpPr>
        <p:spPr>
          <a:xfrm>
            <a:off x="406199" y="936819"/>
            <a:ext cx="8130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smtClean="0"/>
              <a:t>How can we initialize weights before training ?</a:t>
            </a:r>
            <a:endParaRPr lang="en-US" sz="2800" kern="0" dirty="0">
              <a:solidFill>
                <a:srgbClr val="E200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61991"/>
      </p:ext>
    </p:extLst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84" y="1101787"/>
            <a:ext cx="4419744" cy="3911277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457200" y="5958547"/>
            <a:ext cx="8159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towardsdatascience.com/weight-initialization-for-neural-networks-does-it-matter-e2fd99b3e91f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6948211"/>
      </p:ext>
    </p:extLst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dropout and when is it </a:t>
            </a:r>
            <a:r>
              <a:rPr lang="en-US" dirty="0" smtClean="0"/>
              <a:t>helpful 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different operation </a:t>
            </a:r>
            <a:r>
              <a:rPr lang="en-US" dirty="0" smtClean="0"/>
              <a:t>modes are there?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406199" y="936819"/>
            <a:ext cx="1582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smtClean="0"/>
              <a:t>Dropout</a:t>
            </a:r>
            <a:endParaRPr lang="en-US" sz="2800" kern="0" dirty="0">
              <a:solidFill>
                <a:srgbClr val="E200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7919"/>
      </p:ext>
    </p:extLst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can be your benefits if you use a different optimizer than SGD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does the optimizer achieve that effect ? </a:t>
            </a:r>
          </a:p>
          <a:p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406199" y="936819"/>
            <a:ext cx="1840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smtClean="0"/>
              <a:t>Optimizer</a:t>
            </a:r>
            <a:endParaRPr lang="en-US" sz="2800" kern="0" dirty="0">
              <a:solidFill>
                <a:srgbClr val="E200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06166"/>
      </p:ext>
    </p:extLst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hteck 2"/>
          <p:cNvSpPr/>
          <p:nvPr/>
        </p:nvSpPr>
        <p:spPr>
          <a:xfrm>
            <a:off x="406199" y="936819"/>
            <a:ext cx="6617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 smtClean="0"/>
              <a:t>When is one hot encoding necessary </a:t>
            </a:r>
            <a:endParaRPr lang="en-US" sz="2800" kern="0" dirty="0">
              <a:solidFill>
                <a:srgbClr val="E200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72514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RNN - Basic </a:t>
            </a:r>
            <a:r>
              <a:rPr lang="en-US" dirty="0" smtClean="0"/>
              <a:t>Idea of recurrent networks</a:t>
            </a:r>
          </a:p>
          <a:p>
            <a:r>
              <a:rPr lang="en-US" dirty="0" smtClean="0"/>
              <a:t>LSTM - Advanced </a:t>
            </a:r>
            <a:r>
              <a:rPr lang="en-US" dirty="0" smtClean="0"/>
              <a:t>version addressing the problems of RNN</a:t>
            </a:r>
          </a:p>
          <a:p>
            <a:r>
              <a:rPr lang="en-US" dirty="0" smtClean="0"/>
              <a:t>GRU - Alternative </a:t>
            </a:r>
            <a:r>
              <a:rPr lang="en-US" dirty="0" smtClean="0"/>
              <a:t>design to LSTM</a:t>
            </a:r>
          </a:p>
          <a:p>
            <a:pPr lvl="1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3024" y="750948"/>
            <a:ext cx="4905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Overview on recursive networks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088245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431800" y="2253623"/>
            <a:ext cx="8083550" cy="2796954"/>
            <a:chOff x="431800" y="2253623"/>
            <a:chExt cx="8083550" cy="2796954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00" y="2253623"/>
              <a:ext cx="8083550" cy="2530291"/>
            </a:xfrm>
            <a:prstGeom prst="rect">
              <a:avLst/>
            </a:prstGeom>
          </p:spPr>
        </p:pic>
        <p:sp>
          <p:nvSpPr>
            <p:cNvPr id="4" name="Textfeld 3"/>
            <p:cNvSpPr txBox="1"/>
            <p:nvPr/>
          </p:nvSpPr>
          <p:spPr>
            <a:xfrm>
              <a:off x="3568016" y="4773578"/>
              <a:ext cx="48737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Image Source: http</a:t>
              </a:r>
              <a:r>
                <a:rPr lang="en-US" sz="1200" dirty="0"/>
                <a:t>://karpathy.github.io/2015/05/21/rnn-effectiveness/</a:t>
              </a:r>
            </a:p>
          </p:txBody>
        </p:sp>
      </p:grpSp>
      <p:sp>
        <p:nvSpPr>
          <p:cNvPr id="6" name="Rectangle 2"/>
          <p:cNvSpPr/>
          <p:nvPr/>
        </p:nvSpPr>
        <p:spPr>
          <a:xfrm>
            <a:off x="453024" y="750948"/>
            <a:ext cx="5721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Examples variable Inputs and outputs</a:t>
            </a:r>
            <a:endParaRPr lang="en-US" sz="24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1485900" y="574675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captioning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3008662" y="5377418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040052" y="5690490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7071442" y="5455592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Stock price </a:t>
            </a:r>
          </a:p>
          <a:p>
            <a:r>
              <a:rPr lang="en-US" dirty="0"/>
              <a:t> </a:t>
            </a:r>
            <a:r>
              <a:rPr lang="en-US" dirty="0" smtClean="0"/>
              <a:t> 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790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uppieren 92"/>
          <p:cNvGrpSpPr/>
          <p:nvPr/>
        </p:nvGrpSpPr>
        <p:grpSpPr>
          <a:xfrm>
            <a:off x="4023007" y="2409914"/>
            <a:ext cx="1103406" cy="2652076"/>
            <a:chOff x="4023007" y="2409914"/>
            <a:chExt cx="1103406" cy="2652076"/>
          </a:xfrm>
        </p:grpSpPr>
        <p:sp>
          <p:nvSpPr>
            <p:cNvPr id="90" name="Freihandform 89"/>
            <p:cNvSpPr/>
            <p:nvPr/>
          </p:nvSpPr>
          <p:spPr>
            <a:xfrm>
              <a:off x="4062517" y="3048629"/>
              <a:ext cx="1063896" cy="2013361"/>
            </a:xfrm>
            <a:custGeom>
              <a:avLst/>
              <a:gdLst>
                <a:gd name="connsiteX0" fmla="*/ 506264 w 1063896"/>
                <a:gd name="connsiteY0" fmla="*/ 0 h 1897166"/>
                <a:gd name="connsiteX1" fmla="*/ 1053195 w 1063896"/>
                <a:gd name="connsiteY1" fmla="*/ 897308 h 1897166"/>
                <a:gd name="connsiteX2" fmla="*/ 70429 w 1063896"/>
                <a:gd name="connsiteY2" fmla="*/ 1427148 h 1897166"/>
                <a:gd name="connsiteX3" fmla="*/ 155886 w 1063896"/>
                <a:gd name="connsiteY3" fmla="*/ 1897166 h 189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3896" h="1897166">
                  <a:moveTo>
                    <a:pt x="506264" y="0"/>
                  </a:moveTo>
                  <a:cubicBezTo>
                    <a:pt x="816049" y="329725"/>
                    <a:pt x="1125834" y="659450"/>
                    <a:pt x="1053195" y="897308"/>
                  </a:cubicBezTo>
                  <a:cubicBezTo>
                    <a:pt x="980556" y="1135166"/>
                    <a:pt x="219980" y="1260505"/>
                    <a:pt x="70429" y="1427148"/>
                  </a:cubicBezTo>
                  <a:cubicBezTo>
                    <a:pt x="-79122" y="1593791"/>
                    <a:pt x="38382" y="1745478"/>
                    <a:pt x="155886" y="1897166"/>
                  </a:cubicBezTo>
                </a:path>
              </a:pathLst>
            </a:custGeom>
            <a:noFill/>
            <a:ln>
              <a:solidFill>
                <a:srgbClr val="3465A4"/>
              </a:solidFill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ihandform 88"/>
            <p:cNvSpPr/>
            <p:nvPr/>
          </p:nvSpPr>
          <p:spPr>
            <a:xfrm>
              <a:off x="4023007" y="2409914"/>
              <a:ext cx="1063896" cy="1897166"/>
            </a:xfrm>
            <a:custGeom>
              <a:avLst/>
              <a:gdLst>
                <a:gd name="connsiteX0" fmla="*/ 506264 w 1063896"/>
                <a:gd name="connsiteY0" fmla="*/ 0 h 1897166"/>
                <a:gd name="connsiteX1" fmla="*/ 1053195 w 1063896"/>
                <a:gd name="connsiteY1" fmla="*/ 897308 h 1897166"/>
                <a:gd name="connsiteX2" fmla="*/ 70429 w 1063896"/>
                <a:gd name="connsiteY2" fmla="*/ 1427148 h 1897166"/>
                <a:gd name="connsiteX3" fmla="*/ 155886 w 1063896"/>
                <a:gd name="connsiteY3" fmla="*/ 1897166 h 189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3896" h="1897166">
                  <a:moveTo>
                    <a:pt x="506264" y="0"/>
                  </a:moveTo>
                  <a:cubicBezTo>
                    <a:pt x="816049" y="329725"/>
                    <a:pt x="1125834" y="659450"/>
                    <a:pt x="1053195" y="897308"/>
                  </a:cubicBezTo>
                  <a:cubicBezTo>
                    <a:pt x="980556" y="1135166"/>
                    <a:pt x="219980" y="1260505"/>
                    <a:pt x="70429" y="1427148"/>
                  </a:cubicBezTo>
                  <a:cubicBezTo>
                    <a:pt x="-79122" y="1593791"/>
                    <a:pt x="38382" y="1745478"/>
                    <a:pt x="155886" y="1897166"/>
                  </a:cubicBezTo>
                </a:path>
              </a:pathLst>
            </a:custGeom>
            <a:noFill/>
            <a:ln>
              <a:solidFill>
                <a:srgbClr val="3465A4"/>
              </a:solidFill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eihandform 2"/>
          <p:cNvSpPr/>
          <p:nvPr/>
        </p:nvSpPr>
        <p:spPr>
          <a:xfrm>
            <a:off x="2774662" y="1977144"/>
            <a:ext cx="539280" cy="55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x</a:t>
            </a:r>
            <a:r>
              <a:rPr lang="de-DE" sz="1800" b="0" i="0" u="none" strike="noStrike" kern="1200" cap="none" baseline="-3300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1</a:t>
            </a:r>
          </a:p>
        </p:txBody>
      </p:sp>
      <p:sp>
        <p:nvSpPr>
          <p:cNvPr id="4" name="Freihandform 3"/>
          <p:cNvSpPr/>
          <p:nvPr/>
        </p:nvSpPr>
        <p:spPr>
          <a:xfrm>
            <a:off x="2774662" y="2645305"/>
            <a:ext cx="539280" cy="55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x</a:t>
            </a:r>
            <a:r>
              <a:rPr lang="de-DE" sz="1800" b="0" i="0" u="none" strike="noStrike" kern="1200" cap="none" baseline="-3300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2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5201781" y="2274145"/>
            <a:ext cx="539280" cy="5518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B7B3CA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Gerader Verbinder 5"/>
          <p:cNvSpPr/>
          <p:nvPr/>
        </p:nvSpPr>
        <p:spPr>
          <a:xfrm flipV="1">
            <a:off x="3314302" y="2326344"/>
            <a:ext cx="736919" cy="529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triangle"/>
          </a:ln>
        </p:spPr>
        <p:txBody>
          <a:bodyPr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de-DE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Gerader Verbinder 6"/>
          <p:cNvSpPr/>
          <p:nvPr/>
        </p:nvSpPr>
        <p:spPr>
          <a:xfrm>
            <a:off x="3314302" y="2303304"/>
            <a:ext cx="745038" cy="57492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triangle"/>
          </a:ln>
        </p:spPr>
        <p:txBody>
          <a:bodyPr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de-DE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Gerader Verbinder 7"/>
          <p:cNvSpPr/>
          <p:nvPr/>
        </p:nvSpPr>
        <p:spPr>
          <a:xfrm>
            <a:off x="3314302" y="2947704"/>
            <a:ext cx="718919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triangle"/>
          </a:ln>
        </p:spPr>
        <p:txBody>
          <a:bodyPr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de-DE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311582" y="2339305"/>
            <a:ext cx="460080" cy="538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 baseline="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y</a:t>
            </a:r>
            <a:r>
              <a:rPr lang="de-DE" sz="1800" b="0" i="0" u="none" strike="noStrike" kern="1200" cap="none" baseline="-2500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1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4033221" y="1935385"/>
            <a:ext cx="539280" cy="55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AFD095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4033221" y="2671585"/>
            <a:ext cx="539280" cy="55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AFD095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2" name="Gerader Verbinder 11"/>
          <p:cNvSpPr/>
          <p:nvPr/>
        </p:nvSpPr>
        <p:spPr>
          <a:xfrm>
            <a:off x="3314302" y="2211504"/>
            <a:ext cx="718919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triangle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3" name="Gerader Verbinder 12"/>
          <p:cNvSpPr/>
          <p:nvPr/>
        </p:nvSpPr>
        <p:spPr>
          <a:xfrm>
            <a:off x="4572502" y="2211504"/>
            <a:ext cx="629279" cy="27612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triangle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4" name="Gerader Verbinder 13"/>
          <p:cNvSpPr/>
          <p:nvPr/>
        </p:nvSpPr>
        <p:spPr>
          <a:xfrm flipV="1">
            <a:off x="4572502" y="2680942"/>
            <a:ext cx="661878" cy="26676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triangle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136542" y="2018185"/>
            <a:ext cx="474120" cy="53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a</a:t>
            </a:r>
            <a:r>
              <a:rPr lang="de-DE" sz="1800" b="0" i="0" u="none" strike="noStrike" kern="1200" cap="none" baseline="-2500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1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134021" y="2720905"/>
            <a:ext cx="474480" cy="538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a</a:t>
            </a:r>
            <a:r>
              <a:rPr lang="de-DE" sz="1800" b="0" i="0" u="none" strike="noStrike" kern="1200" cap="none" baseline="-2500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2</a:t>
            </a:r>
          </a:p>
        </p:txBody>
      </p:sp>
      <p:cxnSp>
        <p:nvCxnSpPr>
          <p:cNvPr id="17" name="Gerader Verbinder 16"/>
          <p:cNvCxnSpPr>
            <a:stCxn id="10" idx="11"/>
          </p:cNvCxnSpPr>
          <p:nvPr/>
        </p:nvCxnSpPr>
        <p:spPr>
          <a:xfrm>
            <a:off x="4493531" y="2016252"/>
            <a:ext cx="7339" cy="39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4482362" y="2740705"/>
            <a:ext cx="7339" cy="39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5656520" y="2341515"/>
            <a:ext cx="7339" cy="39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rader Verbinder 19"/>
          <p:cNvSpPr/>
          <p:nvPr/>
        </p:nvSpPr>
        <p:spPr>
          <a:xfrm>
            <a:off x="3961679" y="1750579"/>
            <a:ext cx="172339" cy="20080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9" name="Gerader Verbinder 28"/>
          <p:cNvSpPr/>
          <p:nvPr/>
        </p:nvSpPr>
        <p:spPr>
          <a:xfrm>
            <a:off x="3944635" y="2516535"/>
            <a:ext cx="172339" cy="20080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84" name="Rectangle 2"/>
          <p:cNvSpPr/>
          <p:nvPr/>
        </p:nvSpPr>
        <p:spPr>
          <a:xfrm>
            <a:off x="404037" y="814500"/>
            <a:ext cx="3983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Basic </a:t>
            </a:r>
            <a:r>
              <a:rPr lang="en-US" sz="2400" b="1" dirty="0" smtClean="0"/>
              <a:t>recurrent </a:t>
            </a:r>
            <a:r>
              <a:rPr lang="en-US" sz="2400" b="1" dirty="0" smtClean="0"/>
              <a:t>inference </a:t>
            </a:r>
            <a:endParaRPr lang="en-US" sz="2400" b="1" dirty="0"/>
          </a:p>
        </p:txBody>
      </p:sp>
      <p:sp>
        <p:nvSpPr>
          <p:cNvPr id="85" name="Textfeld 84"/>
          <p:cNvSpPr txBox="1"/>
          <p:nvPr/>
        </p:nvSpPr>
        <p:spPr>
          <a:xfrm>
            <a:off x="747423" y="2038021"/>
            <a:ext cx="12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t = 1</a:t>
            </a:r>
            <a:endParaRPr lang="en-US" dirty="0"/>
          </a:p>
        </p:txBody>
      </p:sp>
      <p:grpSp>
        <p:nvGrpSpPr>
          <p:cNvPr id="92" name="Gruppieren 91"/>
          <p:cNvGrpSpPr/>
          <p:nvPr/>
        </p:nvGrpSpPr>
        <p:grpSpPr>
          <a:xfrm>
            <a:off x="747423" y="4224279"/>
            <a:ext cx="5107992" cy="1324440"/>
            <a:chOff x="747423" y="4224279"/>
            <a:chExt cx="5107992" cy="1324440"/>
          </a:xfrm>
        </p:grpSpPr>
        <p:sp>
          <p:nvSpPr>
            <p:cNvPr id="63" name="Freihandform 62"/>
            <p:cNvSpPr/>
            <p:nvPr/>
          </p:nvSpPr>
          <p:spPr>
            <a:xfrm>
              <a:off x="2858415" y="4266038"/>
              <a:ext cx="539280" cy="552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de-DE" sz="1800" b="0" i="0" u="none" strike="noStrike" kern="1200" cap="none" dirty="0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x</a:t>
              </a:r>
              <a:r>
                <a:rPr lang="de-DE" sz="1800" b="0" i="0" u="none" strike="noStrike" kern="1200" cap="none" baseline="-33000" dirty="0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1</a:t>
              </a:r>
            </a:p>
          </p:txBody>
        </p:sp>
        <p:sp>
          <p:nvSpPr>
            <p:cNvPr id="64" name="Freihandform 63"/>
            <p:cNvSpPr/>
            <p:nvPr/>
          </p:nvSpPr>
          <p:spPr>
            <a:xfrm>
              <a:off x="2858415" y="4934199"/>
              <a:ext cx="539280" cy="552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x</a:t>
              </a:r>
              <a:r>
                <a:rPr lang="de-DE" sz="1800" b="0" i="0" u="none" strike="noStrike" kern="1200" cap="none" baseline="-33000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2</a:t>
              </a:r>
            </a:p>
          </p:txBody>
        </p:sp>
        <p:sp>
          <p:nvSpPr>
            <p:cNvPr id="65" name="Freihandform 64"/>
            <p:cNvSpPr/>
            <p:nvPr/>
          </p:nvSpPr>
          <p:spPr>
            <a:xfrm>
              <a:off x="5285534" y="4563039"/>
              <a:ext cx="539280" cy="551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B7B3CA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66" name="Gerader Verbinder 65"/>
            <p:cNvSpPr/>
            <p:nvPr/>
          </p:nvSpPr>
          <p:spPr>
            <a:xfrm flipV="1">
              <a:off x="3398055" y="4615238"/>
              <a:ext cx="736919" cy="52920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  <a:tailEnd type="triangle"/>
            </a:ln>
          </p:spPr>
          <p:txBody>
            <a:bodyPr wrap="none" lIns="90000" tIns="45000" rIns="90000" bIns="45000" anchor="ctr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endParaRPr lang="de-DE"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67" name="Gerader Verbinder 66"/>
            <p:cNvSpPr/>
            <p:nvPr/>
          </p:nvSpPr>
          <p:spPr>
            <a:xfrm>
              <a:off x="3398055" y="4592198"/>
              <a:ext cx="745038" cy="574921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  <a:tailEnd type="triangle"/>
            </a:ln>
          </p:spPr>
          <p:txBody>
            <a:bodyPr wrap="none" lIns="90000" tIns="45000" rIns="90000" bIns="45000" anchor="ctr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endParaRPr lang="de-DE"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68" name="Gerader Verbinder 67"/>
            <p:cNvSpPr/>
            <p:nvPr/>
          </p:nvSpPr>
          <p:spPr>
            <a:xfrm>
              <a:off x="3398055" y="5236598"/>
              <a:ext cx="7189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  <a:tailEnd type="triangle"/>
            </a:ln>
          </p:spPr>
          <p:txBody>
            <a:bodyPr wrap="none" lIns="90000" tIns="45000" rIns="90000" bIns="45000" anchor="ctr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endParaRPr lang="de-DE"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395335" y="4628199"/>
              <a:ext cx="460080" cy="538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800" b="0" i="0" u="none" strike="noStrike" kern="1200" cap="none" baseline="0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y</a:t>
              </a:r>
              <a:r>
                <a:rPr lang="de-DE" sz="1800" b="0" i="0" u="none" strike="noStrike" kern="1200" cap="none" baseline="-25000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1</a:t>
              </a:r>
            </a:p>
          </p:txBody>
        </p:sp>
        <p:sp>
          <p:nvSpPr>
            <p:cNvPr id="70" name="Freihandform 69"/>
            <p:cNvSpPr/>
            <p:nvPr/>
          </p:nvSpPr>
          <p:spPr>
            <a:xfrm>
              <a:off x="4116974" y="4224279"/>
              <a:ext cx="539280" cy="552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AFD095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1" name="Freihandform 70"/>
            <p:cNvSpPr/>
            <p:nvPr/>
          </p:nvSpPr>
          <p:spPr>
            <a:xfrm>
              <a:off x="4116974" y="4960479"/>
              <a:ext cx="539280" cy="552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AFD095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2" name="Gerader Verbinder 71"/>
            <p:cNvSpPr/>
            <p:nvPr/>
          </p:nvSpPr>
          <p:spPr>
            <a:xfrm>
              <a:off x="3398055" y="4500398"/>
              <a:ext cx="7189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  <a:tailEnd type="triangle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3" name="Gerader Verbinder 72"/>
            <p:cNvSpPr/>
            <p:nvPr/>
          </p:nvSpPr>
          <p:spPr>
            <a:xfrm>
              <a:off x="4656255" y="4500398"/>
              <a:ext cx="629279" cy="27612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  <a:tailEnd type="triangle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4" name="Gerader Verbinder 73"/>
            <p:cNvSpPr/>
            <p:nvPr/>
          </p:nvSpPr>
          <p:spPr>
            <a:xfrm flipV="1">
              <a:off x="4656255" y="4969836"/>
              <a:ext cx="661878" cy="266761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  <a:tailEnd type="triangle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4220295" y="4307079"/>
              <a:ext cx="474120" cy="5385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a</a:t>
              </a:r>
              <a:r>
                <a:rPr lang="de-DE" sz="1800" b="0" i="0" u="none" strike="noStrike" kern="1200" cap="none" baseline="-25000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1</a:t>
              </a: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4217774" y="5009799"/>
              <a:ext cx="474480" cy="538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a</a:t>
              </a:r>
              <a:r>
                <a:rPr lang="de-DE" sz="1800" b="0" i="0" u="none" strike="noStrike" kern="1200" cap="none" baseline="-25000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2</a:t>
              </a:r>
            </a:p>
          </p:txBody>
        </p:sp>
        <p:cxnSp>
          <p:nvCxnSpPr>
            <p:cNvPr id="77" name="Gerader Verbinder 76"/>
            <p:cNvCxnSpPr>
              <a:stCxn id="70" idx="11"/>
            </p:cNvCxnSpPr>
            <p:nvPr/>
          </p:nvCxnSpPr>
          <p:spPr>
            <a:xfrm>
              <a:off x="4577284" y="4305146"/>
              <a:ext cx="7339" cy="394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/>
            <p:nvPr/>
          </p:nvCxnSpPr>
          <p:spPr>
            <a:xfrm>
              <a:off x="4566115" y="5029599"/>
              <a:ext cx="7339" cy="394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>
              <a:off x="5740273" y="4630409"/>
              <a:ext cx="7339" cy="394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/>
          </p:nvSpPr>
          <p:spPr>
            <a:xfrm>
              <a:off x="747423" y="4351022"/>
              <a:ext cx="12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 t = 2</a:t>
              </a:r>
              <a:endParaRPr lang="en-US" dirty="0"/>
            </a:p>
          </p:txBody>
        </p:sp>
      </p:grpSp>
      <p:sp>
        <p:nvSpPr>
          <p:cNvPr id="94" name="Textfeld 93"/>
          <p:cNvSpPr txBox="1"/>
          <p:nvPr/>
        </p:nvSpPr>
        <p:spPr>
          <a:xfrm>
            <a:off x="6221338" y="1521151"/>
            <a:ext cx="2582758" cy="14773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recurrent layer has </a:t>
            </a:r>
          </a:p>
          <a:p>
            <a:r>
              <a:rPr lang="en-US" dirty="0" smtClean="0"/>
              <a:t>Some additional inputs </a:t>
            </a:r>
          </a:p>
          <a:p>
            <a:r>
              <a:rPr lang="en-US" dirty="0"/>
              <a:t>w</a:t>
            </a:r>
            <a:r>
              <a:rPr lang="en-US" dirty="0" smtClean="0"/>
              <a:t>here it gets what he </a:t>
            </a:r>
          </a:p>
          <a:p>
            <a:r>
              <a:rPr lang="en-US" dirty="0"/>
              <a:t>r</a:t>
            </a:r>
            <a:r>
              <a:rPr lang="en-US" dirty="0" smtClean="0"/>
              <a:t>eturned as an output 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timestep</a:t>
            </a:r>
            <a:r>
              <a:rPr lang="en-US" dirty="0" smtClean="0"/>
              <a:t> before.</a:t>
            </a:r>
            <a:endParaRPr lang="en-US" dirty="0"/>
          </a:p>
        </p:txBody>
      </p:sp>
      <p:sp>
        <p:nvSpPr>
          <p:cNvPr id="95" name="Textfeld 94"/>
          <p:cNvSpPr txBox="1"/>
          <p:nvPr/>
        </p:nvSpPr>
        <p:spPr>
          <a:xfrm>
            <a:off x="6221338" y="3385552"/>
            <a:ext cx="2582758" cy="9233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Weights are also </a:t>
            </a:r>
          </a:p>
          <a:p>
            <a:r>
              <a:rPr lang="en-US" dirty="0" smtClean="0"/>
              <a:t>given for these </a:t>
            </a:r>
          </a:p>
          <a:p>
            <a:r>
              <a:rPr lang="en-US" dirty="0"/>
              <a:t>r</a:t>
            </a:r>
            <a:r>
              <a:rPr lang="en-US" dirty="0" smtClean="0"/>
              <a:t>ecurrent connections!</a:t>
            </a:r>
            <a:endParaRPr lang="en-US" dirty="0"/>
          </a:p>
        </p:txBody>
      </p:sp>
      <p:sp>
        <p:nvSpPr>
          <p:cNvPr id="96" name="Textfeld 95"/>
          <p:cNvSpPr txBox="1"/>
          <p:nvPr/>
        </p:nvSpPr>
        <p:spPr>
          <a:xfrm>
            <a:off x="6221338" y="4695042"/>
            <a:ext cx="2582758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Initial Value is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3967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4" grpId="0" animBg="1"/>
      <p:bldP spid="95" grpId="0" animBg="1"/>
      <p:bldP spid="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55969" y="5055340"/>
            <a:ext cx="1293363" cy="47137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400" dirty="0"/>
          </a:p>
        </p:txBody>
      </p:sp>
      <p:sp>
        <p:nvSpPr>
          <p:cNvPr id="90" name="Freihandform 89"/>
          <p:cNvSpPr/>
          <p:nvPr/>
        </p:nvSpPr>
        <p:spPr>
          <a:xfrm>
            <a:off x="4061813" y="2865621"/>
            <a:ext cx="1187814" cy="1248263"/>
          </a:xfrm>
          <a:custGeom>
            <a:avLst/>
            <a:gdLst>
              <a:gd name="connsiteX0" fmla="*/ 506264 w 1063896"/>
              <a:gd name="connsiteY0" fmla="*/ 0 h 1897166"/>
              <a:gd name="connsiteX1" fmla="*/ 1053195 w 1063896"/>
              <a:gd name="connsiteY1" fmla="*/ 897308 h 1897166"/>
              <a:gd name="connsiteX2" fmla="*/ 70429 w 1063896"/>
              <a:gd name="connsiteY2" fmla="*/ 1427148 h 1897166"/>
              <a:gd name="connsiteX3" fmla="*/ 155886 w 1063896"/>
              <a:gd name="connsiteY3" fmla="*/ 1897166 h 189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896" h="1897166">
                <a:moveTo>
                  <a:pt x="506264" y="0"/>
                </a:moveTo>
                <a:cubicBezTo>
                  <a:pt x="816049" y="329725"/>
                  <a:pt x="1125834" y="659450"/>
                  <a:pt x="1053195" y="897308"/>
                </a:cubicBezTo>
                <a:cubicBezTo>
                  <a:pt x="980556" y="1135166"/>
                  <a:pt x="219980" y="1260505"/>
                  <a:pt x="70429" y="1427148"/>
                </a:cubicBezTo>
                <a:cubicBezTo>
                  <a:pt x="-79122" y="1593791"/>
                  <a:pt x="38382" y="1745478"/>
                  <a:pt x="155886" y="1897166"/>
                </a:cubicBezTo>
              </a:path>
            </a:pathLst>
          </a:custGeom>
          <a:noFill/>
          <a:ln>
            <a:solidFill>
              <a:srgbClr val="3465A4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ihandform 88"/>
          <p:cNvSpPr/>
          <p:nvPr/>
        </p:nvSpPr>
        <p:spPr>
          <a:xfrm>
            <a:off x="4016923" y="2212950"/>
            <a:ext cx="1187814" cy="1176224"/>
          </a:xfrm>
          <a:custGeom>
            <a:avLst/>
            <a:gdLst>
              <a:gd name="connsiteX0" fmla="*/ 506264 w 1063896"/>
              <a:gd name="connsiteY0" fmla="*/ 0 h 1897166"/>
              <a:gd name="connsiteX1" fmla="*/ 1053195 w 1063896"/>
              <a:gd name="connsiteY1" fmla="*/ 897308 h 1897166"/>
              <a:gd name="connsiteX2" fmla="*/ 70429 w 1063896"/>
              <a:gd name="connsiteY2" fmla="*/ 1427148 h 1897166"/>
              <a:gd name="connsiteX3" fmla="*/ 155886 w 1063896"/>
              <a:gd name="connsiteY3" fmla="*/ 1897166 h 189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896" h="1897166">
                <a:moveTo>
                  <a:pt x="506264" y="0"/>
                </a:moveTo>
                <a:cubicBezTo>
                  <a:pt x="816049" y="329725"/>
                  <a:pt x="1125834" y="659450"/>
                  <a:pt x="1053195" y="897308"/>
                </a:cubicBezTo>
                <a:cubicBezTo>
                  <a:pt x="980556" y="1135166"/>
                  <a:pt x="219980" y="1260505"/>
                  <a:pt x="70429" y="1427148"/>
                </a:cubicBezTo>
                <a:cubicBezTo>
                  <a:pt x="-79122" y="1593791"/>
                  <a:pt x="38382" y="1745478"/>
                  <a:pt x="155886" y="1897166"/>
                </a:cubicBezTo>
              </a:path>
            </a:pathLst>
          </a:custGeom>
          <a:noFill/>
          <a:ln>
            <a:solidFill>
              <a:srgbClr val="3465A4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ihandform 2"/>
          <p:cNvSpPr/>
          <p:nvPr/>
        </p:nvSpPr>
        <p:spPr>
          <a:xfrm>
            <a:off x="2783208" y="1720770"/>
            <a:ext cx="539280" cy="55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x</a:t>
            </a:r>
            <a:r>
              <a:rPr lang="de-DE" sz="1800" b="0" i="0" u="none" strike="noStrike" kern="1200" cap="none" baseline="-3300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1</a:t>
            </a:r>
          </a:p>
        </p:txBody>
      </p:sp>
      <p:sp>
        <p:nvSpPr>
          <p:cNvPr id="4" name="Freihandform 3"/>
          <p:cNvSpPr/>
          <p:nvPr/>
        </p:nvSpPr>
        <p:spPr>
          <a:xfrm>
            <a:off x="2783208" y="2388931"/>
            <a:ext cx="539280" cy="55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x</a:t>
            </a:r>
            <a:r>
              <a:rPr lang="de-DE" sz="1800" b="0" i="0" u="none" strike="noStrike" kern="1200" cap="none" baseline="-3300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2</a:t>
            </a:r>
          </a:p>
        </p:txBody>
      </p:sp>
      <p:sp>
        <p:nvSpPr>
          <p:cNvPr id="6" name="Gerader Verbinder 5"/>
          <p:cNvSpPr/>
          <p:nvPr/>
        </p:nvSpPr>
        <p:spPr>
          <a:xfrm flipV="1">
            <a:off x="3322848" y="2069970"/>
            <a:ext cx="736919" cy="529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triangle"/>
          </a:ln>
        </p:spPr>
        <p:txBody>
          <a:bodyPr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de-DE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Gerader Verbinder 6"/>
          <p:cNvSpPr/>
          <p:nvPr/>
        </p:nvSpPr>
        <p:spPr>
          <a:xfrm>
            <a:off x="3322848" y="2046930"/>
            <a:ext cx="745038" cy="57492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triangle"/>
          </a:ln>
        </p:spPr>
        <p:txBody>
          <a:bodyPr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de-DE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Gerader Verbinder 7"/>
          <p:cNvSpPr/>
          <p:nvPr/>
        </p:nvSpPr>
        <p:spPr>
          <a:xfrm>
            <a:off x="3322848" y="2691330"/>
            <a:ext cx="718919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triangle"/>
          </a:ln>
        </p:spPr>
        <p:txBody>
          <a:bodyPr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de-DE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4041767" y="1679011"/>
            <a:ext cx="539280" cy="55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AFD095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4041767" y="2415211"/>
            <a:ext cx="539280" cy="552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AFD095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2" name="Gerader Verbinder 11"/>
          <p:cNvSpPr/>
          <p:nvPr/>
        </p:nvSpPr>
        <p:spPr>
          <a:xfrm>
            <a:off x="3322848" y="1955130"/>
            <a:ext cx="718919" cy="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triangle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145088" y="1761811"/>
            <a:ext cx="474120" cy="538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a</a:t>
            </a:r>
            <a:r>
              <a:rPr lang="de-DE" sz="1800" b="0" i="0" u="none" strike="noStrike" kern="1200" cap="none" baseline="-2500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1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142567" y="2464531"/>
            <a:ext cx="474480" cy="5389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a</a:t>
            </a:r>
            <a:r>
              <a:rPr lang="de-DE" sz="1800" b="0" i="0" u="none" strike="noStrike" kern="1200" cap="none" baseline="-25000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rPr>
              <a:t>2</a:t>
            </a:r>
          </a:p>
        </p:txBody>
      </p:sp>
      <p:cxnSp>
        <p:nvCxnSpPr>
          <p:cNvPr id="17" name="Gerader Verbinder 16"/>
          <p:cNvCxnSpPr>
            <a:stCxn id="10" idx="11"/>
          </p:cNvCxnSpPr>
          <p:nvPr/>
        </p:nvCxnSpPr>
        <p:spPr>
          <a:xfrm>
            <a:off x="4502077" y="1759878"/>
            <a:ext cx="7339" cy="39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4490908" y="2484331"/>
            <a:ext cx="7339" cy="3949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erader Verbinder 19"/>
          <p:cNvSpPr/>
          <p:nvPr/>
        </p:nvSpPr>
        <p:spPr>
          <a:xfrm>
            <a:off x="3970225" y="1494205"/>
            <a:ext cx="172339" cy="20080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9" name="Gerader Verbinder 28"/>
          <p:cNvSpPr/>
          <p:nvPr/>
        </p:nvSpPr>
        <p:spPr>
          <a:xfrm>
            <a:off x="3953181" y="2260161"/>
            <a:ext cx="172339" cy="20080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84" name="Rectangle 2"/>
          <p:cNvSpPr/>
          <p:nvPr/>
        </p:nvSpPr>
        <p:spPr>
          <a:xfrm>
            <a:off x="456134" y="873382"/>
            <a:ext cx="5008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Basic recurrent backpropagation</a:t>
            </a:r>
            <a:endParaRPr lang="en-US" sz="2400" b="1" dirty="0"/>
          </a:p>
        </p:txBody>
      </p:sp>
      <p:sp>
        <p:nvSpPr>
          <p:cNvPr id="85" name="Textfeld 84"/>
          <p:cNvSpPr txBox="1"/>
          <p:nvPr/>
        </p:nvSpPr>
        <p:spPr>
          <a:xfrm>
            <a:off x="755969" y="1781647"/>
            <a:ext cx="12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t = 1</a:t>
            </a:r>
            <a:endParaRPr lang="en-US" dirty="0"/>
          </a:p>
        </p:txBody>
      </p:sp>
      <p:grpSp>
        <p:nvGrpSpPr>
          <p:cNvPr id="92" name="Gruppieren 91"/>
          <p:cNvGrpSpPr/>
          <p:nvPr/>
        </p:nvGrpSpPr>
        <p:grpSpPr>
          <a:xfrm>
            <a:off x="755969" y="3397843"/>
            <a:ext cx="3946992" cy="1324440"/>
            <a:chOff x="747423" y="4224279"/>
            <a:chExt cx="3946992" cy="1324440"/>
          </a:xfrm>
        </p:grpSpPr>
        <p:sp>
          <p:nvSpPr>
            <p:cNvPr id="63" name="Freihandform 62"/>
            <p:cNvSpPr/>
            <p:nvPr/>
          </p:nvSpPr>
          <p:spPr>
            <a:xfrm>
              <a:off x="2858415" y="4266038"/>
              <a:ext cx="539280" cy="552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de-DE" sz="1800" b="0" i="0" u="none" strike="noStrike" kern="1200" cap="none" dirty="0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x</a:t>
              </a:r>
              <a:r>
                <a:rPr lang="de-DE" sz="1800" b="0" i="0" u="none" strike="noStrike" kern="1200" cap="none" baseline="-33000" dirty="0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1</a:t>
              </a:r>
            </a:p>
          </p:txBody>
        </p:sp>
        <p:sp>
          <p:nvSpPr>
            <p:cNvPr id="64" name="Freihandform 63"/>
            <p:cNvSpPr/>
            <p:nvPr/>
          </p:nvSpPr>
          <p:spPr>
            <a:xfrm>
              <a:off x="2858415" y="4934199"/>
              <a:ext cx="539280" cy="552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x</a:t>
              </a:r>
              <a:r>
                <a:rPr lang="de-DE" sz="1800" b="0" i="0" u="none" strike="noStrike" kern="1200" cap="none" baseline="-33000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2</a:t>
              </a:r>
            </a:p>
          </p:txBody>
        </p:sp>
        <p:sp>
          <p:nvSpPr>
            <p:cNvPr id="66" name="Gerader Verbinder 65"/>
            <p:cNvSpPr/>
            <p:nvPr/>
          </p:nvSpPr>
          <p:spPr>
            <a:xfrm flipV="1">
              <a:off x="3398055" y="4615238"/>
              <a:ext cx="736919" cy="52920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  <a:tailEnd type="triangle"/>
            </a:ln>
          </p:spPr>
          <p:txBody>
            <a:bodyPr wrap="none" lIns="90000" tIns="45000" rIns="90000" bIns="45000" anchor="ctr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endParaRPr lang="de-DE"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67" name="Gerader Verbinder 66"/>
            <p:cNvSpPr/>
            <p:nvPr/>
          </p:nvSpPr>
          <p:spPr>
            <a:xfrm>
              <a:off x="3398055" y="4592198"/>
              <a:ext cx="745038" cy="574921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  <a:tailEnd type="triangle"/>
            </a:ln>
          </p:spPr>
          <p:txBody>
            <a:bodyPr wrap="none" lIns="90000" tIns="45000" rIns="90000" bIns="45000" anchor="ctr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endParaRPr lang="de-DE"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68" name="Gerader Verbinder 67"/>
            <p:cNvSpPr/>
            <p:nvPr/>
          </p:nvSpPr>
          <p:spPr>
            <a:xfrm>
              <a:off x="3398055" y="5236598"/>
              <a:ext cx="7189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  <a:tailEnd type="triangle"/>
            </a:ln>
          </p:spPr>
          <p:txBody>
            <a:bodyPr wrap="none" lIns="90000" tIns="45000" rIns="90000" bIns="45000" anchor="ctr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endParaRPr lang="de-DE"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0" name="Freihandform 69"/>
            <p:cNvSpPr/>
            <p:nvPr/>
          </p:nvSpPr>
          <p:spPr>
            <a:xfrm>
              <a:off x="4116974" y="4224279"/>
              <a:ext cx="539280" cy="552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AFD095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1" name="Freihandform 70"/>
            <p:cNvSpPr/>
            <p:nvPr/>
          </p:nvSpPr>
          <p:spPr>
            <a:xfrm>
              <a:off x="4116974" y="4960479"/>
              <a:ext cx="539280" cy="552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AFD095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2" name="Gerader Verbinder 71"/>
            <p:cNvSpPr/>
            <p:nvPr/>
          </p:nvSpPr>
          <p:spPr>
            <a:xfrm>
              <a:off x="3398055" y="4500398"/>
              <a:ext cx="7189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  <a:tailEnd type="triangle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4220295" y="4307079"/>
              <a:ext cx="474120" cy="5385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a</a:t>
              </a:r>
              <a:r>
                <a:rPr lang="de-DE" sz="1800" b="0" i="0" u="none" strike="noStrike" kern="1200" cap="none" baseline="-25000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1</a:t>
              </a: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4217774" y="5009799"/>
              <a:ext cx="474480" cy="538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a</a:t>
              </a:r>
              <a:r>
                <a:rPr lang="de-DE" sz="1800" b="0" i="0" u="none" strike="noStrike" kern="1200" cap="none" baseline="-25000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2</a:t>
              </a:r>
            </a:p>
          </p:txBody>
        </p:sp>
        <p:cxnSp>
          <p:nvCxnSpPr>
            <p:cNvPr id="77" name="Gerader Verbinder 76"/>
            <p:cNvCxnSpPr>
              <a:stCxn id="70" idx="11"/>
            </p:cNvCxnSpPr>
            <p:nvPr/>
          </p:nvCxnSpPr>
          <p:spPr>
            <a:xfrm>
              <a:off x="4577284" y="4305146"/>
              <a:ext cx="7339" cy="394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/>
            <p:nvPr/>
          </p:nvCxnSpPr>
          <p:spPr>
            <a:xfrm>
              <a:off x="4566115" y="5029599"/>
              <a:ext cx="7339" cy="394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/>
          </p:nvSpPr>
          <p:spPr>
            <a:xfrm>
              <a:off x="747423" y="4351022"/>
              <a:ext cx="12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 t = 2</a:t>
              </a:r>
              <a:endParaRPr lang="en-US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768492" y="4974473"/>
            <a:ext cx="5107992" cy="1324440"/>
            <a:chOff x="747423" y="4224279"/>
            <a:chExt cx="5107992" cy="1324440"/>
          </a:xfrm>
        </p:grpSpPr>
        <p:sp>
          <p:nvSpPr>
            <p:cNvPr id="49" name="Freihandform 48"/>
            <p:cNvSpPr/>
            <p:nvPr/>
          </p:nvSpPr>
          <p:spPr>
            <a:xfrm>
              <a:off x="2858415" y="4266038"/>
              <a:ext cx="539280" cy="552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de-DE" sz="1800" b="0" i="0" u="none" strike="noStrike" kern="1200" cap="none" dirty="0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x</a:t>
              </a:r>
              <a:r>
                <a:rPr lang="de-DE" sz="1800" b="0" i="0" u="none" strike="noStrike" kern="1200" cap="none" baseline="-33000" dirty="0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1</a:t>
              </a:r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2858415" y="4934199"/>
              <a:ext cx="539280" cy="552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729FCF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x</a:t>
              </a:r>
              <a:r>
                <a:rPr lang="de-DE" sz="1800" b="0" i="0" u="none" strike="noStrike" kern="1200" cap="none" baseline="-33000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2</a:t>
              </a:r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5285534" y="4563039"/>
              <a:ext cx="539280" cy="551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B7B3CA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52" name="Gerader Verbinder 51"/>
            <p:cNvSpPr/>
            <p:nvPr/>
          </p:nvSpPr>
          <p:spPr>
            <a:xfrm flipV="1">
              <a:off x="3398055" y="4615238"/>
              <a:ext cx="736919" cy="52920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  <a:tailEnd type="triangle"/>
            </a:ln>
          </p:spPr>
          <p:txBody>
            <a:bodyPr wrap="none" lIns="90000" tIns="45000" rIns="90000" bIns="45000" anchor="ctr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endParaRPr lang="de-DE"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53" name="Gerader Verbinder 52"/>
            <p:cNvSpPr/>
            <p:nvPr/>
          </p:nvSpPr>
          <p:spPr>
            <a:xfrm>
              <a:off x="3398055" y="4592198"/>
              <a:ext cx="745038" cy="574921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  <a:tailEnd type="triangle"/>
            </a:ln>
          </p:spPr>
          <p:txBody>
            <a:bodyPr wrap="none" lIns="90000" tIns="45000" rIns="90000" bIns="45000" anchor="ctr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endParaRPr lang="de-DE"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54" name="Gerader Verbinder 53"/>
            <p:cNvSpPr/>
            <p:nvPr/>
          </p:nvSpPr>
          <p:spPr>
            <a:xfrm>
              <a:off x="3398055" y="5236598"/>
              <a:ext cx="7189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  <a:tailEnd type="triangle"/>
            </a:ln>
          </p:spPr>
          <p:txBody>
            <a:bodyPr wrap="none" lIns="90000" tIns="45000" rIns="90000" bIns="45000" anchor="ctr" anchorCtr="0" compatLnSpc="0"/>
            <a:lstStyle/>
            <a:p>
              <a:pPr hangingPunct="0">
                <a:spcBef>
                  <a:spcPts val="0"/>
                </a:spcBef>
                <a:spcAft>
                  <a:spcPts val="0"/>
                </a:spcAft>
              </a:pPr>
              <a:endParaRPr lang="de-DE"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5395335" y="4628199"/>
              <a:ext cx="460080" cy="538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800" b="0" i="0" u="none" strike="noStrike" kern="1200" cap="none" baseline="0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y</a:t>
              </a:r>
              <a:r>
                <a:rPr lang="de-DE" sz="1800" b="0" i="0" u="none" strike="noStrike" kern="1200" cap="none" baseline="-25000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1</a:t>
              </a:r>
            </a:p>
          </p:txBody>
        </p:sp>
        <p:sp>
          <p:nvSpPr>
            <p:cNvPr id="56" name="Freihandform 55"/>
            <p:cNvSpPr/>
            <p:nvPr/>
          </p:nvSpPr>
          <p:spPr>
            <a:xfrm>
              <a:off x="4116974" y="4224279"/>
              <a:ext cx="539280" cy="552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AFD095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57" name="Freihandform 56"/>
            <p:cNvSpPr/>
            <p:nvPr/>
          </p:nvSpPr>
          <p:spPr>
            <a:xfrm>
              <a:off x="4116974" y="4960479"/>
              <a:ext cx="539280" cy="552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AFD095"/>
            </a:solidFill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58" name="Gerader Verbinder 57"/>
            <p:cNvSpPr/>
            <p:nvPr/>
          </p:nvSpPr>
          <p:spPr>
            <a:xfrm>
              <a:off x="3398055" y="4500398"/>
              <a:ext cx="718919" cy="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  <a:tailEnd type="triangle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59" name="Gerader Verbinder 58"/>
            <p:cNvSpPr/>
            <p:nvPr/>
          </p:nvSpPr>
          <p:spPr>
            <a:xfrm>
              <a:off x="4656255" y="4500398"/>
              <a:ext cx="629279" cy="276120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  <a:tailEnd type="triangle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60" name="Gerader Verbinder 59"/>
            <p:cNvSpPr/>
            <p:nvPr/>
          </p:nvSpPr>
          <p:spPr>
            <a:xfrm flipV="1">
              <a:off x="4656255" y="4969836"/>
              <a:ext cx="661878" cy="266761"/>
            </a:xfrm>
            <a:prstGeom prst="line">
              <a:avLst/>
            </a:prstGeom>
            <a:noFill/>
            <a:ln w="0">
              <a:solidFill>
                <a:srgbClr val="3465A4"/>
              </a:solidFill>
              <a:prstDash val="solid"/>
              <a:tailEnd type="triangle"/>
            </a:ln>
          </p:spPr>
          <p:txBody>
            <a:bodyPr wrap="none" lIns="90000" tIns="45000" rIns="90000" bIns="4500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4220295" y="4307079"/>
              <a:ext cx="474120" cy="5385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a</a:t>
              </a:r>
              <a:r>
                <a:rPr lang="de-DE" sz="1800" b="0" i="0" u="none" strike="noStrike" kern="1200" cap="none" baseline="-25000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1</a:t>
              </a: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4217774" y="5009799"/>
              <a:ext cx="474480" cy="538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de-DE" sz="1800" b="0" i="0" u="none" strike="noStrike" kern="1200" cap="none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a</a:t>
              </a:r>
              <a:r>
                <a:rPr lang="de-DE" sz="1800" b="0" i="0" u="none" strike="noStrike" kern="1200" cap="none" baseline="-25000">
                  <a:ln>
                    <a:noFill/>
                  </a:ln>
                  <a:latin typeface="Liberation Sans" pitchFamily="18"/>
                  <a:ea typeface="Microsoft YaHei" pitchFamily="2"/>
                  <a:cs typeface="Arial" pitchFamily="2"/>
                </a:rPr>
                <a:t>2</a:t>
              </a:r>
            </a:p>
          </p:txBody>
        </p:sp>
        <p:cxnSp>
          <p:nvCxnSpPr>
            <p:cNvPr id="80" name="Gerader Verbinder 79"/>
            <p:cNvCxnSpPr>
              <a:stCxn id="56" idx="11"/>
            </p:cNvCxnSpPr>
            <p:nvPr/>
          </p:nvCxnSpPr>
          <p:spPr>
            <a:xfrm>
              <a:off x="4577284" y="4305146"/>
              <a:ext cx="7339" cy="394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4566115" y="5029599"/>
              <a:ext cx="7339" cy="394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/>
            <p:nvPr/>
          </p:nvCxnSpPr>
          <p:spPr>
            <a:xfrm>
              <a:off x="5740273" y="4630409"/>
              <a:ext cx="7339" cy="3949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/>
          </p:nvSpPr>
          <p:spPr>
            <a:xfrm>
              <a:off x="747423" y="4351022"/>
              <a:ext cx="1208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 t = 3</a:t>
              </a:r>
            </a:p>
          </p:txBody>
        </p:sp>
      </p:grpSp>
      <p:sp>
        <p:nvSpPr>
          <p:cNvPr id="87" name="Freihandform 86"/>
          <p:cNvSpPr/>
          <p:nvPr/>
        </p:nvSpPr>
        <p:spPr>
          <a:xfrm>
            <a:off x="4137324" y="4426410"/>
            <a:ext cx="1187814" cy="1248263"/>
          </a:xfrm>
          <a:custGeom>
            <a:avLst/>
            <a:gdLst>
              <a:gd name="connsiteX0" fmla="*/ 506264 w 1063896"/>
              <a:gd name="connsiteY0" fmla="*/ 0 h 1897166"/>
              <a:gd name="connsiteX1" fmla="*/ 1053195 w 1063896"/>
              <a:gd name="connsiteY1" fmla="*/ 897308 h 1897166"/>
              <a:gd name="connsiteX2" fmla="*/ 70429 w 1063896"/>
              <a:gd name="connsiteY2" fmla="*/ 1427148 h 1897166"/>
              <a:gd name="connsiteX3" fmla="*/ 155886 w 1063896"/>
              <a:gd name="connsiteY3" fmla="*/ 1897166 h 189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896" h="1897166">
                <a:moveTo>
                  <a:pt x="506264" y="0"/>
                </a:moveTo>
                <a:cubicBezTo>
                  <a:pt x="816049" y="329725"/>
                  <a:pt x="1125834" y="659450"/>
                  <a:pt x="1053195" y="897308"/>
                </a:cubicBezTo>
                <a:cubicBezTo>
                  <a:pt x="980556" y="1135166"/>
                  <a:pt x="219980" y="1260505"/>
                  <a:pt x="70429" y="1427148"/>
                </a:cubicBezTo>
                <a:cubicBezTo>
                  <a:pt x="-79122" y="1593791"/>
                  <a:pt x="38382" y="1745478"/>
                  <a:pt x="155886" y="1897166"/>
                </a:cubicBezTo>
              </a:path>
            </a:pathLst>
          </a:custGeom>
          <a:noFill/>
          <a:ln>
            <a:solidFill>
              <a:srgbClr val="3465A4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ihandform 87"/>
          <p:cNvSpPr/>
          <p:nvPr/>
        </p:nvSpPr>
        <p:spPr>
          <a:xfrm>
            <a:off x="4092434" y="3773739"/>
            <a:ext cx="1187814" cy="1176224"/>
          </a:xfrm>
          <a:custGeom>
            <a:avLst/>
            <a:gdLst>
              <a:gd name="connsiteX0" fmla="*/ 506264 w 1063896"/>
              <a:gd name="connsiteY0" fmla="*/ 0 h 1897166"/>
              <a:gd name="connsiteX1" fmla="*/ 1053195 w 1063896"/>
              <a:gd name="connsiteY1" fmla="*/ 897308 h 1897166"/>
              <a:gd name="connsiteX2" fmla="*/ 70429 w 1063896"/>
              <a:gd name="connsiteY2" fmla="*/ 1427148 h 1897166"/>
              <a:gd name="connsiteX3" fmla="*/ 155886 w 1063896"/>
              <a:gd name="connsiteY3" fmla="*/ 1897166 h 1897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896" h="1897166">
                <a:moveTo>
                  <a:pt x="506264" y="0"/>
                </a:moveTo>
                <a:cubicBezTo>
                  <a:pt x="816049" y="329725"/>
                  <a:pt x="1125834" y="659450"/>
                  <a:pt x="1053195" y="897308"/>
                </a:cubicBezTo>
                <a:cubicBezTo>
                  <a:pt x="980556" y="1135166"/>
                  <a:pt x="219980" y="1260505"/>
                  <a:pt x="70429" y="1427148"/>
                </a:cubicBezTo>
                <a:cubicBezTo>
                  <a:pt x="-79122" y="1593791"/>
                  <a:pt x="38382" y="1745478"/>
                  <a:pt x="155886" y="1897166"/>
                </a:cubicBezTo>
              </a:path>
            </a:pathLst>
          </a:custGeom>
          <a:noFill/>
          <a:ln>
            <a:solidFill>
              <a:srgbClr val="3465A4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feld 90"/>
          <p:cNvSpPr txBox="1"/>
          <p:nvPr/>
        </p:nvSpPr>
        <p:spPr>
          <a:xfrm>
            <a:off x="6221339" y="1521151"/>
            <a:ext cx="2582758" cy="175432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3465A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Backpropagation goes</a:t>
            </a:r>
          </a:p>
          <a:p>
            <a:r>
              <a:rPr lang="en-US" dirty="0" smtClean="0"/>
              <a:t>Also back in time. This</a:t>
            </a:r>
          </a:p>
          <a:p>
            <a:r>
              <a:rPr lang="en-US" dirty="0" smtClean="0"/>
              <a:t>Is similar to very deep networks and leads to the </a:t>
            </a:r>
            <a:r>
              <a:rPr lang="en-US" b="1" dirty="0" smtClean="0"/>
              <a:t>vanishing gradients problem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068855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In theory RNN are powerfully enough to take a long context of samples into account, but in practice its very hard to train these models.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Problem 1: </a:t>
            </a:r>
            <a:r>
              <a:rPr lang="en-US" sz="2000" dirty="0" smtClean="0"/>
              <a:t>Vanishing gradients, weights cannot be efficiently updated over the long sequence</a:t>
            </a:r>
          </a:p>
          <a:p>
            <a:r>
              <a:rPr lang="en-US" sz="2000" b="1" dirty="0" smtClean="0"/>
              <a:t>Problem 2: </a:t>
            </a:r>
            <a:r>
              <a:rPr lang="en-US" sz="2000" dirty="0" smtClean="0"/>
              <a:t>In a consequence they cannot store a long context efficiently</a:t>
            </a:r>
          </a:p>
          <a:p>
            <a:r>
              <a:rPr lang="en-US" sz="2000" b="1" dirty="0" smtClean="0"/>
              <a:t>Problem 3: </a:t>
            </a:r>
            <a:r>
              <a:rPr lang="en-US" sz="2000" dirty="0" smtClean="0"/>
              <a:t>Slow training process. The training has to be performed sequentially and cannot parallelization is not possible.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 first two problems are addressed by </a:t>
            </a:r>
            <a:r>
              <a:rPr lang="en-US" sz="2000" dirty="0" smtClean="0"/>
              <a:t>LSTMs, the next development stage of RNN’s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56134" y="873382"/>
            <a:ext cx="5844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Problems of recurrent neural networks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1715583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Inventors Sepp </a:t>
            </a:r>
            <a:r>
              <a:rPr lang="en-US" sz="2000" dirty="0" err="1"/>
              <a:t>Hochreiter</a:t>
            </a:r>
            <a:r>
              <a:rPr lang="en-US" sz="2000" dirty="0"/>
              <a:t> and Jürgen </a:t>
            </a:r>
            <a:r>
              <a:rPr lang="en-US" sz="2000" dirty="0" err="1"/>
              <a:t>Schmidhuber</a:t>
            </a:r>
            <a:r>
              <a:rPr lang="en-US" sz="2000" dirty="0"/>
              <a:t> in 1997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 err="1" smtClean="0"/>
              <a:t>german</a:t>
            </a:r>
            <a:r>
              <a:rPr lang="en-US" sz="2000" dirty="0" smtClean="0"/>
              <a:t> this would translate to “</a:t>
            </a:r>
            <a:r>
              <a:rPr lang="en-US" sz="2000" dirty="0" err="1" smtClean="0"/>
              <a:t>Langes</a:t>
            </a:r>
            <a:r>
              <a:rPr lang="en-US" sz="2000" dirty="0" smtClean="0"/>
              <a:t> </a:t>
            </a:r>
            <a:r>
              <a:rPr lang="en-US" sz="2000" dirty="0" err="1" smtClean="0"/>
              <a:t>Kurzzeitgedächtnis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The network was specifically designed to be able to remember important things longer. </a:t>
            </a:r>
          </a:p>
          <a:p>
            <a:r>
              <a:rPr lang="en-US" sz="2000" dirty="0" smtClean="0"/>
              <a:t>This allowed to realize deeper recurrent neural networks and allowed applications like language understanding to improve a lot.</a:t>
            </a:r>
          </a:p>
          <a:p>
            <a:endParaRPr lang="en-US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637919" y="907703"/>
            <a:ext cx="4580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Long term short term memory</a:t>
            </a:r>
            <a:endParaRPr lang="en-US" sz="2400" b="1" dirty="0"/>
          </a:p>
        </p:txBody>
      </p:sp>
      <p:sp>
        <p:nvSpPr>
          <p:cNvPr id="4" name="Rechteck 3"/>
          <p:cNvSpPr/>
          <p:nvPr/>
        </p:nvSpPr>
        <p:spPr>
          <a:xfrm>
            <a:off x="457200" y="676870"/>
            <a:ext cx="2069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LSTM</a:t>
            </a:r>
            <a:endParaRPr lang="de-DE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756100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wrap="none">
        <a:spAutoFit/>
      </a:bodyPr>
      <a:lstStyle>
        <a:defPPr>
          <a:defRPr sz="1400" dirty="0"/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1386</Words>
  <Application>Microsoft Office PowerPoint</Application>
  <PresentationFormat>Bildschirmpräsentation (4:3)</PresentationFormat>
  <Paragraphs>308</Paragraphs>
  <Slides>38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  <vt:variant>
        <vt:lpstr>Zielgruppenorientierte Präsentationen</vt:lpstr>
      </vt:variant>
      <vt:variant>
        <vt:i4>2</vt:i4>
      </vt:variant>
    </vt:vector>
  </HeadingPairs>
  <TitlesOfParts>
    <vt:vector size="48" baseType="lpstr">
      <vt:lpstr>Microsoft YaHei</vt:lpstr>
      <vt:lpstr>Arial</vt:lpstr>
      <vt:lpstr>Arial Rounded MT Bold</vt:lpstr>
      <vt:lpstr>Cambria Math</vt:lpstr>
      <vt:lpstr>Liberation Sans</vt:lpstr>
      <vt:lpstr>Times New Roman</vt:lpstr>
      <vt:lpstr>Wingdings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Nur leere Vorlagen</vt:lpstr>
      <vt:lpstr>Ausgefüllte Vorlagen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Norbert</dc:creator>
  <cp:lastModifiedBy>Herrler, Rainer</cp:lastModifiedBy>
  <cp:revision>2155</cp:revision>
  <cp:lastPrinted>2023-06-22T22:02:14Z</cp:lastPrinted>
  <dcterms:created xsi:type="dcterms:W3CDTF">1601-01-01T00:00:00Z</dcterms:created>
  <dcterms:modified xsi:type="dcterms:W3CDTF">2023-06-29T21:39:48Z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