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urag patil" initials="ap" lastIdx="2" clrIdx="0">
    <p:extLst>
      <p:ext uri="{19B8F6BF-5375-455C-9EA6-DF929625EA0E}">
        <p15:presenceInfo xmlns:p15="http://schemas.microsoft.com/office/powerpoint/2012/main" userId="d5af07ee791f68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rantthornton.in/globalassets/1.-member-firms/india/assets/pdfs/the_indian_startup_saga.pdf" TargetMode="External"/><Relationship Id="rId13" Type="http://schemas.openxmlformats.org/officeDocument/2006/relationships/hyperlink" Target="https://www.startupindia.gov.in/content/dam/invest-india/Templates/public/Tools_templates/internal_templates/Lets_Venture/LDD_Checklist.pdf" TargetMode="External"/><Relationship Id="rId3" Type="http://schemas.openxmlformats.org/officeDocument/2006/relationships/hyperlink" Target="https://neoschronos.com/download/business-model-canvas/pdf/" TargetMode="External"/><Relationship Id="rId7" Type="http://schemas.openxmlformats.org/officeDocument/2006/relationships/hyperlink" Target="https://www.ibef.org/uploads/IBEF-Annual-Report-2023-24.pdf" TargetMode="External"/><Relationship Id="rId12" Type="http://schemas.openxmlformats.org/officeDocument/2006/relationships/hyperlink" Target="https://profitbooks.net/wp-content/uploads/2017/01/GST-Registration-Guide-by-ProfitBooks.pdf" TargetMode="External"/><Relationship Id="rId2" Type="http://schemas.openxmlformats.org/officeDocument/2006/relationships/hyperlink" Target="https://www.ycombinator.com/library/8g-how-to-get-startup-ideas" TargetMode="External"/><Relationship Id="rId1" Type="http://schemas.openxmlformats.org/officeDocument/2006/relationships/slideLayout" Target="../slideLayouts/slideLayout2.xml"/><Relationship Id="rId6" Type="http://schemas.openxmlformats.org/officeDocument/2006/relationships/hyperlink" Target="https://www.grantthornton.in/globalassets/1.-member-firms/india/assets/pdfs/indian-startup-ecosystem-thought-leadership-feb-2022.pdf" TargetMode="External"/><Relationship Id="rId11" Type="http://schemas.openxmlformats.org/officeDocument/2006/relationships/hyperlink" Target="https://msme.gov.in/sites/default/files/MSMESchemebooklet2024.pdf" TargetMode="External"/><Relationship Id="rId5" Type="http://schemas.openxmlformats.org/officeDocument/2006/relationships/hyperlink" Target="https://www.uvic.ca/gustavson/_assets/docs/pitch-deck-template-web.pdf" TargetMode="External"/><Relationship Id="rId10" Type="http://schemas.openxmlformats.org/officeDocument/2006/relationships/hyperlink" Target="https://pdfcoffee.com/list-of-angel-investors-and-vcs-in-india-pdf-free.html" TargetMode="External"/><Relationship Id="rId4" Type="http://schemas.openxmlformats.org/officeDocument/2006/relationships/hyperlink" Target="https://www.alumni.hbs.edu/Documents/events/NVCPitchDeckTemplate.pdf" TargetMode="External"/><Relationship Id="rId9" Type="http://schemas.openxmlformats.org/officeDocument/2006/relationships/hyperlink" Target="https://www.startupindia.gov.in/content/dam/invest-india/Templates/public/Guidelines%20for%20Startup%20India%20Seed%20Fund%20Scheme.pdf" TargetMode="External"/><Relationship Id="rId14" Type="http://schemas.openxmlformats.org/officeDocument/2006/relationships/hyperlink" Target="https://ipindiaonline.gov.in/trademarkefiling/UsefullDownloads/User_Manual_etrademarkfiling.pdf"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Startup Blueprint AI Agent</a:t>
            </a:r>
            <a:br>
              <a:rPr lang="en-US" b="1" dirty="0">
                <a:solidFill>
                  <a:schemeClr val="accent1"/>
                </a:solidFill>
                <a:latin typeface="Arial" panose="020B0604020202020204" pitchFamily="34" charset="0"/>
                <a:cs typeface="Arial" panose="020B0604020202020204" pitchFamily="34" charset="0"/>
              </a:rPr>
            </a:br>
            <a:r>
              <a:rPr lang="en-US" sz="2000" b="1" dirty="0">
                <a:solidFill>
                  <a:schemeClr val="accent1"/>
                </a:solidFill>
                <a:latin typeface="Arial" panose="020B0604020202020204" pitchFamily="34" charset="0"/>
                <a:cs typeface="Arial" panose="020B0604020202020204" pitchFamily="34" charset="0"/>
              </a:rPr>
              <a:t>Problem Statement No.20</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058588"/>
            <a:ext cx="7980183" cy="1508105"/>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Name: Anurag Patil</a:t>
            </a:r>
          </a:p>
          <a:p>
            <a:r>
              <a:rPr lang="en-US" sz="2400" b="1" dirty="0">
                <a:solidFill>
                  <a:schemeClr val="accent1">
                    <a:lumMod val="75000"/>
                  </a:schemeClr>
                </a:solidFill>
                <a:latin typeface="Arial"/>
                <a:cs typeface="Arial"/>
              </a:rPr>
              <a:t>College: M S Ramaiah University of Applied Sciences</a:t>
            </a:r>
          </a:p>
          <a:p>
            <a:r>
              <a:rPr lang="en-US" sz="2400" b="1" dirty="0">
                <a:solidFill>
                  <a:schemeClr val="accent1">
                    <a:lumMod val="75000"/>
                  </a:schemeClr>
                </a:solidFill>
                <a:latin typeface="Arial"/>
                <a:cs typeface="Arial"/>
              </a:rPr>
              <a:t>Department: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4 – Vectorize Documents</a:t>
            </a:r>
            <a:endParaRPr lang="en-US" dirty="0"/>
          </a:p>
        </p:txBody>
      </p:sp>
      <p:sp>
        <p:nvSpPr>
          <p:cNvPr id="6" name="TextBox 5">
            <a:extLst>
              <a:ext uri="{FF2B5EF4-FFF2-40B4-BE49-F238E27FC236}">
                <a16:creationId xmlns:a16="http://schemas.microsoft.com/office/drawing/2014/main" id="{41148624-A90C-4468-AD77-425BC82FA103}"/>
              </a:ext>
            </a:extLst>
          </p:cNvPr>
          <p:cNvSpPr txBox="1"/>
          <p:nvPr/>
        </p:nvSpPr>
        <p:spPr>
          <a:xfrm>
            <a:off x="4628535" y="6214787"/>
            <a:ext cx="2934930" cy="461665"/>
          </a:xfrm>
          <a:prstGeom prst="rect">
            <a:avLst/>
          </a:prstGeom>
          <a:noFill/>
        </p:spPr>
        <p:txBody>
          <a:bodyPr wrap="square" rtlCol="0">
            <a:spAutoFit/>
          </a:bodyPr>
          <a:lstStyle/>
          <a:p>
            <a:r>
              <a:rPr lang="en-US" sz="2400" b="1" dirty="0"/>
              <a:t>Vectorize Documents</a:t>
            </a:r>
            <a:endParaRPr lang="en-IN" sz="2400" b="1" dirty="0"/>
          </a:p>
        </p:txBody>
      </p:sp>
      <p:pic>
        <p:nvPicPr>
          <p:cNvPr id="8" name="Content Placeholder 7">
            <a:extLst>
              <a:ext uri="{FF2B5EF4-FFF2-40B4-BE49-F238E27FC236}">
                <a16:creationId xmlns:a16="http://schemas.microsoft.com/office/drawing/2014/main" id="{F1F82400-3A14-4FB3-A079-6E642F3F6BDC}"/>
              </a:ext>
            </a:extLst>
          </p:cNvPr>
          <p:cNvPicPr>
            <a:picLocks noGrp="1" noChangeAspect="1"/>
          </p:cNvPicPr>
          <p:nvPr>
            <p:ph idx="1"/>
          </p:nvPr>
        </p:nvPicPr>
        <p:blipFill>
          <a:blip r:embed="rId2"/>
          <a:stretch>
            <a:fillRect/>
          </a:stretch>
        </p:blipFill>
        <p:spPr>
          <a:xfrm>
            <a:off x="581192" y="1301749"/>
            <a:ext cx="10725905" cy="4843741"/>
          </a:xfrm>
        </p:spPr>
      </p:pic>
    </p:spTree>
    <p:extLst>
      <p:ext uri="{BB962C8B-B14F-4D97-AF65-F5344CB8AC3E}">
        <p14:creationId xmlns:p14="http://schemas.microsoft.com/office/powerpoint/2010/main" val="403637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Startup Blueprint Generator Agent successfully addresses the critical gap in early-stage entrepreneurship by transforming unstructured ideas into actionable, data-driven business plans. Leveraging IBM Watsonx.ai and RAG technology, it streamlines market research, funding discovery, and legal compliance into a single AI-powered workflow. While the current implementation demonstrates strong potential, limitations like document scope and regional biases can be refined further. This project highlights how AI can democratize startup resources, empowering founders with clarity and reducing failure risks.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217518" cy="5098774"/>
          </a:xfrm>
        </p:spPr>
        <p:txBody>
          <a:bodyPr>
            <a:normAutofit lnSpcReduction="10000"/>
          </a:bodyPr>
          <a:lstStyle/>
          <a:p>
            <a:pPr marL="0" indent="0">
              <a:buNone/>
            </a:pPr>
            <a:endParaRPr lang="en-US" sz="2000" b="1" dirty="0"/>
          </a:p>
          <a:p>
            <a:pPr marL="305435" indent="-305435"/>
            <a:r>
              <a:rPr lang="en-US" sz="1900" b="1" u="sng" dirty="0">
                <a:ea typeface="+mn-lt"/>
                <a:cs typeface="+mn-lt"/>
              </a:rPr>
              <a:t>Global Market Expansion </a:t>
            </a:r>
            <a:r>
              <a:rPr lang="en-US" sz="1900" b="1" dirty="0">
                <a:ea typeface="+mn-lt"/>
                <a:cs typeface="+mn-lt"/>
              </a:rPr>
              <a:t>- Adding support for 10+ languages and regional startup ecosystems using IBM's multilingual NLP capabilities.</a:t>
            </a:r>
          </a:p>
          <a:p>
            <a:pPr marL="305435" indent="-305435"/>
            <a:r>
              <a:rPr lang="en-US" sz="1900" b="1" u="sng" dirty="0"/>
              <a:t>AI-Powered Pitch Deck Creation </a:t>
            </a:r>
            <a:r>
              <a:rPr lang="en-US" sz="1900" b="1" dirty="0"/>
              <a:t>- Automatic generation of investor presentations complete with market analysis slides and financial projections.</a:t>
            </a:r>
          </a:p>
          <a:p>
            <a:pPr marL="305435" indent="-305435"/>
            <a:r>
              <a:rPr lang="en-US" sz="1900" b="1" dirty="0"/>
              <a:t>Competitor Tracking - Automated monitoring of competitor moves with strategic recommendations.</a:t>
            </a:r>
          </a:p>
          <a:p>
            <a:pPr marL="305435" indent="-305435"/>
            <a:r>
              <a:rPr lang="en-US" sz="1900" b="1" u="sng" dirty="0"/>
              <a:t>Smart Investor Matching </a:t>
            </a:r>
            <a:r>
              <a:rPr lang="en-US" sz="1900" b="1" dirty="0"/>
              <a:t>- Integration with funding platforms to connect founders with ideal investors based on industry and growth potential.</a:t>
            </a:r>
          </a:p>
          <a:p>
            <a:pPr marL="305435" indent="-305435"/>
            <a:r>
              <a:rPr lang="en-US" sz="1900" b="1" u="sng" dirty="0"/>
              <a:t>Virtual Market Testing </a:t>
            </a:r>
            <a:r>
              <a:rPr lang="en-US" sz="1900" b="1" dirty="0"/>
              <a:t>- Simulation environment where founders can test business models against AI-generated market conditions.</a:t>
            </a:r>
          </a:p>
          <a:p>
            <a:pPr marL="305435" indent="-305435"/>
            <a:r>
              <a:rPr lang="en-US" sz="1900" b="1" u="sng" dirty="0"/>
              <a:t>Dynamic Legal Compliance System </a:t>
            </a:r>
            <a:r>
              <a:rPr lang="en-US" sz="1900" b="1" dirty="0"/>
              <a:t>- Real-time monitoring of regulatory changes across different regions with automatic blueprint update.</a:t>
            </a:r>
          </a:p>
          <a:p>
            <a:pPr marL="305435" indent="-305435"/>
            <a:r>
              <a:rPr lang="en-US" sz="1900" b="1" u="sng" dirty="0"/>
              <a:t>Collaboration Features </a:t>
            </a:r>
            <a:r>
              <a:rPr lang="en-US" sz="1900" b="1" dirty="0"/>
              <a:t>- Multi-user access for teams with version control and commenting capabilities.</a:t>
            </a:r>
          </a:p>
          <a:p>
            <a:pPr marL="305435" indent="-305435"/>
            <a:endParaRPr lang="en-US" sz="14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305435" indent="-305435"/>
            <a:r>
              <a:rPr lang="en-IN" sz="2400" b="1" u="sng" dirty="0">
                <a:solidFill>
                  <a:srgbClr val="0F0F0F"/>
                </a:solidFill>
                <a:ea typeface="+mn-lt"/>
                <a:cs typeface="+mn-lt"/>
              </a:rPr>
              <a:t>RAG (13 Documents)</a:t>
            </a:r>
          </a:p>
          <a:p>
            <a:pPr marL="666900" lvl="1" indent="-342900">
              <a:buFont typeface="+mj-lt"/>
              <a:buAutoNum type="arabicPeriod"/>
            </a:pPr>
            <a:r>
              <a:rPr lang="en-US" sz="1700" dirty="0">
                <a:solidFill>
                  <a:schemeClr val="accent2"/>
                </a:solidFill>
                <a:hlinkClick r:id="rId2"/>
              </a:rPr>
              <a:t>Y Combinator - How to Get and Evaluate Start-up Ideas</a:t>
            </a:r>
            <a:endParaRPr lang="en-US" sz="1700" dirty="0">
              <a:solidFill>
                <a:schemeClr val="accent2"/>
              </a:solidFill>
            </a:endParaRPr>
          </a:p>
          <a:p>
            <a:pPr marL="666900" lvl="1" indent="-342900">
              <a:buFont typeface="+mj-lt"/>
              <a:buAutoNum type="arabicPeriod"/>
            </a:pPr>
            <a:r>
              <a:rPr lang="en-US" sz="1700" dirty="0">
                <a:solidFill>
                  <a:schemeClr val="accent2"/>
                </a:solidFill>
                <a:hlinkClick r:id="rId3"/>
              </a:rPr>
              <a:t>Business Model Canvas Template</a:t>
            </a:r>
            <a:endParaRPr lang="en-US" sz="1700" dirty="0">
              <a:solidFill>
                <a:schemeClr val="accent2"/>
              </a:solidFill>
            </a:endParaRPr>
          </a:p>
          <a:p>
            <a:pPr marL="666900" lvl="1" indent="-342900">
              <a:buFont typeface="+mj-lt"/>
              <a:buAutoNum type="arabicPeriod"/>
            </a:pPr>
            <a:r>
              <a:rPr lang="en-US" sz="1700" dirty="0">
                <a:solidFill>
                  <a:schemeClr val="accent2"/>
                </a:solidFill>
                <a:hlinkClick r:id="rId4"/>
              </a:rPr>
              <a:t>Harvard Business School - Pitch Desk Template</a:t>
            </a:r>
            <a:endParaRPr lang="en-US" sz="1700" dirty="0">
              <a:solidFill>
                <a:schemeClr val="accent2"/>
              </a:solidFill>
            </a:endParaRPr>
          </a:p>
          <a:p>
            <a:pPr marL="666900" lvl="1" indent="-342900">
              <a:buFont typeface="+mj-lt"/>
              <a:buAutoNum type="arabicPeriod"/>
            </a:pPr>
            <a:r>
              <a:rPr lang="en-IN" sz="1700" dirty="0">
                <a:solidFill>
                  <a:schemeClr val="accent2"/>
                </a:solidFill>
                <a:hlinkClick r:id="rId5"/>
              </a:rPr>
              <a:t>Sequoia Capital Pitch Deck Template</a:t>
            </a:r>
            <a:endParaRPr lang="en-IN" sz="1700" dirty="0">
              <a:solidFill>
                <a:schemeClr val="accent2"/>
              </a:solidFill>
            </a:endParaRPr>
          </a:p>
          <a:p>
            <a:pPr marL="666900" lvl="1" indent="-342900">
              <a:buFont typeface="+mj-lt"/>
              <a:buAutoNum type="arabicPeriod"/>
            </a:pPr>
            <a:r>
              <a:rPr lang="en-IN" sz="1700" dirty="0" err="1">
                <a:solidFill>
                  <a:schemeClr val="accent2"/>
                </a:solidFill>
                <a:hlinkClick r:id="rId6"/>
              </a:rPr>
              <a:t>Grant_Thornton-Startups_Report</a:t>
            </a:r>
            <a:endParaRPr lang="en-IN" sz="1700" dirty="0">
              <a:solidFill>
                <a:schemeClr val="accent2"/>
              </a:solidFill>
            </a:endParaRPr>
          </a:p>
          <a:p>
            <a:pPr marL="666900" lvl="1" indent="-342900">
              <a:buFont typeface="+mj-lt"/>
              <a:buAutoNum type="arabicPeriod"/>
            </a:pPr>
            <a:r>
              <a:rPr lang="en-US" sz="1700" dirty="0">
                <a:solidFill>
                  <a:schemeClr val="accent2"/>
                </a:solidFill>
                <a:hlinkClick r:id="rId7"/>
              </a:rPr>
              <a:t>INDIA BRAND EQUITY FOUNDATION - Annual-Report-2023-24</a:t>
            </a:r>
            <a:endParaRPr lang="en-US" sz="1700" dirty="0">
              <a:solidFill>
                <a:schemeClr val="accent2"/>
              </a:solidFill>
            </a:endParaRPr>
          </a:p>
          <a:p>
            <a:pPr marL="666900" lvl="1" indent="-342900">
              <a:buFont typeface="+mj-lt"/>
              <a:buAutoNum type="arabicPeriod"/>
            </a:pPr>
            <a:r>
              <a:rPr lang="en-IN" sz="1700" dirty="0">
                <a:solidFill>
                  <a:schemeClr val="accent2"/>
                </a:solidFill>
                <a:hlinkClick r:id="rId8"/>
              </a:rPr>
              <a:t>Grant Thornton Bharath - </a:t>
            </a:r>
            <a:r>
              <a:rPr lang="en-IN" sz="1700" dirty="0" err="1">
                <a:solidFill>
                  <a:schemeClr val="accent2"/>
                </a:solidFill>
                <a:hlinkClick r:id="rId8"/>
              </a:rPr>
              <a:t>The_Indian_Startup_Saga</a:t>
            </a:r>
            <a:endParaRPr lang="en-IN" sz="1700" dirty="0">
              <a:solidFill>
                <a:schemeClr val="accent2"/>
              </a:solidFill>
            </a:endParaRPr>
          </a:p>
          <a:p>
            <a:pPr marL="666900" lvl="1" indent="-342900">
              <a:buFont typeface="+mj-lt"/>
              <a:buAutoNum type="arabicPeriod"/>
            </a:pPr>
            <a:r>
              <a:rPr lang="en-US" sz="1700" dirty="0">
                <a:solidFill>
                  <a:schemeClr val="accent2"/>
                </a:solidFill>
                <a:hlinkClick r:id="rId9"/>
              </a:rPr>
              <a:t>Guidelines for Startup India Seed Fund Scheme</a:t>
            </a:r>
            <a:endParaRPr lang="en-US" sz="1700" dirty="0">
              <a:solidFill>
                <a:schemeClr val="accent2"/>
              </a:solidFill>
            </a:endParaRPr>
          </a:p>
          <a:p>
            <a:pPr marL="666900" lvl="1" indent="-342900">
              <a:buFont typeface="+mj-lt"/>
              <a:buAutoNum type="arabicPeriod"/>
            </a:pPr>
            <a:r>
              <a:rPr lang="en-US" sz="1700" dirty="0">
                <a:solidFill>
                  <a:schemeClr val="accent2"/>
                </a:solidFill>
                <a:hlinkClick r:id="rId10"/>
              </a:rPr>
              <a:t>List of Active Angel Investors &amp; VCs India</a:t>
            </a:r>
            <a:endParaRPr lang="en-US" sz="1700" dirty="0">
              <a:solidFill>
                <a:schemeClr val="accent2"/>
              </a:solidFill>
            </a:endParaRPr>
          </a:p>
          <a:p>
            <a:pPr marL="666900" lvl="1" indent="-342900" algn="just">
              <a:buFont typeface="+mj-lt"/>
              <a:buAutoNum type="arabicPeriod"/>
            </a:pPr>
            <a:r>
              <a:rPr lang="en-IN" sz="1700" dirty="0">
                <a:solidFill>
                  <a:schemeClr val="accent2"/>
                </a:solidFill>
                <a:hlinkClick r:id="rId11"/>
              </a:rPr>
              <a:t>MSME_Schemes_booklet_2024</a:t>
            </a:r>
            <a:endParaRPr lang="en-IN" sz="1700" dirty="0">
              <a:solidFill>
                <a:schemeClr val="accent2"/>
              </a:solidFill>
            </a:endParaRPr>
          </a:p>
          <a:p>
            <a:pPr marL="666900" lvl="1" indent="-342900" algn="just">
              <a:buFont typeface="+mj-lt"/>
              <a:buAutoNum type="arabicPeriod"/>
            </a:pPr>
            <a:r>
              <a:rPr lang="en-IN" sz="1700" dirty="0">
                <a:solidFill>
                  <a:schemeClr val="accent2"/>
                </a:solidFill>
                <a:hlinkClick r:id="rId12"/>
              </a:rPr>
              <a:t>GST-Registration-Guide</a:t>
            </a:r>
            <a:endParaRPr lang="en-IN" sz="1700" dirty="0">
              <a:solidFill>
                <a:schemeClr val="accent2"/>
              </a:solidFill>
            </a:endParaRPr>
          </a:p>
          <a:p>
            <a:pPr marL="666900" lvl="1" indent="-342900" algn="just">
              <a:buFont typeface="+mj-lt"/>
              <a:buAutoNum type="arabicPeriod"/>
            </a:pPr>
            <a:r>
              <a:rPr lang="en-IN" sz="1700" dirty="0" err="1">
                <a:solidFill>
                  <a:schemeClr val="accent2"/>
                </a:solidFill>
                <a:hlinkClick r:id="rId13"/>
              </a:rPr>
              <a:t>Startup</a:t>
            </a:r>
            <a:r>
              <a:rPr lang="en-IN" sz="1700" dirty="0">
                <a:solidFill>
                  <a:schemeClr val="accent2"/>
                </a:solidFill>
                <a:hlinkClick r:id="rId13"/>
              </a:rPr>
              <a:t> Compliance Checklist</a:t>
            </a:r>
            <a:endParaRPr lang="en-IN" sz="1700" dirty="0">
              <a:solidFill>
                <a:schemeClr val="accent2"/>
              </a:solidFill>
            </a:endParaRPr>
          </a:p>
          <a:p>
            <a:pPr marL="666900" lvl="1" indent="-342900" algn="just">
              <a:buFont typeface="+mj-lt"/>
              <a:buAutoNum type="arabicPeriod"/>
            </a:pPr>
            <a:r>
              <a:rPr lang="en-IN" sz="1700" dirty="0" err="1">
                <a:solidFill>
                  <a:schemeClr val="accent2"/>
                </a:solidFill>
                <a:hlinkClick r:id="rId14"/>
              </a:rPr>
              <a:t>User_Manual_E-Trademark_Filing</a:t>
            </a:r>
            <a:endParaRPr lang="en-IN" sz="1700" dirty="0">
              <a:solidFill>
                <a:schemeClr val="accent2"/>
              </a:solidFill>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 getting started with AI</a:t>
            </a:r>
          </a:p>
        </p:txBody>
      </p:sp>
      <p:pic>
        <p:nvPicPr>
          <p:cNvPr id="5" name="Content Placeholder 4">
            <a:extLst>
              <a:ext uri="{FF2B5EF4-FFF2-40B4-BE49-F238E27FC236}">
                <a16:creationId xmlns:a16="http://schemas.microsoft.com/office/drawing/2014/main" id="{E7290CF5-208B-45B6-8911-EF6DF2180799}"/>
              </a:ext>
            </a:extLst>
          </p:cNvPr>
          <p:cNvPicPr>
            <a:picLocks noGrp="1" noChangeAspect="1"/>
          </p:cNvPicPr>
          <p:nvPr>
            <p:ph idx="1"/>
          </p:nvPr>
        </p:nvPicPr>
        <p:blipFill>
          <a:blip r:embed="rId2"/>
          <a:stretch>
            <a:fillRect/>
          </a:stretch>
        </p:blipFill>
        <p:spPr>
          <a:xfrm>
            <a:off x="658762" y="1301749"/>
            <a:ext cx="10952046" cy="5069553"/>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 Journey to Cloud</a:t>
            </a:r>
          </a:p>
        </p:txBody>
      </p:sp>
      <p:pic>
        <p:nvPicPr>
          <p:cNvPr id="5" name="Content Placeholder 4">
            <a:extLst>
              <a:ext uri="{FF2B5EF4-FFF2-40B4-BE49-F238E27FC236}">
                <a16:creationId xmlns:a16="http://schemas.microsoft.com/office/drawing/2014/main" id="{60525923-1582-4F51-95FB-12F874E03575}"/>
              </a:ext>
            </a:extLst>
          </p:cNvPr>
          <p:cNvPicPr>
            <a:picLocks noGrp="1" noChangeAspect="1"/>
          </p:cNvPicPr>
          <p:nvPr>
            <p:ph idx="1"/>
          </p:nvPr>
        </p:nvPicPr>
        <p:blipFill>
          <a:blip r:embed="rId2"/>
          <a:stretch>
            <a:fillRect/>
          </a:stretch>
        </p:blipFill>
        <p:spPr>
          <a:xfrm>
            <a:off x="707924" y="1301749"/>
            <a:ext cx="10902884" cy="5049889"/>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 RAG Lab</a:t>
            </a:r>
          </a:p>
        </p:txBody>
      </p:sp>
      <p:pic>
        <p:nvPicPr>
          <p:cNvPr id="5" name="Content Placeholder 4">
            <a:extLst>
              <a:ext uri="{FF2B5EF4-FFF2-40B4-BE49-F238E27FC236}">
                <a16:creationId xmlns:a16="http://schemas.microsoft.com/office/drawing/2014/main" id="{41718853-6992-4458-91F6-2558CF4AC8EF}"/>
              </a:ext>
            </a:extLst>
          </p:cNvPr>
          <p:cNvPicPr>
            <a:picLocks noGrp="1" noChangeAspect="1"/>
          </p:cNvPicPr>
          <p:nvPr>
            <p:ph idx="1"/>
          </p:nvPr>
        </p:nvPicPr>
        <p:blipFill>
          <a:blip r:embed="rId2"/>
          <a:stretch>
            <a:fillRect/>
          </a:stretch>
        </p:blipFill>
        <p:spPr>
          <a:xfrm>
            <a:off x="581192" y="1301750"/>
            <a:ext cx="11029616" cy="4854094"/>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1185638"/>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 – 20 - Startup Blueprint Generator Agent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Aspiring entrepreneurs struggle to refine raw ideas into structured business plans due to limited industry knowledge and access to reliable data. Market research, competitor analysis, and funding options are time-consuming to gather manually, leading to uninformed decisions. Many startups fail early due to poor planning, regulatory gaps, or misaligned revenue models. Without expert guidance, founders face ambiguity in execution, slowing their journey from idea to launch. A streamlined solution is needed to simplify startup planning and reduce early-stage risks.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1366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052052"/>
            <a:ext cx="11613485" cy="5729796"/>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300" b="1" dirty="0">
                <a:latin typeface="Calibri"/>
                <a:ea typeface="+mn-lt"/>
                <a:cs typeface="+mn-lt"/>
              </a:rPr>
              <a:t>The proposed solution is an AI-powered agent that transforms raw startup ideas into structured business blueprints by automatically analyzing market trends, funding options, and legal requirements. </a:t>
            </a:r>
            <a:r>
              <a:rPr lang="en-IN" sz="1300" b="1" dirty="0">
                <a:latin typeface="Calibri"/>
                <a:ea typeface="+mn-lt"/>
                <a:cs typeface="+mn-lt"/>
              </a:rPr>
              <a:t>The solution will consist of the following components:</a:t>
            </a:r>
          </a:p>
          <a:p>
            <a:pPr marL="305435" indent="-305435"/>
            <a:r>
              <a:rPr lang="en-IN" sz="1300" b="1" dirty="0">
                <a:latin typeface="Calibri"/>
                <a:ea typeface="+mn-lt"/>
                <a:cs typeface="+mn-lt"/>
              </a:rPr>
              <a:t>Input Data:</a:t>
            </a:r>
            <a:endParaRPr lang="en-IN" sz="1300" b="1" dirty="0">
              <a:latin typeface="Calibri"/>
              <a:cs typeface="Calibri"/>
            </a:endParaRPr>
          </a:p>
          <a:p>
            <a:pPr marL="629920" lvl="1" indent="-305435"/>
            <a:r>
              <a:rPr lang="en-IN" sz="1300" b="1" dirty="0">
                <a:latin typeface="Calibri"/>
                <a:ea typeface="+mn-lt"/>
                <a:cs typeface="+mn-lt"/>
              </a:rPr>
              <a:t>The agent takes a raw start-up idea from a user.</a:t>
            </a:r>
          </a:p>
          <a:p>
            <a:pPr marL="629920" lvl="1" indent="-305435"/>
            <a:r>
              <a:rPr lang="en-IN" sz="1300" b="1" dirty="0">
                <a:latin typeface="Calibri"/>
                <a:cs typeface="Calibri"/>
              </a:rPr>
              <a:t>The agent extracts relevant data from the </a:t>
            </a:r>
            <a:r>
              <a:rPr lang="en-IN" sz="1300" b="1" u="sng" dirty="0">
                <a:solidFill>
                  <a:srgbClr val="FF0000"/>
                </a:solidFill>
                <a:latin typeface="Calibri"/>
                <a:cs typeface="Calibri"/>
              </a:rPr>
              <a:t>RAG</a:t>
            </a:r>
            <a:r>
              <a:rPr lang="en-IN" sz="1300" b="1" dirty="0">
                <a:latin typeface="Calibri"/>
                <a:cs typeface="Calibri"/>
              </a:rPr>
              <a:t> document (13 combined into 1 pdf) provided to it</a:t>
            </a:r>
          </a:p>
          <a:p>
            <a:pPr marL="629920" lvl="1" indent="-305435"/>
            <a:r>
              <a:rPr lang="en-IN" sz="1300" b="1" dirty="0">
                <a:latin typeface="Calibri"/>
                <a:ea typeface="+mn-lt"/>
                <a:cs typeface="+mn-lt"/>
              </a:rPr>
              <a:t>Utilize real-time data sources, such as Google search, DuckDuckGo search, Wikipedia search, WebCrawler.</a:t>
            </a:r>
            <a:endParaRPr lang="en-IN" sz="1300" b="1" dirty="0">
              <a:latin typeface="Calibri"/>
              <a:cs typeface="Calibri"/>
            </a:endParaRPr>
          </a:p>
          <a:p>
            <a:pPr marL="305435" indent="-305435"/>
            <a:r>
              <a:rPr lang="en-IN" sz="1300" b="1" dirty="0">
                <a:latin typeface="Calibri"/>
                <a:ea typeface="+mn-lt"/>
                <a:cs typeface="+mn-lt"/>
              </a:rPr>
              <a:t>AI Model and Configuration:</a:t>
            </a:r>
            <a:endParaRPr lang="en-IN" sz="1300" b="1" dirty="0">
              <a:latin typeface="Calibri"/>
              <a:cs typeface="Calibri"/>
            </a:endParaRPr>
          </a:p>
          <a:p>
            <a:pPr marL="629920" lvl="1" indent="-305435"/>
            <a:r>
              <a:rPr lang="en-IN" sz="1300" b="1" dirty="0">
                <a:latin typeface="Calibri"/>
                <a:ea typeface="+mn-lt"/>
                <a:cs typeface="+mn-lt"/>
              </a:rPr>
              <a:t>The agent uses a foundation model called Mistral Large (LLM provided by Mistral AI, and excellent for Agentic AI solutions).</a:t>
            </a:r>
          </a:p>
          <a:p>
            <a:pPr marL="629920" lvl="1" indent="-305435"/>
            <a:r>
              <a:rPr lang="en-IN" sz="1300" b="1" dirty="0">
                <a:latin typeface="Calibri"/>
                <a:ea typeface="+mn-lt"/>
                <a:cs typeface="+mn-lt"/>
              </a:rPr>
              <a:t>Framework used by the agent is </a:t>
            </a:r>
            <a:r>
              <a:rPr lang="en-IN" sz="1300" b="1" dirty="0" err="1">
                <a:latin typeface="Calibri"/>
                <a:ea typeface="+mn-lt"/>
                <a:cs typeface="+mn-lt"/>
              </a:rPr>
              <a:t>LangGraph</a:t>
            </a:r>
            <a:endParaRPr lang="en-IN" sz="1300" b="1" dirty="0">
              <a:latin typeface="Calibri"/>
              <a:ea typeface="+mn-lt"/>
              <a:cs typeface="+mn-lt"/>
            </a:endParaRPr>
          </a:p>
          <a:p>
            <a:pPr marL="629920" lvl="1" indent="-305435"/>
            <a:r>
              <a:rPr lang="en-IN" sz="1300" b="1" dirty="0">
                <a:latin typeface="Calibri"/>
                <a:ea typeface="+mn-lt"/>
                <a:cs typeface="+mn-lt"/>
              </a:rPr>
              <a:t>Architecture used by the agent is </a:t>
            </a:r>
            <a:r>
              <a:rPr lang="en-IN" sz="1300" b="1" dirty="0" err="1">
                <a:latin typeface="Calibri"/>
                <a:ea typeface="+mn-lt"/>
                <a:cs typeface="+mn-lt"/>
              </a:rPr>
              <a:t>ReAct</a:t>
            </a:r>
            <a:r>
              <a:rPr lang="en-IN" sz="1300" b="1" dirty="0">
                <a:latin typeface="Calibri"/>
                <a:ea typeface="+mn-lt"/>
                <a:cs typeface="+mn-lt"/>
              </a:rPr>
              <a:t>.</a:t>
            </a:r>
          </a:p>
          <a:p>
            <a:pPr marL="305920" indent="-305435"/>
            <a:r>
              <a:rPr lang="en-IN" sz="1300" b="1" dirty="0">
                <a:latin typeface="Calibri"/>
                <a:ea typeface="+mn-lt"/>
                <a:cs typeface="+mn-lt"/>
              </a:rPr>
              <a:t>Instruction: </a:t>
            </a:r>
          </a:p>
          <a:p>
            <a:pPr marL="629920" lvl="1" indent="-305435"/>
            <a:r>
              <a:rPr lang="en-IN" sz="1300" b="1" dirty="0">
                <a:latin typeface="Calibri"/>
                <a:ea typeface="+mn-lt"/>
                <a:cs typeface="+mn-lt"/>
              </a:rPr>
              <a:t>The agent is given clear and appropriate instructions including its Role, Input Handling Parameters, Output Structure, Tone &amp; Style, Prohibited (things not to do)</a:t>
            </a:r>
          </a:p>
          <a:p>
            <a:pPr marL="305435" indent="-305435"/>
            <a:r>
              <a:rPr lang="en-IN" sz="1300" b="1" dirty="0">
                <a:latin typeface="Calibri"/>
                <a:ea typeface="+mn-lt"/>
                <a:cs typeface="+mn-lt"/>
              </a:rPr>
              <a:t>Deployment:</a:t>
            </a:r>
            <a:endParaRPr lang="en-IN" sz="1300" b="1" dirty="0">
              <a:latin typeface="Calibri"/>
              <a:cs typeface="Calibri"/>
            </a:endParaRPr>
          </a:p>
          <a:p>
            <a:pPr marL="629920" lvl="1" indent="-305435"/>
            <a:r>
              <a:rPr lang="en-IN" sz="1300" b="1" dirty="0">
                <a:latin typeface="Calibri"/>
                <a:ea typeface="+mn-lt"/>
                <a:cs typeface="+mn-lt"/>
              </a:rPr>
              <a:t>Agent is deployed in a user-friendly interface and it provides solutions in a conversation manner.</a:t>
            </a:r>
            <a:endParaRPr lang="en-IN" sz="1300" b="1" dirty="0">
              <a:latin typeface="Calibri"/>
              <a:cs typeface="Calibri"/>
            </a:endParaRPr>
          </a:p>
          <a:p>
            <a:pPr marL="629920" lvl="1" indent="-305435"/>
            <a:r>
              <a:rPr lang="en-IN" sz="1300" b="1" dirty="0">
                <a:latin typeface="Calibri"/>
                <a:ea typeface="+mn-lt"/>
                <a:cs typeface="+mn-lt"/>
              </a:rPr>
              <a:t>Agent is deployed a scalable and reliable platform, considering factors like server infrastructure, response time, and user accessibility.</a:t>
            </a:r>
            <a:endParaRPr lang="en-IN" sz="1300" b="1" dirty="0">
              <a:latin typeface="Calibri"/>
              <a:cs typeface="Calibri"/>
            </a:endParaRPr>
          </a:p>
          <a:p>
            <a:pPr marL="305435" indent="-305435"/>
            <a:r>
              <a:rPr lang="en-IN" sz="1300" b="1" dirty="0">
                <a:latin typeface="Calibri"/>
                <a:ea typeface="+mn-lt"/>
                <a:cs typeface="+mn-lt"/>
              </a:rPr>
              <a:t>Evaluation:</a:t>
            </a:r>
            <a:endParaRPr lang="en-IN" sz="1300" b="1" dirty="0">
              <a:latin typeface="Calibri"/>
              <a:cs typeface="Calibri"/>
            </a:endParaRPr>
          </a:p>
          <a:p>
            <a:pPr marL="629920" lvl="1" indent="-305435"/>
            <a:r>
              <a:rPr lang="en-IN" sz="1300" b="1" dirty="0">
                <a:latin typeface="Calibri"/>
                <a:ea typeface="+mn-lt"/>
                <a:cs typeface="+mn-lt"/>
              </a:rPr>
              <a:t>Agent can be evaluated based on the accuracy of its results and the conversation.</a:t>
            </a:r>
            <a:endParaRPr lang="en-IN" sz="1300" b="1" dirty="0">
              <a:latin typeface="Calibri"/>
              <a:cs typeface="Calibri"/>
            </a:endParaRPr>
          </a:p>
          <a:p>
            <a:pPr marL="629920" lvl="1" indent="-305435"/>
            <a:r>
              <a:rPr lang="en-IN" sz="1300" b="1" dirty="0">
                <a:latin typeface="Calibri"/>
                <a:ea typeface="+mn-lt"/>
                <a:cs typeface="+mn-lt"/>
              </a:rPr>
              <a:t>Further tuning can be done by appropriately amending the </a:t>
            </a:r>
            <a:r>
              <a:rPr lang="en-IN" sz="1300" b="1" u="sng" dirty="0">
                <a:solidFill>
                  <a:srgbClr val="FF0000"/>
                </a:solidFill>
                <a:latin typeface="Calibri"/>
                <a:ea typeface="+mn-lt"/>
                <a:cs typeface="+mn-lt"/>
              </a:rPr>
              <a:t>Instructions</a:t>
            </a:r>
            <a:r>
              <a:rPr lang="en-IN" sz="1300" b="1" dirty="0">
                <a:latin typeface="Calibri"/>
                <a:ea typeface="+mn-lt"/>
                <a:cs typeface="+mn-lt"/>
              </a:rPr>
              <a:t>, </a:t>
            </a:r>
            <a:r>
              <a:rPr lang="en-IN" sz="1300" b="1" u="sng" dirty="0">
                <a:solidFill>
                  <a:srgbClr val="FF0000"/>
                </a:solidFill>
                <a:latin typeface="Calibri"/>
                <a:ea typeface="+mn-lt"/>
                <a:cs typeface="+mn-lt"/>
              </a:rPr>
              <a:t>RAG Documents </a:t>
            </a:r>
            <a:r>
              <a:rPr lang="en-IN" sz="1300" b="1" dirty="0">
                <a:latin typeface="Calibri"/>
                <a:ea typeface="+mn-lt"/>
                <a:cs typeface="+mn-lt"/>
              </a:rPr>
              <a:t>and adding any </a:t>
            </a:r>
            <a:r>
              <a:rPr lang="en-IN" sz="1300" b="1" u="sng" dirty="0">
                <a:solidFill>
                  <a:srgbClr val="FF0000"/>
                </a:solidFill>
                <a:latin typeface="Calibri"/>
                <a:ea typeface="+mn-lt"/>
                <a:cs typeface="+mn-lt"/>
              </a:rPr>
              <a:t>Custom Tools</a:t>
            </a:r>
            <a:r>
              <a:rPr lang="en-IN" sz="1300" b="1" dirty="0">
                <a:latin typeface="Calibri"/>
                <a:ea typeface="+mn-lt"/>
                <a:cs typeface="+mn-lt"/>
              </a:rPr>
              <a:t>.</a:t>
            </a:r>
            <a:endParaRPr lang="en-IN" sz="13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D46BF0D0-C8C6-4FEB-A98E-3EEFB946A63B}"/>
              </a:ext>
            </a:extLst>
          </p:cNvPr>
          <p:cNvSpPr txBox="1"/>
          <p:nvPr/>
        </p:nvSpPr>
        <p:spPr>
          <a:xfrm>
            <a:off x="528765" y="1192868"/>
            <a:ext cx="11248103" cy="3786678"/>
          </a:xfrm>
          <a:prstGeom prst="rect">
            <a:avLst/>
          </a:prstGeom>
          <a:noFill/>
        </p:spPr>
        <p:txBody>
          <a:bodyPr wrap="square" rtlCol="0">
            <a:spAutoFit/>
          </a:bodyPr>
          <a:lstStyle/>
          <a:p>
            <a:pPr marL="305435" indent="-305435">
              <a:lnSpc>
                <a:spcPct val="150000"/>
              </a:lnSpc>
              <a:buClr>
                <a:schemeClr val="accent1"/>
              </a:buClr>
              <a:buFont typeface="Wingdings" panose="05000000000000000000" pitchFamily="2" charset="2"/>
              <a:buChar char="§"/>
            </a:pPr>
            <a:r>
              <a:rPr lang="en-IN" b="1" dirty="0">
                <a:solidFill>
                  <a:srgbClr val="0F0F0F"/>
                </a:solidFill>
              </a:rPr>
              <a:t>System requirements</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Storage System – Cloud Object Storage</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Watson.ai Studio</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Watson.ai Runtime</a:t>
            </a:r>
          </a:p>
          <a:p>
            <a:pPr marL="305435" indent="-305435">
              <a:lnSpc>
                <a:spcPct val="150000"/>
              </a:lnSpc>
              <a:buClr>
                <a:schemeClr val="accent1"/>
              </a:buClr>
              <a:buFont typeface="Wingdings" panose="05000000000000000000" pitchFamily="2" charset="2"/>
              <a:buChar char="§"/>
            </a:pPr>
            <a:r>
              <a:rPr lang="en-IN" sz="1600" b="1" dirty="0">
                <a:solidFill>
                  <a:srgbClr val="0F0F0F"/>
                </a:solidFill>
              </a:rPr>
              <a:t>Technology Used:</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IBM Watsonx.ai (Agentic Lab): RAG + AI agent development</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IBM Cloud Lite: Hosting databases (free tier)</a:t>
            </a:r>
          </a:p>
          <a:p>
            <a:pPr marL="305435" indent="-305435">
              <a:lnSpc>
                <a:spcPct val="150000"/>
              </a:lnSpc>
              <a:buClr>
                <a:schemeClr val="accent1"/>
              </a:buClr>
              <a:buFont typeface="Wingdings" panose="05000000000000000000" pitchFamily="2" charset="2"/>
              <a:buChar char="§"/>
            </a:pPr>
            <a:r>
              <a:rPr lang="en-IN" sz="1600" b="1" dirty="0">
                <a:solidFill>
                  <a:srgbClr val="0F0F0F"/>
                </a:solidFill>
              </a:rPr>
              <a:t>Tools Enabled: Google Search, Wikipedia, WebCrawler for live data.</a:t>
            </a:r>
          </a:p>
          <a:p>
            <a:pPr marL="305435" indent="-305435">
              <a:lnSpc>
                <a:spcPct val="150000"/>
              </a:lnSpc>
              <a:buClr>
                <a:schemeClr val="accent1"/>
              </a:buClr>
              <a:buFont typeface="Wingdings" panose="05000000000000000000" pitchFamily="2" charset="2"/>
              <a:buChar char="§"/>
            </a:pPr>
            <a:r>
              <a:rPr lang="en-IN" sz="1600" b="1" dirty="0">
                <a:solidFill>
                  <a:srgbClr val="0F0F0F"/>
                </a:solidFill>
              </a:rPr>
              <a:t>Workflow:</a:t>
            </a:r>
          </a:p>
          <a:p>
            <a:pPr marL="762635" lvl="1" indent="-305435">
              <a:lnSpc>
                <a:spcPct val="150000"/>
              </a:lnSpc>
              <a:buClr>
                <a:schemeClr val="accent1"/>
              </a:buClr>
              <a:buFont typeface="Wingdings" panose="05000000000000000000" pitchFamily="2" charset="2"/>
              <a:buChar char="§"/>
            </a:pPr>
            <a:endParaRPr lang="en-IN" sz="1600" b="1" dirty="0">
              <a:solidFill>
                <a:srgbClr val="0F0F0F"/>
              </a:solidFill>
            </a:endParaRPr>
          </a:p>
        </p:txBody>
      </p:sp>
      <p:pic>
        <p:nvPicPr>
          <p:cNvPr id="7" name="Picture 6">
            <a:extLst>
              <a:ext uri="{FF2B5EF4-FFF2-40B4-BE49-F238E27FC236}">
                <a16:creationId xmlns:a16="http://schemas.microsoft.com/office/drawing/2014/main" id="{3D2E0A2E-7B50-4F34-8F07-AAF0FDF0BDAF}"/>
              </a:ext>
            </a:extLst>
          </p:cNvPr>
          <p:cNvPicPr>
            <a:picLocks noChangeAspect="1"/>
          </p:cNvPicPr>
          <p:nvPr/>
        </p:nvPicPr>
        <p:blipFill>
          <a:blip r:embed="rId2"/>
          <a:stretch>
            <a:fillRect/>
          </a:stretch>
        </p:blipFill>
        <p:spPr>
          <a:xfrm>
            <a:off x="2144767" y="4315222"/>
            <a:ext cx="6212651" cy="2389239"/>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Box 5">
            <a:extLst>
              <a:ext uri="{FF2B5EF4-FFF2-40B4-BE49-F238E27FC236}">
                <a16:creationId xmlns:a16="http://schemas.microsoft.com/office/drawing/2014/main" id="{547CF6D2-BED1-41F9-BB71-8E346282AD4A}"/>
              </a:ext>
            </a:extLst>
          </p:cNvPr>
          <p:cNvSpPr txBox="1"/>
          <p:nvPr/>
        </p:nvSpPr>
        <p:spPr>
          <a:xfrm>
            <a:off x="528765" y="1192868"/>
            <a:ext cx="11248103" cy="2724849"/>
          </a:xfrm>
          <a:prstGeom prst="rect">
            <a:avLst/>
          </a:prstGeom>
          <a:noFill/>
        </p:spPr>
        <p:txBody>
          <a:bodyPr wrap="square" rtlCol="0">
            <a:spAutoFit/>
          </a:bodyPr>
          <a:lstStyle/>
          <a:p>
            <a:pPr marL="305435" indent="-305435">
              <a:lnSpc>
                <a:spcPct val="150000"/>
              </a:lnSpc>
              <a:buClr>
                <a:schemeClr val="accent1"/>
              </a:buClr>
              <a:buFont typeface="Wingdings" panose="05000000000000000000" pitchFamily="2" charset="2"/>
              <a:buChar char="§"/>
            </a:pPr>
            <a:r>
              <a:rPr lang="en-IN" b="1" dirty="0">
                <a:solidFill>
                  <a:srgbClr val="0F0F0F"/>
                </a:solidFill>
              </a:rPr>
              <a:t>Agent Design:</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Step 1: Extract keywords (e.g., "eco-fashion India").</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Step 2: Retrieve data from RAG + live web.</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Step 3: Generate blueprint of the output using the given instructions.</a:t>
            </a:r>
          </a:p>
          <a:p>
            <a:pPr marL="305435" indent="-305435">
              <a:lnSpc>
                <a:spcPct val="150000"/>
              </a:lnSpc>
              <a:buClr>
                <a:schemeClr val="accent1"/>
              </a:buClr>
              <a:buFont typeface="Wingdings" panose="05000000000000000000" pitchFamily="2" charset="2"/>
              <a:buChar char="§"/>
            </a:pPr>
            <a:r>
              <a:rPr lang="en-IN" b="1" dirty="0">
                <a:solidFill>
                  <a:srgbClr val="0F0F0F"/>
                </a:solidFill>
              </a:rPr>
              <a:t>Deployment:</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Hosted on IBM Cloud Lite (serverless functions).</a:t>
            </a:r>
          </a:p>
          <a:p>
            <a:pPr marL="762635" lvl="1" indent="-305435">
              <a:lnSpc>
                <a:spcPct val="150000"/>
              </a:lnSpc>
              <a:buClr>
                <a:schemeClr val="accent1"/>
              </a:buClr>
              <a:buFont typeface="Wingdings" panose="05000000000000000000" pitchFamily="2" charset="2"/>
              <a:buChar char="§"/>
            </a:pPr>
            <a:r>
              <a:rPr lang="en-IN" sz="1600" b="1" dirty="0">
                <a:solidFill>
                  <a:srgbClr val="0F0F0F"/>
                </a:solidFill>
              </a:rPr>
              <a:t>User interacts via chat interface (Watsonx.ai demo).</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1 – Main Page </a:t>
            </a:r>
            <a:endParaRPr lang="en-US" dirty="0"/>
          </a:p>
        </p:txBody>
      </p:sp>
      <p:pic>
        <p:nvPicPr>
          <p:cNvPr id="4" name="Content Placeholder 3">
            <a:extLst>
              <a:ext uri="{FF2B5EF4-FFF2-40B4-BE49-F238E27FC236}">
                <a16:creationId xmlns:a16="http://schemas.microsoft.com/office/drawing/2014/main" id="{B3F659AB-1D6C-4012-9B65-D8FC5DD843E3}"/>
              </a:ext>
            </a:extLst>
          </p:cNvPr>
          <p:cNvPicPr>
            <a:picLocks noGrp="1" noChangeAspect="1"/>
          </p:cNvPicPr>
          <p:nvPr>
            <p:ph idx="1"/>
          </p:nvPr>
        </p:nvPicPr>
        <p:blipFill>
          <a:blip r:embed="rId2"/>
          <a:stretch>
            <a:fillRect/>
          </a:stretch>
        </p:blipFill>
        <p:spPr>
          <a:xfrm>
            <a:off x="581192" y="1301749"/>
            <a:ext cx="10912718" cy="4669429"/>
          </a:xfrm>
        </p:spPr>
      </p:pic>
      <p:sp>
        <p:nvSpPr>
          <p:cNvPr id="6" name="TextBox 5">
            <a:extLst>
              <a:ext uri="{FF2B5EF4-FFF2-40B4-BE49-F238E27FC236}">
                <a16:creationId xmlns:a16="http://schemas.microsoft.com/office/drawing/2014/main" id="{41148624-A90C-4468-AD77-425BC82FA103}"/>
              </a:ext>
            </a:extLst>
          </p:cNvPr>
          <p:cNvSpPr txBox="1"/>
          <p:nvPr/>
        </p:nvSpPr>
        <p:spPr>
          <a:xfrm>
            <a:off x="3552448" y="6156694"/>
            <a:ext cx="4970206" cy="461665"/>
          </a:xfrm>
          <a:prstGeom prst="rect">
            <a:avLst/>
          </a:prstGeom>
          <a:noFill/>
        </p:spPr>
        <p:txBody>
          <a:bodyPr wrap="square" rtlCol="0">
            <a:spAutoFit/>
          </a:bodyPr>
          <a:lstStyle/>
          <a:p>
            <a:r>
              <a:rPr lang="en-US" sz="2400" b="1" dirty="0" err="1"/>
              <a:t>Startup_Blueprint_Agent</a:t>
            </a:r>
            <a:r>
              <a:rPr lang="en-US" sz="2400" b="1" dirty="0"/>
              <a:t> Main Page</a:t>
            </a:r>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2 - Instruction</a:t>
            </a:r>
            <a:endParaRPr lang="en-US" dirty="0"/>
          </a:p>
        </p:txBody>
      </p:sp>
      <p:sp>
        <p:nvSpPr>
          <p:cNvPr id="6" name="TextBox 5">
            <a:extLst>
              <a:ext uri="{FF2B5EF4-FFF2-40B4-BE49-F238E27FC236}">
                <a16:creationId xmlns:a16="http://schemas.microsoft.com/office/drawing/2014/main" id="{41148624-A90C-4468-AD77-425BC82FA103}"/>
              </a:ext>
            </a:extLst>
          </p:cNvPr>
          <p:cNvSpPr txBox="1"/>
          <p:nvPr/>
        </p:nvSpPr>
        <p:spPr>
          <a:xfrm>
            <a:off x="4853448" y="6327704"/>
            <a:ext cx="2485103" cy="461665"/>
          </a:xfrm>
          <a:prstGeom prst="rect">
            <a:avLst/>
          </a:prstGeom>
          <a:noFill/>
        </p:spPr>
        <p:txBody>
          <a:bodyPr wrap="square" rtlCol="0">
            <a:spAutoFit/>
          </a:bodyPr>
          <a:lstStyle/>
          <a:p>
            <a:r>
              <a:rPr lang="en-US" sz="2400" b="1" dirty="0"/>
              <a:t>Agent Instruction</a:t>
            </a:r>
            <a:endParaRPr lang="en-IN" sz="2400" b="1" dirty="0"/>
          </a:p>
        </p:txBody>
      </p:sp>
      <p:pic>
        <p:nvPicPr>
          <p:cNvPr id="8" name="Content Placeholder 7">
            <a:extLst>
              <a:ext uri="{FF2B5EF4-FFF2-40B4-BE49-F238E27FC236}">
                <a16:creationId xmlns:a16="http://schemas.microsoft.com/office/drawing/2014/main" id="{DEB3F864-574E-4098-8F77-A1FD6E118E1B}"/>
              </a:ext>
            </a:extLst>
          </p:cNvPr>
          <p:cNvPicPr>
            <a:picLocks noGrp="1" noChangeAspect="1"/>
          </p:cNvPicPr>
          <p:nvPr>
            <p:ph idx="1"/>
          </p:nvPr>
        </p:nvPicPr>
        <p:blipFill>
          <a:blip r:embed="rId2"/>
          <a:stretch>
            <a:fillRect/>
          </a:stretch>
        </p:blipFill>
        <p:spPr>
          <a:xfrm>
            <a:off x="1101212" y="1227561"/>
            <a:ext cx="10304207" cy="5227572"/>
          </a:xfrm>
        </p:spPr>
      </p:pic>
    </p:spTree>
    <p:extLst>
      <p:ext uri="{BB962C8B-B14F-4D97-AF65-F5344CB8AC3E}">
        <p14:creationId xmlns:p14="http://schemas.microsoft.com/office/powerpoint/2010/main" val="4017738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3 – Knowledge &amp; Tools Used</a:t>
            </a:r>
            <a:endParaRPr lang="en-US" dirty="0"/>
          </a:p>
        </p:txBody>
      </p:sp>
      <p:sp>
        <p:nvSpPr>
          <p:cNvPr id="6" name="TextBox 5">
            <a:extLst>
              <a:ext uri="{FF2B5EF4-FFF2-40B4-BE49-F238E27FC236}">
                <a16:creationId xmlns:a16="http://schemas.microsoft.com/office/drawing/2014/main" id="{41148624-A90C-4468-AD77-425BC82FA103}"/>
              </a:ext>
            </a:extLst>
          </p:cNvPr>
          <p:cNvSpPr txBox="1"/>
          <p:nvPr/>
        </p:nvSpPr>
        <p:spPr>
          <a:xfrm>
            <a:off x="4370438" y="6322614"/>
            <a:ext cx="3451123" cy="461665"/>
          </a:xfrm>
          <a:prstGeom prst="rect">
            <a:avLst/>
          </a:prstGeom>
          <a:noFill/>
        </p:spPr>
        <p:txBody>
          <a:bodyPr wrap="square" rtlCol="0">
            <a:spAutoFit/>
          </a:bodyPr>
          <a:lstStyle/>
          <a:p>
            <a:r>
              <a:rPr lang="en-US" sz="2400" b="1" dirty="0"/>
              <a:t>Knowledge &amp; Tools Used</a:t>
            </a:r>
            <a:endParaRPr lang="en-IN" sz="2400" b="1" dirty="0"/>
          </a:p>
        </p:txBody>
      </p:sp>
      <p:pic>
        <p:nvPicPr>
          <p:cNvPr id="7" name="Content Placeholder 6">
            <a:extLst>
              <a:ext uri="{FF2B5EF4-FFF2-40B4-BE49-F238E27FC236}">
                <a16:creationId xmlns:a16="http://schemas.microsoft.com/office/drawing/2014/main" id="{8F3F10AE-FA20-439D-AC54-FECAB8E43324}"/>
              </a:ext>
            </a:extLst>
          </p:cNvPr>
          <p:cNvPicPr>
            <a:picLocks noGrp="1" noChangeAspect="1"/>
          </p:cNvPicPr>
          <p:nvPr>
            <p:ph idx="1"/>
          </p:nvPr>
        </p:nvPicPr>
        <p:blipFill>
          <a:blip r:embed="rId2"/>
          <a:stretch>
            <a:fillRect/>
          </a:stretch>
        </p:blipFill>
        <p:spPr>
          <a:xfrm>
            <a:off x="581192" y="1301750"/>
            <a:ext cx="11029616" cy="4951566"/>
          </a:xfrm>
        </p:spPr>
      </p:pic>
    </p:spTree>
    <p:extLst>
      <p:ext uri="{BB962C8B-B14F-4D97-AF65-F5344CB8AC3E}">
        <p14:creationId xmlns:p14="http://schemas.microsoft.com/office/powerpoint/2010/main" val="424307754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149</TotalTime>
  <Words>892</Words>
  <Application>Microsoft Office PowerPoint</Application>
  <PresentationFormat>Widescreen</PresentationFormat>
  <Paragraphs>93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Startup Blueprint AI Agent Problem Statement No.20</vt:lpstr>
      <vt:lpstr>OUTLINE</vt:lpstr>
      <vt:lpstr>Problem Statement – 20 - Startup Blueprint Generator Agent</vt:lpstr>
      <vt:lpstr>Proposed Solution</vt:lpstr>
      <vt:lpstr>System  Approach</vt:lpstr>
      <vt:lpstr>Algorithm &amp; Deployment</vt:lpstr>
      <vt:lpstr>Result – 1 – Main Page </vt:lpstr>
      <vt:lpstr>Result – 2 - Instruction</vt:lpstr>
      <vt:lpstr>Result – 3 – Knowledge &amp; Tools Used</vt:lpstr>
      <vt:lpstr>Result – 4 – Vectorize Documents</vt:lpstr>
      <vt:lpstr>Conclusion</vt:lpstr>
      <vt:lpstr>PowerPoint Presentation</vt:lpstr>
      <vt:lpstr>References</vt:lpstr>
      <vt:lpstr>IBM Certifications - getting started with AI</vt:lpstr>
      <vt:lpstr>IBM Certifications - Journey to Cloud</vt:lpstr>
      <vt:lpstr>IBM Certifications - RAG Lab</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anurag patil</cp:lastModifiedBy>
  <cp:revision>29</cp:revision>
  <dcterms:created xsi:type="dcterms:W3CDTF">2021-05-26T16:50:10Z</dcterms:created>
  <dcterms:modified xsi:type="dcterms:W3CDTF">2025-08-04T17:55:09Z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