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1" r:id="rId7"/>
    <p:sldId id="259" r:id="rId8"/>
    <p:sldId id="264" r:id="rId9"/>
    <p:sldId id="265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816-C6B2-4D75-871F-AD6053C37B9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090A-7479-4FF2-8119-8655434C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816-C6B2-4D75-871F-AD6053C37B9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090A-7479-4FF2-8119-8655434C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09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816-C6B2-4D75-871F-AD6053C37B9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090A-7479-4FF2-8119-8655434C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0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816-C6B2-4D75-871F-AD6053C37B9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090A-7479-4FF2-8119-8655434C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90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816-C6B2-4D75-871F-AD6053C37B9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090A-7479-4FF2-8119-8655434C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6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816-C6B2-4D75-871F-AD6053C37B9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090A-7479-4FF2-8119-8655434C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91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816-C6B2-4D75-871F-AD6053C37B9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090A-7479-4FF2-8119-8655434C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2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816-C6B2-4D75-871F-AD6053C37B9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090A-7479-4FF2-8119-8655434C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0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816-C6B2-4D75-871F-AD6053C37B9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090A-7479-4FF2-8119-8655434C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0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816-C6B2-4D75-871F-AD6053C37B9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090A-7479-4FF2-8119-8655434C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1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9816-C6B2-4D75-871F-AD6053C37B9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0090A-7479-4FF2-8119-8655434C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9816-C6B2-4D75-871F-AD6053C37B96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090A-7479-4FF2-8119-8655434CF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9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qcWg59jvqeA?si=oAoYKjFrnLPpYl9w" TargetMode="External"/><Relationship Id="rId2" Type="http://schemas.openxmlformats.org/officeDocument/2006/relationships/hyperlink" Target="https://youtube.com/playlist?list=PLp6ek2hDcoNBAyEJmxsOowMYNTKsUmTZ8&amp;si=ZmofbY6xe8cYhhz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estimating-value-pi-using-monte-carl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7492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+mn-lt"/>
              </a:rPr>
              <a:t>C-DAC ASSIGNMENT ONE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51762"/>
            <a:ext cx="9144000" cy="1040859"/>
          </a:xfrm>
        </p:spPr>
        <p:txBody>
          <a:bodyPr>
            <a:normAutofit/>
          </a:bodyPr>
          <a:lstStyle/>
          <a:p>
            <a:r>
              <a:rPr lang="en-US" sz="2200" b="1" dirty="0" smtClean="0"/>
              <a:t>Problem: Estimating Pi using Monte Carlo Method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2718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12371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Outcome: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80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6815"/>
            <a:ext cx="10058400" cy="494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68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References: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1. Introduction to Parallel Computing by NPTEL:</a:t>
            </a:r>
          </a:p>
          <a:p>
            <a:pPr marL="0" indent="0">
              <a:buNone/>
            </a:pPr>
            <a:r>
              <a:rPr lang="en-US" sz="1200" dirty="0" smtClean="0">
                <a:hlinkClick r:id="rId2"/>
              </a:rPr>
              <a:t>https://youtube.com/playlist?list=PLp6ek2hDcoNBAyEJmxsOowMYNTKsUmTZ8&amp;si=ZmofbY6xe8cYhhz-</a:t>
            </a:r>
            <a:endParaRPr lang="en-US" sz="1200" dirty="0" smtClean="0"/>
          </a:p>
          <a:p>
            <a:pPr marL="0" indent="0">
              <a:buNone/>
            </a:pPr>
            <a:r>
              <a:rPr lang="en-US" sz="2000" dirty="0" smtClean="0"/>
              <a:t>2. Monte Carlo method:</a:t>
            </a:r>
          </a:p>
          <a:p>
            <a:pPr marL="0" indent="0">
              <a:buNone/>
            </a:pPr>
            <a:r>
              <a:rPr lang="en-US" sz="1400" dirty="0" smtClean="0">
                <a:hlinkClick r:id="rId3"/>
              </a:rPr>
              <a:t>https://youtu.be/qcWg59jvqeA?si=oAoYKjFrnLPpYl9w</a:t>
            </a:r>
            <a:endParaRPr lang="en-US" sz="1400" dirty="0" smtClean="0"/>
          </a:p>
          <a:p>
            <a:pPr marL="0" indent="0">
              <a:buNone/>
            </a:pPr>
            <a:r>
              <a:rPr lang="en-US" sz="2000" dirty="0" smtClean="0"/>
              <a:t>3. </a:t>
            </a:r>
            <a:r>
              <a:rPr lang="en-US" sz="2000" dirty="0" err="1" smtClean="0"/>
              <a:t>GeeksForGeeks</a:t>
            </a:r>
            <a:r>
              <a:rPr lang="en-US" sz="2000" dirty="0" smtClean="0"/>
              <a:t>:</a:t>
            </a:r>
            <a:endParaRPr lang="en-US" sz="2000" dirty="0"/>
          </a:p>
          <a:p>
            <a:pPr marL="0" indent="0">
              <a:buNone/>
            </a:pPr>
            <a:r>
              <a:rPr lang="en-US" sz="1400" dirty="0" smtClean="0">
                <a:hlinkClick r:id="rId4"/>
              </a:rPr>
              <a:t>https://www.geeksforgeeks.org/estimating-value-pi-using-monte-carlo/</a:t>
            </a:r>
            <a:endParaRPr lang="en-US" sz="14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231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Monte Carlo methods are a broad class of computational algorithms that rely on repeated random sampling to obtain numerical results. It is a statistical technique that uses random sampling to estimate mathematical results.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The idea is to simulate random (x, y) points in a 2-D plane with domain as a square of side 2r units centered on (0,0). Imagine a circle inside the same domain with same radius r and inscribed into the square. We then calculate the ratio of number points that lied inside the circle and total number of generated points.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𝐶𝑖𝑟𝑐𝑙𝑒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𝑆𝑞𝑢𝑎𝑟𝑒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Let the length of square be 2r and radius of circle I be r.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8050"/>
            <a:ext cx="65" cy="34109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791" y="3865584"/>
            <a:ext cx="2179451" cy="231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5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Concepts Used:</a:t>
            </a:r>
            <a:endParaRPr lang="en-US" sz="24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1). Serial Computing</a:t>
            </a:r>
          </a:p>
          <a:p>
            <a:pPr algn="just">
              <a:buFontTx/>
              <a:buChar char="-"/>
            </a:pPr>
            <a:r>
              <a:rPr lang="en-US" sz="1800" dirty="0" smtClean="0"/>
              <a:t>Problem is broken into stream of instructions that are executed sequentially one after the other on a single  processor</a:t>
            </a:r>
          </a:p>
          <a:p>
            <a:pPr algn="just">
              <a:buFontTx/>
              <a:buChar char="-"/>
            </a:pPr>
            <a:r>
              <a:rPr lang="en-US" sz="1800" dirty="0" smtClean="0"/>
              <a:t>One instruction executes at a time.</a:t>
            </a:r>
          </a:p>
          <a:p>
            <a:pPr marL="0" indent="0" algn="just">
              <a:buNone/>
            </a:pPr>
            <a:r>
              <a:rPr lang="en-US" sz="1800" dirty="0" smtClean="0"/>
              <a:t>2). Parallel Computing</a:t>
            </a:r>
          </a:p>
          <a:p>
            <a:pPr algn="just">
              <a:buFontTx/>
              <a:buChar char="-"/>
            </a:pPr>
            <a:r>
              <a:rPr lang="en-US" sz="1800" dirty="0" smtClean="0"/>
              <a:t>Problem is broken into parts that can be solved concurrently.</a:t>
            </a:r>
          </a:p>
          <a:p>
            <a:pPr algn="just">
              <a:buFontTx/>
              <a:buChar char="-"/>
            </a:pPr>
            <a:r>
              <a:rPr lang="en-US" sz="1800" dirty="0" smtClean="0"/>
              <a:t>Each part is further broken into a stream of instructions.</a:t>
            </a:r>
          </a:p>
          <a:p>
            <a:pPr algn="just">
              <a:buFontTx/>
              <a:buChar char="-"/>
            </a:pPr>
            <a:r>
              <a:rPr lang="en-US" sz="1800" dirty="0" smtClean="0"/>
              <a:t>Instructions from different parts execute simultaneously on different processors.</a:t>
            </a:r>
          </a:p>
          <a:p>
            <a:pPr marL="0" indent="0" algn="just">
              <a:buNone/>
            </a:pPr>
            <a:r>
              <a:rPr lang="en-US" sz="1800" dirty="0" smtClean="0"/>
              <a:t>3). Open Multiprocessing</a:t>
            </a:r>
          </a:p>
          <a:p>
            <a:pPr algn="just">
              <a:buFontTx/>
              <a:buChar char="-"/>
            </a:pPr>
            <a:r>
              <a:rPr lang="en-US" sz="1800" dirty="0" smtClean="0"/>
              <a:t>It is an API for shared memory model programming.</a:t>
            </a:r>
          </a:p>
          <a:p>
            <a:pPr algn="just">
              <a:buFontTx/>
              <a:buChar char="-"/>
            </a:pPr>
            <a:r>
              <a:rPr lang="en-US" sz="1800" dirty="0" smtClean="0"/>
              <a:t>Runtime Library routines(</a:t>
            </a:r>
            <a:r>
              <a:rPr lang="en-US" sz="1800" dirty="0" err="1" smtClean="0"/>
              <a:t>e.g</a:t>
            </a:r>
            <a:r>
              <a:rPr lang="en-US" sz="1800" dirty="0" smtClean="0"/>
              <a:t>: </a:t>
            </a:r>
            <a:r>
              <a:rPr lang="en-US" sz="1800" dirty="0" err="1" smtClean="0"/>
              <a:t>omp_get_num_threads</a:t>
            </a:r>
            <a:r>
              <a:rPr lang="en-US" sz="1800" dirty="0" smtClean="0"/>
              <a:t>())</a:t>
            </a:r>
          </a:p>
          <a:p>
            <a:pPr algn="just">
              <a:buFontTx/>
              <a:buChar char="-"/>
            </a:pPr>
            <a:r>
              <a:rPr lang="en-US" sz="1800" dirty="0" smtClean="0"/>
              <a:t>Environment Variables(</a:t>
            </a:r>
            <a:r>
              <a:rPr lang="en-US" sz="1800" dirty="0" err="1" smtClean="0"/>
              <a:t>e.g</a:t>
            </a:r>
            <a:r>
              <a:rPr lang="en-US" sz="1800" dirty="0" smtClean="0"/>
              <a:t>: OMP_NUM_THREADS)</a:t>
            </a:r>
          </a:p>
          <a:p>
            <a:pPr algn="just">
              <a:buFontTx/>
              <a:buChar char="-"/>
            </a:pPr>
            <a:r>
              <a:rPr lang="en-US" sz="1800" dirty="0" smtClean="0"/>
              <a:t>It is easy to use than MPI</a:t>
            </a:r>
          </a:p>
          <a:p>
            <a:pPr algn="just">
              <a:buFontTx/>
              <a:buChar char="-"/>
            </a:pPr>
            <a:r>
              <a:rPr lang="en-US" sz="1800" dirty="0" smtClean="0"/>
              <a:t>It is thread based</a:t>
            </a:r>
          </a:p>
          <a:p>
            <a:pPr marL="0" indent="0" algn="just">
              <a:buNone/>
            </a:pPr>
            <a:r>
              <a:rPr lang="en-US" sz="1800" dirty="0" smtClean="0"/>
              <a:t>-   Fork-Join model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373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Implementation of Serial Version: 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stdio.h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stdlib.h</a:t>
            </a:r>
            <a:r>
              <a:rPr lang="en-US" sz="1200" dirty="0"/>
              <a:t>&gt;</a:t>
            </a:r>
          </a:p>
          <a:p>
            <a:pPr marL="0" indent="0">
              <a:buNone/>
            </a:pPr>
            <a:r>
              <a:rPr lang="en-US" sz="1200" dirty="0"/>
              <a:t>#include &lt;</a:t>
            </a:r>
            <a:r>
              <a:rPr lang="en-US" sz="1200" dirty="0" err="1"/>
              <a:t>time.h</a:t>
            </a:r>
            <a:r>
              <a:rPr lang="en-US" sz="1200" dirty="0" smtClean="0"/>
              <a:t>&gt;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int</a:t>
            </a:r>
            <a:r>
              <a:rPr lang="en-US" sz="1200" dirty="0"/>
              <a:t> main() {</a:t>
            </a:r>
          </a:p>
          <a:p>
            <a:pPr marL="0" indent="0">
              <a:buNone/>
            </a:pPr>
            <a:r>
              <a:rPr lang="en-US" sz="1200" dirty="0"/>
              <a:t>    long </a:t>
            </a:r>
            <a:r>
              <a:rPr lang="en-US" sz="1200" dirty="0" err="1"/>
              <a:t>long</a:t>
            </a:r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num_points</a:t>
            </a:r>
            <a:r>
              <a:rPr lang="en-US" sz="1200" dirty="0"/>
              <a:t>, </a:t>
            </a:r>
            <a:r>
              <a:rPr lang="en-US" sz="1200" dirty="0" err="1"/>
              <a:t>count_inside</a:t>
            </a:r>
            <a:r>
              <a:rPr lang="en-US" sz="1200" dirty="0"/>
              <a:t> = 0;</a:t>
            </a:r>
          </a:p>
          <a:p>
            <a:pPr marL="0" indent="0">
              <a:buNone/>
            </a:pPr>
            <a:r>
              <a:rPr lang="en-US" sz="1200" dirty="0"/>
              <a:t>    double x, y, pi;   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("Enter number of random points: ");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scanf</a:t>
            </a:r>
            <a:r>
              <a:rPr lang="en-US" sz="1200" dirty="0"/>
              <a:t>("%</a:t>
            </a:r>
            <a:r>
              <a:rPr lang="en-US" sz="1200" dirty="0" err="1"/>
              <a:t>lld</a:t>
            </a:r>
            <a:r>
              <a:rPr lang="en-US" sz="1200" dirty="0"/>
              <a:t>", &amp;</a:t>
            </a:r>
            <a:r>
              <a:rPr lang="en-US" sz="1200" dirty="0" err="1"/>
              <a:t>num_points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clock_t</a:t>
            </a:r>
            <a:r>
              <a:rPr lang="en-US" sz="1200" dirty="0"/>
              <a:t> start = clock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/>
              <a:t>  for (long </a:t>
            </a:r>
            <a:r>
              <a:rPr lang="en-US" sz="1200" dirty="0" err="1"/>
              <a:t>long</a:t>
            </a:r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num_points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</a:t>
            </a:r>
          </a:p>
          <a:p>
            <a:pPr marL="0" indent="0">
              <a:buNone/>
            </a:pPr>
            <a:r>
              <a:rPr lang="en-US" sz="1200" dirty="0"/>
              <a:t>     {</a:t>
            </a:r>
          </a:p>
          <a:p>
            <a:pPr marL="0" indent="0">
              <a:buNone/>
            </a:pPr>
            <a:r>
              <a:rPr lang="en-US" sz="1200" dirty="0"/>
              <a:t>        x = (double)rand() / RAND_MAX;  </a:t>
            </a:r>
          </a:p>
          <a:p>
            <a:pPr marL="0" indent="0">
              <a:buNone/>
            </a:pPr>
            <a:r>
              <a:rPr lang="en-US" sz="1200" dirty="0"/>
              <a:t>        y = (double)rand() / RAND_MAX</a:t>
            </a:r>
            <a:r>
              <a:rPr lang="en-US" sz="1200" dirty="0" smtClean="0"/>
              <a:t>;  //32767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if ((x * x + y * y) &lt;= 1.0)</a:t>
            </a:r>
          </a:p>
          <a:p>
            <a:pPr marL="0" indent="0">
              <a:buNone/>
            </a:pPr>
            <a:r>
              <a:rPr lang="en-US" sz="1200" dirty="0"/>
              <a:t>        {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err="1"/>
              <a:t>count_inside</a:t>
            </a:r>
            <a:r>
              <a:rPr lang="en-US" sz="1200" dirty="0" smtClean="0"/>
              <a:t>++;  x^2 + y^2 &lt;=1.0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    }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6124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pi = 4.0 * </a:t>
            </a:r>
            <a:r>
              <a:rPr lang="en-US" sz="1200" dirty="0" err="1"/>
              <a:t>count_inside</a:t>
            </a:r>
            <a:r>
              <a:rPr lang="en-US" sz="1200" dirty="0"/>
              <a:t> / </a:t>
            </a:r>
            <a:r>
              <a:rPr lang="en-US" sz="1200" dirty="0" err="1"/>
              <a:t>num_points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clock_t</a:t>
            </a:r>
            <a:r>
              <a:rPr lang="en-US" sz="1200" dirty="0"/>
              <a:t> end = clock();  </a:t>
            </a:r>
          </a:p>
          <a:p>
            <a:pPr marL="0" indent="0">
              <a:buNone/>
            </a:pPr>
            <a:r>
              <a:rPr lang="en-US" sz="1200" dirty="0"/>
              <a:t>    double </a:t>
            </a:r>
            <a:r>
              <a:rPr lang="en-US" sz="1200" dirty="0" err="1"/>
              <a:t>time_taken</a:t>
            </a:r>
            <a:r>
              <a:rPr lang="en-US" sz="1200" dirty="0"/>
              <a:t> = (double)(end - start) / CLOCKS_PER_SEC;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("Estimated Pi = %.5f\n", pi);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("Execution time = %.2f seconds\n", </a:t>
            </a:r>
            <a:r>
              <a:rPr lang="en-US" sz="1200" dirty="0" err="1"/>
              <a:t>time_taken</a:t>
            </a:r>
            <a:r>
              <a:rPr lang="en-US" sz="1200" dirty="0"/>
              <a:t>);</a:t>
            </a:r>
          </a:p>
          <a:p>
            <a:pPr marL="0" indent="0">
              <a:buNone/>
            </a:pPr>
            <a:r>
              <a:rPr lang="en-US" sz="1200" dirty="0"/>
              <a:t>    return 0;</a:t>
            </a:r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921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Outcome: </a:t>
            </a:r>
            <a:endParaRPr lang="en-US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21" y="1556426"/>
            <a:ext cx="10667121" cy="3988340"/>
          </a:xfrm>
        </p:spPr>
      </p:pic>
    </p:spTree>
    <p:extLst>
      <p:ext uri="{BB962C8B-B14F-4D97-AF65-F5344CB8AC3E}">
        <p14:creationId xmlns:p14="http://schemas.microsoft.com/office/powerpoint/2010/main" val="3720558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Implementation of Parallel Version: </a:t>
            </a:r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16280" y="1894205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u="sng" dirty="0" smtClean="0"/>
              <a:t>Para-shell.sh</a:t>
            </a:r>
            <a:r>
              <a:rPr lang="en-US" sz="8000" dirty="0" smtClean="0"/>
              <a:t>:</a:t>
            </a:r>
          </a:p>
          <a:p>
            <a:pPr marL="0" indent="0">
              <a:buNone/>
            </a:pPr>
            <a:r>
              <a:rPr lang="en-US" sz="4800" dirty="0" smtClean="0"/>
              <a:t>#!/</a:t>
            </a:r>
            <a:r>
              <a:rPr lang="en-US" sz="4800" dirty="0"/>
              <a:t>bin/bash</a:t>
            </a:r>
          </a:p>
          <a:p>
            <a:pPr marL="0" indent="0">
              <a:buNone/>
            </a:pPr>
            <a:r>
              <a:rPr lang="en-US" sz="4800" dirty="0"/>
              <a:t>echo "Running 4 Monte Carlo simulations in parallel (2 threads each)..."</a:t>
            </a:r>
          </a:p>
          <a:p>
            <a:pPr marL="0" indent="0">
              <a:buNone/>
            </a:pPr>
            <a:r>
              <a:rPr lang="en-US" sz="4800" dirty="0"/>
              <a:t>for </a:t>
            </a:r>
            <a:r>
              <a:rPr lang="en-US" sz="4800" dirty="0" err="1"/>
              <a:t>i</a:t>
            </a:r>
            <a:r>
              <a:rPr lang="en-US" sz="4800" dirty="0"/>
              <a:t> in {1..4}</a:t>
            </a:r>
          </a:p>
          <a:p>
            <a:pPr marL="0" indent="0">
              <a:buNone/>
            </a:pPr>
            <a:r>
              <a:rPr lang="en-US" sz="4800" dirty="0"/>
              <a:t>do</a:t>
            </a:r>
          </a:p>
          <a:p>
            <a:pPr marL="0" indent="0">
              <a:buNone/>
            </a:pPr>
            <a:r>
              <a:rPr lang="en-US" sz="4800" dirty="0"/>
              <a:t>   ./pi &lt;&lt;&lt; 100000000 &amp;</a:t>
            </a:r>
          </a:p>
          <a:p>
            <a:pPr marL="0" indent="0">
              <a:buNone/>
            </a:pPr>
            <a:r>
              <a:rPr lang="en-US" sz="4800" dirty="0"/>
              <a:t>Done</a:t>
            </a:r>
          </a:p>
          <a:p>
            <a:pPr marL="0" indent="0">
              <a:buNone/>
            </a:pPr>
            <a:r>
              <a:rPr lang="en-US" sz="4800" dirty="0"/>
              <a:t>Wait</a:t>
            </a:r>
          </a:p>
          <a:p>
            <a:pPr marL="0" indent="0">
              <a:buNone/>
            </a:pPr>
            <a:r>
              <a:rPr lang="en-US" sz="4800" dirty="0"/>
              <a:t>echo "All 4 simulations completed</a:t>
            </a:r>
            <a:r>
              <a:rPr lang="en-US" sz="4800" dirty="0" smtClean="0"/>
              <a:t>.“</a:t>
            </a:r>
          </a:p>
          <a:p>
            <a:pPr marL="0" indent="0">
              <a:buNone/>
            </a:pPr>
            <a:r>
              <a:rPr lang="en-US" sz="8000" u="sng" dirty="0" err="1"/>
              <a:t>p</a:t>
            </a:r>
            <a:r>
              <a:rPr lang="en-US" sz="8000" u="sng" dirty="0" err="1" smtClean="0"/>
              <a:t>i.c</a:t>
            </a:r>
            <a:r>
              <a:rPr lang="en-US" sz="8000" dirty="0" smtClean="0"/>
              <a:t>: </a:t>
            </a:r>
          </a:p>
          <a:p>
            <a:pPr marL="0" indent="0">
              <a:buNone/>
            </a:pPr>
            <a:r>
              <a:rPr lang="en-US" sz="1400" dirty="0" smtClean="0"/>
              <a:t>&lt;</a:t>
            </a:r>
            <a:r>
              <a:rPr lang="en-US" sz="4800" dirty="0" smtClean="0"/>
              <a:t>#</a:t>
            </a:r>
            <a:r>
              <a:rPr lang="en-US" sz="4800" dirty="0"/>
              <a:t>include &lt;</a:t>
            </a:r>
            <a:r>
              <a:rPr lang="en-US" sz="4800" dirty="0" err="1"/>
              <a:t>stdlib.h</a:t>
            </a:r>
            <a:r>
              <a:rPr lang="en-US" sz="4800" dirty="0"/>
              <a:t>&gt;</a:t>
            </a:r>
          </a:p>
          <a:p>
            <a:pPr marL="0" indent="0">
              <a:buNone/>
            </a:pPr>
            <a:r>
              <a:rPr lang="en-US" sz="4800" dirty="0"/>
              <a:t>#include &lt;</a:t>
            </a:r>
            <a:r>
              <a:rPr lang="en-US" sz="4800" dirty="0" err="1"/>
              <a:t>omp.h</a:t>
            </a:r>
            <a:r>
              <a:rPr lang="en-US" sz="4800" dirty="0"/>
              <a:t>&gt;</a:t>
            </a:r>
          </a:p>
          <a:p>
            <a:pPr marL="0" indent="0">
              <a:buNone/>
            </a:pPr>
            <a:r>
              <a:rPr lang="en-US" sz="4800" dirty="0"/>
              <a:t>#include &lt;</a:t>
            </a:r>
            <a:r>
              <a:rPr lang="en-US" sz="4800" dirty="0" err="1"/>
              <a:t>unistd.h</a:t>
            </a:r>
            <a:r>
              <a:rPr lang="en-US" sz="4800" dirty="0"/>
              <a:t>&gt; </a:t>
            </a:r>
            <a:endParaRPr lang="en-US" sz="4800" dirty="0" smtClean="0"/>
          </a:p>
          <a:p>
            <a:pPr marL="0" indent="0">
              <a:buNone/>
            </a:pPr>
            <a:r>
              <a:rPr lang="en-US" sz="4800" dirty="0" err="1"/>
              <a:t>int</a:t>
            </a:r>
            <a:r>
              <a:rPr lang="en-US" sz="4800" dirty="0"/>
              <a:t> main() </a:t>
            </a:r>
          </a:p>
          <a:p>
            <a:pPr marL="0" indent="0">
              <a:buNone/>
            </a:pPr>
            <a:r>
              <a:rPr lang="en-US" sz="4800" dirty="0"/>
              <a:t>{</a:t>
            </a:r>
          </a:p>
          <a:p>
            <a:pPr marL="0" indent="0">
              <a:buNone/>
            </a:pPr>
            <a:r>
              <a:rPr lang="en-US" sz="4800" dirty="0"/>
              <a:t>    long </a:t>
            </a:r>
            <a:r>
              <a:rPr lang="en-US" sz="4800" dirty="0" err="1"/>
              <a:t>long</a:t>
            </a:r>
            <a:r>
              <a:rPr lang="en-US" sz="4800" dirty="0"/>
              <a:t> </a:t>
            </a:r>
            <a:r>
              <a:rPr lang="en-US" sz="4800" dirty="0" err="1"/>
              <a:t>int</a:t>
            </a:r>
            <a:r>
              <a:rPr lang="en-US" sz="4800" dirty="0"/>
              <a:t> </a:t>
            </a:r>
            <a:r>
              <a:rPr lang="en-US" sz="4800" dirty="0" err="1"/>
              <a:t>num_points</a:t>
            </a:r>
            <a:r>
              <a:rPr lang="en-US" sz="4800" dirty="0" smtClean="0"/>
              <a:t>;</a:t>
            </a:r>
          </a:p>
          <a:p>
            <a:pPr marL="0" indent="0">
              <a:buNone/>
            </a:pPr>
            <a:r>
              <a:rPr lang="en-US" sz="4800" dirty="0" smtClean="0"/>
              <a:t> </a:t>
            </a:r>
            <a:r>
              <a:rPr lang="en-US" sz="4800" dirty="0" err="1"/>
              <a:t>printf</a:t>
            </a:r>
            <a:r>
              <a:rPr lang="en-US" sz="4800" dirty="0"/>
              <a:t>("Enter number of random points: </a:t>
            </a:r>
            <a:r>
              <a:rPr lang="en-US" sz="4800" dirty="0" smtClean="0"/>
              <a:t>");</a:t>
            </a:r>
          </a:p>
          <a:p>
            <a:pPr marL="0" indent="0">
              <a:buNone/>
            </a:pPr>
            <a:r>
              <a:rPr lang="en-US" sz="4800" dirty="0" smtClean="0"/>
              <a:t> </a:t>
            </a:r>
            <a:r>
              <a:rPr lang="en-US" sz="4800" dirty="0" err="1"/>
              <a:t>scanf</a:t>
            </a:r>
            <a:r>
              <a:rPr lang="en-US" sz="4800" dirty="0"/>
              <a:t>("%</a:t>
            </a:r>
            <a:r>
              <a:rPr lang="en-US" sz="4800" dirty="0" err="1"/>
              <a:t>lld</a:t>
            </a:r>
            <a:r>
              <a:rPr lang="en-US" sz="4800" dirty="0"/>
              <a:t>", &amp;</a:t>
            </a:r>
            <a:r>
              <a:rPr lang="en-US" sz="4800" dirty="0" err="1"/>
              <a:t>num_points</a:t>
            </a:r>
            <a:r>
              <a:rPr lang="en-US" sz="4800" dirty="0" smtClean="0"/>
              <a:t>);</a:t>
            </a:r>
          </a:p>
          <a:p>
            <a:pPr marL="0" indent="0">
              <a:buNone/>
            </a:pPr>
            <a:r>
              <a:rPr lang="en-US" sz="4800" dirty="0" smtClean="0"/>
              <a:t>long </a:t>
            </a:r>
            <a:r>
              <a:rPr lang="en-US" sz="4800" dirty="0" err="1"/>
              <a:t>long</a:t>
            </a:r>
            <a:r>
              <a:rPr lang="en-US" sz="4800" dirty="0"/>
              <a:t> </a:t>
            </a:r>
            <a:r>
              <a:rPr lang="en-US" sz="4800" dirty="0" err="1"/>
              <a:t>int</a:t>
            </a:r>
            <a:r>
              <a:rPr lang="en-US" sz="4800" dirty="0"/>
              <a:t> </a:t>
            </a:r>
            <a:r>
              <a:rPr lang="en-US" sz="4800" dirty="0" err="1"/>
              <a:t>count_inside</a:t>
            </a:r>
            <a:r>
              <a:rPr lang="en-US" sz="4800" dirty="0"/>
              <a:t> = </a:t>
            </a:r>
            <a:r>
              <a:rPr lang="en-US" sz="4800" dirty="0" smtClean="0"/>
              <a:t>0;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1233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99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double </a:t>
            </a:r>
            <a:r>
              <a:rPr lang="en-US" dirty="0"/>
              <a:t>pi;</a:t>
            </a:r>
          </a:p>
          <a:p>
            <a:pPr marL="0" indent="0">
              <a:buNone/>
            </a:pPr>
            <a:r>
              <a:rPr lang="en-US" dirty="0" smtClean="0"/>
              <a:t>double </a:t>
            </a:r>
            <a:r>
              <a:rPr lang="en-US" dirty="0"/>
              <a:t>start = </a:t>
            </a:r>
            <a:r>
              <a:rPr lang="en-US" dirty="0" err="1"/>
              <a:t>omp_get_wtime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 err="1" smtClean="0"/>
              <a:t>omp_set_num_threads</a:t>
            </a:r>
            <a:r>
              <a:rPr lang="en-US" dirty="0" smtClean="0"/>
              <a:t>(2</a:t>
            </a:r>
            <a:r>
              <a:rPr lang="en-US" dirty="0"/>
              <a:t>);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#</a:t>
            </a:r>
            <a:r>
              <a:rPr lang="en-US" dirty="0"/>
              <a:t>pragma </a:t>
            </a:r>
            <a:r>
              <a:rPr lang="en-US" dirty="0" err="1"/>
              <a:t>omp</a:t>
            </a:r>
            <a:r>
              <a:rPr lang="en-US" dirty="0"/>
              <a:t> parallel</a:t>
            </a:r>
          </a:p>
          <a:p>
            <a:pPr marL="0" indent="0">
              <a:buNone/>
            </a:pP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r>
              <a:rPr lang="en-US" dirty="0"/>
              <a:t> seed = 1234 + </a:t>
            </a:r>
            <a:r>
              <a:rPr lang="en-US" dirty="0" err="1"/>
              <a:t>omp_get_thread_num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local_count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double x, y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#pragma </a:t>
            </a:r>
            <a:r>
              <a:rPr lang="en-US" dirty="0" err="1"/>
              <a:t>omp</a:t>
            </a:r>
            <a:r>
              <a:rPr lang="en-US" dirty="0"/>
              <a:t> </a:t>
            </a:r>
            <a:r>
              <a:rPr lang="en-US" dirty="0" smtClean="0"/>
              <a:t>for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(long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num_points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(double)</a:t>
            </a:r>
            <a:r>
              <a:rPr lang="en-US" dirty="0" err="1"/>
              <a:t>rand_r</a:t>
            </a:r>
            <a:r>
              <a:rPr lang="en-US" dirty="0"/>
              <a:t>(&amp;seed) / RAND_MAX;</a:t>
            </a:r>
          </a:p>
          <a:p>
            <a:pPr marL="0" indent="0">
              <a:buNone/>
            </a:pPr>
            <a:r>
              <a:rPr lang="en-US" dirty="0"/>
              <a:t>  y = (double)</a:t>
            </a:r>
            <a:r>
              <a:rPr lang="en-US" dirty="0" err="1"/>
              <a:t>rand_r</a:t>
            </a:r>
            <a:r>
              <a:rPr lang="en-US" dirty="0"/>
              <a:t>(&amp;seed) / RAND_MAX;</a:t>
            </a:r>
          </a:p>
          <a:p>
            <a:pPr marL="0" indent="0">
              <a:buNone/>
            </a:pPr>
            <a:r>
              <a:rPr lang="en-US" dirty="0"/>
              <a:t>     </a:t>
            </a:r>
            <a:r>
              <a:rPr lang="en-US" dirty="0" smtClean="0"/>
              <a:t> </a:t>
            </a:r>
            <a:r>
              <a:rPr lang="en-US" dirty="0"/>
              <a:t>if ((x * x + y * y) &lt;= 1.0)</a:t>
            </a:r>
          </a:p>
          <a:p>
            <a:pPr marL="0" indent="0">
              <a:buNone/>
            </a:pPr>
            <a:r>
              <a:rPr lang="en-US" dirty="0"/>
              <a:t>                </a:t>
            </a:r>
            <a:r>
              <a:rPr lang="en-US" dirty="0" err="1"/>
              <a:t>local_count</a:t>
            </a:r>
            <a:r>
              <a:rPr lang="en-US" dirty="0" smtClean="0"/>
              <a:t>++;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69378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 #pragma </a:t>
            </a:r>
            <a:r>
              <a:rPr lang="en-US" sz="1200" dirty="0" err="1"/>
              <a:t>omp</a:t>
            </a:r>
            <a:r>
              <a:rPr lang="en-US" sz="1200" dirty="0"/>
              <a:t> atomic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count_inside</a:t>
            </a:r>
            <a:r>
              <a:rPr lang="en-US" sz="1200" dirty="0"/>
              <a:t> += </a:t>
            </a:r>
            <a:r>
              <a:rPr lang="en-US" sz="1200" dirty="0" err="1"/>
              <a:t>local_count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}</a:t>
            </a:r>
          </a:p>
          <a:p>
            <a:pPr marL="0" indent="0">
              <a:buNone/>
            </a:pPr>
            <a:r>
              <a:rPr lang="en-US" sz="1200" dirty="0"/>
              <a:t>    pi = 4.0 * </a:t>
            </a:r>
            <a:r>
              <a:rPr lang="en-US" sz="1200" dirty="0" err="1"/>
              <a:t>count_inside</a:t>
            </a:r>
            <a:r>
              <a:rPr lang="en-US" sz="1200" dirty="0"/>
              <a:t> / </a:t>
            </a:r>
            <a:r>
              <a:rPr lang="en-US" sz="1200" dirty="0" err="1"/>
              <a:t>num_points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/>
              <a:t>    double end = </a:t>
            </a:r>
            <a:r>
              <a:rPr lang="en-US" sz="1200" dirty="0" err="1"/>
              <a:t>omp_get_wtime</a:t>
            </a:r>
            <a:r>
              <a:rPr lang="en-US" sz="1200" dirty="0"/>
              <a:t>();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printf</a:t>
            </a:r>
            <a:r>
              <a:rPr lang="en-US" sz="1200" dirty="0"/>
              <a:t>("PID: %d | Estimated Pi = %.5f | Time = %.6f sec\n", </a:t>
            </a:r>
            <a:r>
              <a:rPr lang="en-US" sz="1200" dirty="0" err="1"/>
              <a:t>getpid</a:t>
            </a:r>
            <a:r>
              <a:rPr lang="en-US" sz="1200" dirty="0"/>
              <a:t>(), pi, end - start);</a:t>
            </a:r>
          </a:p>
          <a:p>
            <a:pPr marL="0" indent="0">
              <a:buNone/>
            </a:pPr>
            <a:r>
              <a:rPr lang="en-US" sz="1200" dirty="0"/>
              <a:t>    return 0;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556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767</Words>
  <Application>Microsoft Office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C-DAC ASSIGNMENT ONE</vt:lpstr>
      <vt:lpstr>Introduction</vt:lpstr>
      <vt:lpstr>Concepts Used:</vt:lpstr>
      <vt:lpstr>Implementation of Serial Version: </vt:lpstr>
      <vt:lpstr>PowerPoint Presentation</vt:lpstr>
      <vt:lpstr>Outcome: </vt:lpstr>
      <vt:lpstr>Implementation of Parallel Version: </vt:lpstr>
      <vt:lpstr>PowerPoint Presentation</vt:lpstr>
      <vt:lpstr>PowerPoint Presentation</vt:lpstr>
      <vt:lpstr>Outcome:</vt:lpstr>
      <vt:lpstr>References: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2025-06-07T14:57:39Z</dcterms:created>
  <dcterms:modified xsi:type="dcterms:W3CDTF">2025-06-11T07:24:27Z</dcterms:modified>
</cp:coreProperties>
</file>