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40"/>
  </p:notesMasterIdLst>
  <p:sldIdLst>
    <p:sldId id="262" r:id="rId5"/>
    <p:sldId id="269" r:id="rId6"/>
    <p:sldId id="30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4" r:id="rId25"/>
    <p:sldId id="293" r:id="rId26"/>
    <p:sldId id="295" r:id="rId27"/>
    <p:sldId id="296" r:id="rId28"/>
    <p:sldId id="297" r:id="rId29"/>
    <p:sldId id="298" r:id="rId30"/>
    <p:sldId id="299" r:id="rId31"/>
    <p:sldId id="302" r:id="rId32"/>
    <p:sldId id="303" r:id="rId33"/>
    <p:sldId id="304" r:id="rId34"/>
    <p:sldId id="300" r:id="rId35"/>
    <p:sldId id="301" r:id="rId36"/>
    <p:sldId id="272" r:id="rId37"/>
    <p:sldId id="307" r:id="rId38"/>
    <p:sldId id="306"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6836F2-D9E1-47D5-89F6-931934F3A78A}" v="2" dt="2022-05-04T10:49:03.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8" autoAdjust="0"/>
    <p:restoredTop sz="95622" autoAdjust="0"/>
  </p:normalViewPr>
  <p:slideViewPr>
    <p:cSldViewPr snapToGrid="0">
      <p:cViewPr>
        <p:scale>
          <a:sx n="80" d="100"/>
          <a:sy n="80" d="100"/>
        </p:scale>
        <p:origin x="1608"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04-05-2022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5/4/2022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6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ist.github.com/45deg/e731d9e7f478de134def5668324c44c5" TargetMode="External"/><Relationship Id="rId3" Type="http://schemas.openxmlformats.org/officeDocument/2006/relationships/hyperlink" Target="ftp://ftp.cs.wisc.edu/math-prog/tech-reports/98-18.ps" TargetMode="External"/><Relationship Id="rId7" Type="http://schemas.openxmlformats.org/officeDocument/2006/relationships/hyperlink" Target="https://www.kaggle.com/code/pierra/credit-card-dataset-svm-classification/data" TargetMode="External"/><Relationship Id="rId2" Type="http://schemas.openxmlformats.org/officeDocument/2006/relationships/hyperlink" Target="https://doi.org/10.1145/502512.502527" TargetMode="External"/><Relationship Id="rId1" Type="http://schemas.openxmlformats.org/officeDocument/2006/relationships/slideLayout" Target="../slideLayouts/slideLayout2.xml"/><Relationship Id="rId6" Type="http://schemas.openxmlformats.org/officeDocument/2006/relationships/hyperlink" Target="https://www.kaggle.com/datasets/colearninglounge/predicting-pulsar-starintermediate" TargetMode="External"/><Relationship Id="rId5" Type="http://schemas.openxmlformats.org/officeDocument/2006/relationships/hyperlink" Target="ftp://ftp.cs.wisc.edu/pub/dmi/tech-reports/OO-O4.ps" TargetMode="External"/><Relationship Id="rId4" Type="http://schemas.openxmlformats.org/officeDocument/2006/relationships/hyperlink" Target="https://machinelearningmastery.com/support-vector-machines-for-machine-learning/" TargetMode="External"/><Relationship Id="rId9" Type="http://schemas.openxmlformats.org/officeDocument/2006/relationships/hyperlink" Target="https://www.kaggle.com/datasets/rakeshrau/social-network-ad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007/s11063-020-10222-x" TargetMode="External"/><Relationship Id="rId2" Type="http://schemas.openxmlformats.org/officeDocument/2006/relationships/hyperlink" Target="https://arxiv.org/abs/1803.1040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2400320"/>
            <a:ext cx="7247166" cy="749421"/>
          </a:xfrm>
        </p:spPr>
        <p:txBody>
          <a:bodyPr/>
          <a:lstStyle>
            <a:lvl1pPr algn="ctr">
              <a:defRPr sz="2800" b="1">
                <a:latin typeface="+mn-lt"/>
              </a:defRPr>
            </a:lvl1pPr>
          </a:lstStyle>
          <a:p>
            <a:r>
              <a:rPr lang="en-IN" dirty="0"/>
              <a:t>PROXIMAL SUPPORT VECTOR MACHINE CLASSIFIER</a:t>
            </a:r>
          </a:p>
        </p:txBody>
      </p:sp>
      <p:sp>
        <p:nvSpPr>
          <p:cNvPr id="9" name="Text Placeholder 2"/>
          <p:cNvSpPr>
            <a:spLocks noGrp="1"/>
          </p:cNvSpPr>
          <p:nvPr>
            <p:ph type="body" idx="4294967295"/>
          </p:nvPr>
        </p:nvSpPr>
        <p:spPr>
          <a:xfrm>
            <a:off x="1069520" y="3920693"/>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Supervisor :</a:t>
            </a:r>
            <a:r>
              <a:rPr lang="en-US" sz="2400" dirty="0"/>
              <a:t> Prof </a:t>
            </a:r>
            <a:r>
              <a:rPr lang="en-IN" b="1" i="0" dirty="0">
                <a:solidFill>
                  <a:srgbClr val="222222"/>
                </a:solidFill>
                <a:effectLst/>
                <a:latin typeface="latoregular"/>
              </a:rPr>
              <a:t>Shiv Kumar Gupta</a:t>
            </a:r>
            <a:endParaRPr lang="en-US" dirty="0"/>
          </a:p>
        </p:txBody>
      </p:sp>
      <p:sp>
        <p:nvSpPr>
          <p:cNvPr id="14" name="Text Placeholder 2"/>
          <p:cNvSpPr>
            <a:spLocks noGrp="1"/>
          </p:cNvSpPr>
          <p:nvPr>
            <p:ph type="body" idx="4294967295"/>
          </p:nvPr>
        </p:nvSpPr>
        <p:spPr>
          <a:xfrm>
            <a:off x="948417" y="4549972"/>
            <a:ext cx="7247166" cy="575927"/>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Anurag Porwal </a:t>
            </a:r>
            <a:br>
              <a:rPr lang="en-US" dirty="0"/>
            </a:br>
            <a:r>
              <a:rPr lang="en-US" dirty="0"/>
              <a:t>19312004</a:t>
            </a:r>
          </a:p>
        </p:txBody>
      </p:sp>
      <p:sp>
        <p:nvSpPr>
          <p:cNvPr id="15" name="Text Placeholder 2"/>
          <p:cNvSpPr>
            <a:spLocks noGrp="1"/>
          </p:cNvSpPr>
          <p:nvPr>
            <p:ph type="body" idx="4294967295"/>
          </p:nvPr>
        </p:nvSpPr>
        <p:spPr>
          <a:xfrm>
            <a:off x="1069520" y="3291414"/>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MAN-300 PROJECT</a:t>
            </a:r>
          </a:p>
        </p:txBody>
      </p:sp>
      <p:pic>
        <p:nvPicPr>
          <p:cNvPr id="3" name="Picture 2" descr="A picture containing text, clock, pole&#10;&#10;Description automatically generated">
            <a:extLst>
              <a:ext uri="{FF2B5EF4-FFF2-40B4-BE49-F238E27FC236}">
                <a16:creationId xmlns:a16="http://schemas.microsoft.com/office/drawing/2014/main" id="{EC598228-C158-43CE-B211-256F35206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418" y="784067"/>
            <a:ext cx="1711006" cy="1436376"/>
          </a:xfrm>
          <a:prstGeom prst="rect">
            <a:avLst/>
          </a:prstGeom>
        </p:spPr>
      </p:pic>
      <p:pic>
        <p:nvPicPr>
          <p:cNvPr id="1026" name="Picture 2" descr="Indian Institute of Technology Roorkee (IITR) : Rankings, Fees &amp; Courses  Details | Top Universities">
            <a:extLst>
              <a:ext uri="{FF2B5EF4-FFF2-40B4-BE49-F238E27FC236}">
                <a16:creationId xmlns:a16="http://schemas.microsoft.com/office/drawing/2014/main" id="{7E6302B7-044B-4A8E-ABB8-CAE99562F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875" y="784067"/>
            <a:ext cx="1705811" cy="143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7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C8FF3A-A5FC-4518-B787-D65E7CD08FAB}"/>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AD102B76-6DE6-42C8-832D-D28FB8C93E37}"/>
                  </a:ext>
                </a:extLst>
              </p:cNvPr>
              <p:cNvSpPr>
                <a:spLocks noGrp="1"/>
              </p:cNvSpPr>
              <p:nvPr>
                <p:ph sz="half" idx="2"/>
              </p:nvPr>
            </p:nvSpPr>
            <p:spPr/>
            <p:txBody>
              <a:bodyPr/>
              <a:lstStyle/>
              <a:p>
                <a:r>
                  <a:rPr lang="en-US" i="1" dirty="0"/>
                  <a:t>Taking the Lagrangian and setting the gradients with respect to </a:t>
                </a:r>
                <a14:m>
                  <m:oMath xmlns:m="http://schemas.openxmlformats.org/officeDocument/2006/math">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𝜔</m:t>
                        </m:r>
                        <m:r>
                          <a:rPr lang="en-US" i="1" smtClean="0">
                            <a:latin typeface="Cambria Math" panose="02040503050406030204" pitchFamily="18" charset="0"/>
                          </a:rPr>
                          <m:t>,</m:t>
                        </m:r>
                        <m:r>
                          <a:rPr lang="en-US" i="1" smtClean="0">
                            <a:latin typeface="Cambria Math" panose="02040503050406030204" pitchFamily="18" charset="0"/>
                          </a:rPr>
                          <m:t>𝛾</m:t>
                        </m:r>
                        <m:r>
                          <a:rPr lang="en-US" i="1" smtClean="0">
                            <a:latin typeface="Cambria Math" panose="02040503050406030204" pitchFamily="18" charset="0"/>
                          </a:rPr>
                          <m:t>,</m:t>
                        </m:r>
                        <m:r>
                          <a:rPr lang="en-US" i="1" smtClean="0">
                            <a:latin typeface="Cambria Math" panose="02040503050406030204" pitchFamily="18" charset="0"/>
                          </a:rPr>
                          <m:t>𝑦</m:t>
                        </m:r>
                        <m:r>
                          <a:rPr lang="en-US" i="1" smtClean="0">
                            <a:latin typeface="Cambria Math" panose="02040503050406030204" pitchFamily="18" charset="0"/>
                          </a:rPr>
                          <m:t>,</m:t>
                        </m:r>
                        <m:r>
                          <a:rPr lang="en-US" i="1" smtClean="0">
                            <a:latin typeface="Cambria Math" panose="02040503050406030204" pitchFamily="18" charset="0"/>
                          </a:rPr>
                          <m:t>𝑢</m:t>
                        </m:r>
                      </m:e>
                    </m:d>
                  </m:oMath>
                </a14:m>
                <a:r>
                  <a:rPr lang="en-US" i="1" dirty="0"/>
                  <a:t> of L equals to 0.</a:t>
                </a:r>
              </a:p>
              <a:p>
                <a14:m>
                  <m:oMath xmlns:m="http://schemas.openxmlformats.org/officeDocument/2006/math">
                    <m:r>
                      <a:rPr lang="en-US" i="1" smtClean="0">
                        <a:latin typeface="Cambria Math" panose="02040503050406030204" pitchFamily="18" charset="0"/>
                      </a:rPr>
                      <m:t>𝐿</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𝜔</m:t>
                        </m:r>
                        <m:r>
                          <a:rPr lang="en-US" i="0">
                            <a:latin typeface="Cambria Math" panose="02040503050406030204" pitchFamily="18" charset="0"/>
                          </a:rPr>
                          <m:t>,</m:t>
                        </m:r>
                        <m:r>
                          <a:rPr lang="en-US" i="1">
                            <a:latin typeface="Cambria Math" panose="02040503050406030204" pitchFamily="18" charset="0"/>
                          </a:rPr>
                          <m:t>𝛾</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𝑢</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𝜈</m:t>
                        </m:r>
                      </m:num>
                      <m:den>
                        <m:r>
                          <a:rPr lang="en-US" i="0">
                            <a:latin typeface="Cambria Math" panose="02040503050406030204" pitchFamily="18" charset="0"/>
                          </a:rPr>
                          <m:t>2</m:t>
                        </m:r>
                      </m:den>
                    </m:f>
                    <m:sSup>
                      <m:sSupPr>
                        <m:ctrlPr>
                          <a:rPr lang="en-US" i="1">
                            <a:solidFill>
                              <a:srgbClr val="836967"/>
                            </a:solidFill>
                            <a:latin typeface="Cambria Math" panose="02040503050406030204" pitchFamily="18" charset="0"/>
                          </a:rPr>
                        </m:ctrlPr>
                      </m:sSupPr>
                      <m:e>
                        <m:d>
                          <m:dPr>
                            <m:begChr m:val="‖"/>
                            <m:endChr m:val="‖"/>
                            <m:ctrlPr>
                              <a:rPr lang="en-US" i="1">
                                <a:solidFill>
                                  <a:srgbClr val="836967"/>
                                </a:solidFill>
                                <a:latin typeface="Cambria Math" panose="02040503050406030204" pitchFamily="18" charset="0"/>
                              </a:rPr>
                            </m:ctrlPr>
                          </m:dPr>
                          <m:e>
                            <m:r>
                              <a:rPr lang="en-US" i="1">
                                <a:latin typeface="Cambria Math" panose="02040503050406030204" pitchFamily="18" charset="0"/>
                              </a:rPr>
                              <m:t>𝑦</m:t>
                            </m:r>
                          </m:e>
                        </m:d>
                      </m:e>
                      <m:sup>
                        <m:r>
                          <a:rPr lang="en-US" i="0">
                            <a:latin typeface="Cambria Math" panose="02040503050406030204" pitchFamily="18" charset="0"/>
                          </a:rPr>
                          <m:t>2</m:t>
                        </m:r>
                      </m:sup>
                    </m:sSup>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sSup>
                      <m:sSupPr>
                        <m:ctrlPr>
                          <a:rPr lang="en-US" i="1">
                            <a:solidFill>
                              <a:srgbClr val="836967"/>
                            </a:solidFill>
                            <a:latin typeface="Cambria Math" panose="02040503050406030204" pitchFamily="18" charset="0"/>
                          </a:rPr>
                        </m:ctrlPr>
                      </m:sSupPr>
                      <m:e>
                        <m:d>
                          <m:dPr>
                            <m:begChr m:val="‖"/>
                            <m:endChr m:val="‖"/>
                            <m:ctrlPr>
                              <a:rPr lang="en-US" i="1">
                                <a:solidFill>
                                  <a:srgbClr val="836967"/>
                                </a:solidFill>
                                <a:latin typeface="Cambria Math" panose="02040503050406030204" pitchFamily="18" charset="0"/>
                              </a:rPr>
                            </m:ctrlPr>
                          </m:dPr>
                          <m:e>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1">
                                          <a:latin typeface="Cambria Math" panose="02040503050406030204" pitchFamily="18" charset="0"/>
                                        </a:rPr>
                                        <m:t>𝜔</m:t>
                                      </m:r>
                                    </m:e>
                                  </m:mr>
                                  <m:mr>
                                    <m:e>
                                      <m:r>
                                        <a:rPr lang="en-US" i="1">
                                          <a:latin typeface="Cambria Math" panose="02040503050406030204" pitchFamily="18" charset="0"/>
                                        </a:rPr>
                                        <m:t>𝛾</m:t>
                                      </m:r>
                                    </m:e>
                                  </m:mr>
                                </m:m>
                              </m:e>
                            </m:d>
                          </m:e>
                        </m:d>
                      </m:e>
                      <m:sup>
                        <m:r>
                          <a:rPr lang="en-US" i="0">
                            <a:latin typeface="Cambria Math" panose="02040503050406030204" pitchFamily="18" charset="0"/>
                          </a:rPr>
                          <m:t>2</m:t>
                        </m:r>
                      </m:sup>
                    </m:sSup>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𝑢</m:t>
                        </m:r>
                      </m:e>
                      <m:sup>
                        <m:r>
                          <a:rPr lang="en-US" i="0">
                            <a:latin typeface="Cambria Math" panose="02040503050406030204" pitchFamily="18" charset="0"/>
                          </a:rPr>
                          <m:t>′</m:t>
                        </m:r>
                      </m:sup>
                    </m:sSup>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𝐷</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𝐴𝑤</m:t>
                            </m:r>
                            <m:r>
                              <a:rPr lang="en-US" i="0">
                                <a:latin typeface="Cambria Math" panose="02040503050406030204" pitchFamily="18" charset="0"/>
                              </a:rPr>
                              <m:t>−ⅇ</m:t>
                            </m:r>
                            <m:r>
                              <a:rPr lang="en-US" i="1">
                                <a:latin typeface="Cambria Math" panose="02040503050406030204" pitchFamily="18" charset="0"/>
                              </a:rPr>
                              <m:t>𝛾</m:t>
                            </m:r>
                          </m:e>
                        </m:d>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−ⅇ</m:t>
                        </m:r>
                      </m:e>
                    </m:d>
                  </m:oMath>
                </a14:m>
                <a:endParaRPr lang="en-US" dirty="0"/>
              </a:p>
              <a:p>
                <a14:m>
                  <m:oMath xmlns:m="http://schemas.openxmlformats.org/officeDocument/2006/math">
                    <m:r>
                      <m:rPr>
                        <m:sty m:val="p"/>
                      </m:rPr>
                      <a:rPr lang="en-US" dirty="0" smtClean="0">
                        <a:latin typeface="Cambria Math" panose="02040503050406030204" pitchFamily="18" charset="0"/>
                      </a:rPr>
                      <m:t>∇</m:t>
                    </m:r>
                    <m:r>
                      <a:rPr lang="en-US" i="1" dirty="0">
                        <a:latin typeface="Cambria Math" panose="02040503050406030204" pitchFamily="18" charset="0"/>
                      </a:rPr>
                      <m:t>𝐿</m:t>
                    </m:r>
                    <m:r>
                      <a:rPr lang="en-US" i="0" dirty="0">
                        <a:latin typeface="Cambria Math" panose="02040503050406030204" pitchFamily="18" charset="0"/>
                      </a:rPr>
                      <m:t>=0</m:t>
                    </m:r>
                  </m:oMath>
                </a14:m>
                <a:r>
                  <a:rPr lang="en-US" dirty="0"/>
                  <a:t> gives following KKT optimality conditions:</a:t>
                </a:r>
              </a:p>
              <a:p>
                <a:endParaRPr lang="en-US" dirty="0"/>
              </a:p>
            </p:txBody>
          </p:sp>
        </mc:Choice>
        <mc:Fallback>
          <p:sp>
            <p:nvSpPr>
              <p:cNvPr id="8" name="Content Placeholder 7">
                <a:extLst>
                  <a:ext uri="{FF2B5EF4-FFF2-40B4-BE49-F238E27FC236}">
                    <a16:creationId xmlns:a16="http://schemas.microsoft.com/office/drawing/2014/main" id="{AD102B76-6DE6-42C8-832D-D28FB8C93E37}"/>
                  </a:ext>
                </a:extLst>
              </p:cNvPr>
              <p:cNvSpPr>
                <a:spLocks noGrp="1" noRot="1" noChangeAspect="1" noMove="1" noResize="1" noEditPoints="1" noAdjustHandles="1" noChangeArrowheads="1" noChangeShapeType="1" noTextEdit="1"/>
              </p:cNvSpPr>
              <p:nvPr>
                <p:ph sz="half" idx="2"/>
              </p:nvPr>
            </p:nvSpPr>
            <p:spPr>
              <a:blipFill>
                <a:blip r:embed="rId2"/>
                <a:stretch>
                  <a:fillRect l="-974" t="-818" r="-904"/>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312BFC48-E364-480E-A5F8-E0D780088D2C}"/>
              </a:ext>
            </a:extLst>
          </p:cNvPr>
          <p:cNvSpPr/>
          <p:nvPr/>
        </p:nvSpPr>
        <p:spPr>
          <a:xfrm>
            <a:off x="4706713" y="42118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479BA37-350E-518A-9AA5-0A2C7EF7D6E2}"/>
                  </a:ext>
                </a:extLst>
              </p:cNvPr>
              <p:cNvSpPr txBox="1"/>
              <p:nvPr/>
            </p:nvSpPr>
            <p:spPr>
              <a:xfrm>
                <a:off x="289798" y="3572655"/>
                <a:ext cx="4416915" cy="1947328"/>
              </a:xfrm>
              <a:prstGeom prst="rect">
                <a:avLst/>
              </a:prstGeom>
              <a:noFill/>
            </p:spPr>
            <p:txBody>
              <a:bodyPr wrap="square" lIns="0" tIns="0" rIns="0" bIns="0" rtlCol="0">
                <a:spAutoFit/>
              </a:bodyPr>
              <a:lstStyle/>
              <a:p>
                <a:pPr algn="just"/>
                <a14:m>
                  <m:oMathPara xmlns:m="http://schemas.openxmlformats.org/officeDocument/2006/math">
                    <m:oMathParaPr>
                      <m:jc m:val="center"/>
                    </m:oMathParaPr>
                    <m:oMath xmlns:m="http://schemas.openxmlformats.org/officeDocument/2006/math">
                      <m:m>
                        <m:mPr>
                          <m:plcHide m:val="on"/>
                          <m:mcs>
                            <m:mc>
                              <m:mcPr>
                                <m:count m:val="1"/>
                                <m:mcJc m:val="center"/>
                              </m:mcPr>
                            </m:mc>
                          </m:mcs>
                          <m:ctrlPr>
                            <a:rPr lang="en-US" sz="3200" smtClean="0">
                              <a:solidFill>
                                <a:srgbClr val="836967"/>
                              </a:solidFill>
                              <a:latin typeface="Cambria Math" panose="02040503050406030204" pitchFamily="18" charset="0"/>
                            </a:rPr>
                          </m:ctrlPr>
                        </m:mPr>
                        <m:mr>
                          <m:e>
                            <m:r>
                              <a:rPr lang="en-US" sz="3200" i="1">
                                <a:latin typeface="Cambria Math" panose="02040503050406030204" pitchFamily="18" charset="0"/>
                              </a:rPr>
                              <m:t>𝜔</m:t>
                            </m:r>
                            <m:r>
                              <a:rPr lang="en-US" sz="3200" i="0">
                                <a:latin typeface="Cambria Math" panose="02040503050406030204" pitchFamily="18" charset="0"/>
                              </a:rPr>
                              <m:t>−</m:t>
                            </m:r>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𝐴</m:t>
                                </m:r>
                              </m:e>
                              <m:sup>
                                <m:r>
                                  <a:rPr lang="en-US" sz="3200" i="0">
                                    <a:latin typeface="Cambria Math" panose="02040503050406030204" pitchFamily="18" charset="0"/>
                                  </a:rPr>
                                  <m:t>′</m:t>
                                </m:r>
                              </m:sup>
                            </m:sSup>
                            <m:r>
                              <a:rPr lang="en-US" sz="3200" i="1">
                                <a:latin typeface="Cambria Math" panose="02040503050406030204" pitchFamily="18" charset="0"/>
                              </a:rPr>
                              <m:t>𝐷𝑢</m:t>
                            </m:r>
                            <m:r>
                              <a:rPr lang="en-US" sz="3200" i="0">
                                <a:latin typeface="Cambria Math" panose="02040503050406030204" pitchFamily="18" charset="0"/>
                              </a:rPr>
                              <m:t>=0</m:t>
                            </m:r>
                          </m:e>
                        </m:mr>
                        <m:mr>
                          <m:e>
                            <m:r>
                              <a:rPr lang="en-US" sz="3200" i="1">
                                <a:latin typeface="Cambria Math" panose="02040503050406030204" pitchFamily="18" charset="0"/>
                              </a:rPr>
                              <m:t>𝛾</m:t>
                            </m:r>
                            <m:r>
                              <a:rPr lang="en-US" sz="3200" i="0">
                                <a:latin typeface="Cambria Math" panose="02040503050406030204" pitchFamily="18" charset="0"/>
                              </a:rPr>
                              <m:t>+</m:t>
                            </m:r>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𝑒</m:t>
                                </m:r>
                              </m:e>
                              <m:sup>
                                <m:r>
                                  <a:rPr lang="en-US" sz="3200" i="0">
                                    <a:latin typeface="Cambria Math" panose="02040503050406030204" pitchFamily="18" charset="0"/>
                                  </a:rPr>
                                  <m:t>′</m:t>
                                </m:r>
                              </m:sup>
                            </m:sSup>
                            <m:r>
                              <a:rPr lang="en-US" sz="3200" i="1">
                                <a:latin typeface="Cambria Math" panose="02040503050406030204" pitchFamily="18" charset="0"/>
                              </a:rPr>
                              <m:t>𝐷𝑢</m:t>
                            </m:r>
                            <m:r>
                              <a:rPr lang="en-US" sz="3200" i="0">
                                <a:latin typeface="Cambria Math" panose="02040503050406030204" pitchFamily="18" charset="0"/>
                              </a:rPr>
                              <m:t>=0</m:t>
                            </m:r>
                          </m:e>
                        </m:mr>
                        <m:mr>
                          <m:e>
                            <m:r>
                              <a:rPr lang="en-US" sz="3200" i="1">
                                <a:latin typeface="Cambria Math" panose="02040503050406030204" pitchFamily="18" charset="0"/>
                              </a:rPr>
                              <m:t>𝜈</m:t>
                            </m:r>
                            <m:r>
                              <a:rPr lang="en-US" sz="3200" i="1">
                                <a:latin typeface="Cambria Math" panose="02040503050406030204" pitchFamily="18" charset="0"/>
                              </a:rPr>
                              <m:t>𝑦</m:t>
                            </m:r>
                            <m:r>
                              <a:rPr lang="en-US" sz="3200" i="0">
                                <a:latin typeface="Cambria Math" panose="02040503050406030204" pitchFamily="18" charset="0"/>
                              </a:rPr>
                              <m:t>−</m:t>
                            </m:r>
                            <m:r>
                              <a:rPr lang="en-US" sz="3200" i="1">
                                <a:latin typeface="Cambria Math" panose="02040503050406030204" pitchFamily="18" charset="0"/>
                              </a:rPr>
                              <m:t>𝑢</m:t>
                            </m:r>
                            <m:r>
                              <a:rPr lang="en-US" sz="3200" i="0">
                                <a:latin typeface="Cambria Math" panose="02040503050406030204" pitchFamily="18" charset="0"/>
                              </a:rPr>
                              <m:t>=0</m:t>
                            </m:r>
                          </m:e>
                        </m:mr>
                        <m:mr>
                          <m:e>
                            <m:r>
                              <a:rPr lang="en-US" sz="3200" i="1">
                                <a:latin typeface="Cambria Math" panose="02040503050406030204" pitchFamily="18" charset="0"/>
                              </a:rPr>
                              <m:t>𝐷</m:t>
                            </m:r>
                            <m:d>
                              <m:dPr>
                                <m:ctrlPr>
                                  <a:rPr lang="en-US" sz="3200" i="1">
                                    <a:solidFill>
                                      <a:srgbClr val="836967"/>
                                    </a:solidFill>
                                    <a:latin typeface="Cambria Math" panose="02040503050406030204" pitchFamily="18" charset="0"/>
                                  </a:rPr>
                                </m:ctrlPr>
                              </m:dPr>
                              <m:e>
                                <m:r>
                                  <a:rPr lang="en-US" sz="3200" i="1">
                                    <a:latin typeface="Cambria Math" panose="02040503050406030204" pitchFamily="18" charset="0"/>
                                  </a:rPr>
                                  <m:t>𝐴𝑤</m:t>
                                </m:r>
                                <m:r>
                                  <a:rPr lang="en-US" sz="3200" i="0">
                                    <a:latin typeface="Cambria Math" panose="02040503050406030204" pitchFamily="18" charset="0"/>
                                  </a:rPr>
                                  <m:t>−ⅇ</m:t>
                                </m:r>
                                <m:r>
                                  <a:rPr lang="en-US" sz="3200" i="1">
                                    <a:latin typeface="Cambria Math" panose="02040503050406030204" pitchFamily="18" charset="0"/>
                                  </a:rPr>
                                  <m:t>𝑦</m:t>
                                </m:r>
                              </m:e>
                            </m:d>
                            <m:r>
                              <a:rPr lang="en-US" sz="3200" i="0">
                                <a:latin typeface="Cambria Math" panose="02040503050406030204" pitchFamily="18" charset="0"/>
                              </a:rPr>
                              <m:t>+</m:t>
                            </m:r>
                            <m:r>
                              <a:rPr lang="en-US" sz="3200" i="1">
                                <a:latin typeface="Cambria Math" panose="02040503050406030204" pitchFamily="18" charset="0"/>
                              </a:rPr>
                              <m:t>𝑦</m:t>
                            </m:r>
                            <m:r>
                              <a:rPr lang="en-US" sz="3200" i="0">
                                <a:latin typeface="Cambria Math" panose="02040503050406030204" pitchFamily="18" charset="0"/>
                              </a:rPr>
                              <m:t>−</m:t>
                            </m:r>
                            <m:r>
                              <a:rPr lang="en-US" sz="3200" i="1">
                                <a:latin typeface="Cambria Math" panose="02040503050406030204" pitchFamily="18" charset="0"/>
                              </a:rPr>
                              <m:t>𝑒</m:t>
                            </m:r>
                            <m:r>
                              <a:rPr lang="en-US" sz="3200" i="0">
                                <a:latin typeface="Cambria Math" panose="02040503050406030204" pitchFamily="18" charset="0"/>
                              </a:rPr>
                              <m:t>=0</m:t>
                            </m:r>
                          </m:e>
                        </m:mr>
                      </m:m>
                    </m:oMath>
                  </m:oMathPara>
                </a14:m>
                <a:endParaRPr lang="en-US" sz="3200" dirty="0"/>
              </a:p>
            </p:txBody>
          </p:sp>
        </mc:Choice>
        <mc:Fallback>
          <p:sp>
            <p:nvSpPr>
              <p:cNvPr id="2" name="TextBox 1">
                <a:extLst>
                  <a:ext uri="{FF2B5EF4-FFF2-40B4-BE49-F238E27FC236}">
                    <a16:creationId xmlns:a16="http://schemas.microsoft.com/office/drawing/2014/main" id="{C479BA37-350E-518A-9AA5-0A2C7EF7D6E2}"/>
                  </a:ext>
                </a:extLst>
              </p:cNvPr>
              <p:cNvSpPr txBox="1">
                <a:spLocks noRot="1" noChangeAspect="1" noMove="1" noResize="1" noEditPoints="1" noAdjustHandles="1" noChangeArrowheads="1" noChangeShapeType="1" noTextEdit="1"/>
              </p:cNvSpPr>
              <p:nvPr/>
            </p:nvSpPr>
            <p:spPr>
              <a:xfrm>
                <a:off x="289798" y="3572655"/>
                <a:ext cx="4416915" cy="19473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1114443-91BA-2C57-1252-BD020620B904}"/>
                  </a:ext>
                </a:extLst>
              </p:cNvPr>
              <p:cNvSpPr txBox="1"/>
              <p:nvPr/>
            </p:nvSpPr>
            <p:spPr>
              <a:xfrm>
                <a:off x="6334741" y="3680312"/>
                <a:ext cx="2040687" cy="18396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3200" smtClean="0">
                              <a:solidFill>
                                <a:srgbClr val="836967"/>
                              </a:solidFill>
                              <a:latin typeface="Cambria Math" panose="02040503050406030204" pitchFamily="18" charset="0"/>
                            </a:rPr>
                          </m:ctrlPr>
                        </m:mPr>
                        <m:mr>
                          <m:e>
                            <m:r>
                              <a:rPr lang="en-US" sz="3200" i="1">
                                <a:latin typeface="Cambria Math" panose="02040503050406030204" pitchFamily="18" charset="0"/>
                              </a:rPr>
                              <m:t>𝜔</m:t>
                            </m:r>
                            <m:r>
                              <a:rPr lang="en-US" sz="3200" i="0">
                                <a:latin typeface="Cambria Math" panose="02040503050406030204" pitchFamily="18" charset="0"/>
                              </a:rPr>
                              <m:t>=</m:t>
                            </m:r>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𝐴</m:t>
                                </m:r>
                              </m:e>
                              <m:sup>
                                <m:r>
                                  <a:rPr lang="en-US" sz="3200" i="0">
                                    <a:latin typeface="Cambria Math" panose="02040503050406030204" pitchFamily="18" charset="0"/>
                                  </a:rPr>
                                  <m:t>′</m:t>
                                </m:r>
                              </m:sup>
                            </m:sSup>
                            <m:r>
                              <a:rPr lang="en-US" sz="3200" i="1">
                                <a:latin typeface="Cambria Math" panose="02040503050406030204" pitchFamily="18" charset="0"/>
                              </a:rPr>
                              <m:t>𝐷𝑢</m:t>
                            </m:r>
                          </m:e>
                        </m:mr>
                        <m:mr>
                          <m:e>
                            <m:r>
                              <a:rPr lang="en-US" sz="3200" i="1">
                                <a:latin typeface="Cambria Math" panose="02040503050406030204" pitchFamily="18" charset="0"/>
                              </a:rPr>
                              <m:t>𝛾</m:t>
                            </m:r>
                            <m:r>
                              <a:rPr lang="en-US" sz="3200" i="0">
                                <a:latin typeface="Cambria Math" panose="02040503050406030204" pitchFamily="18" charset="0"/>
                              </a:rPr>
                              <m:t>=−</m:t>
                            </m:r>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𝑒</m:t>
                                </m:r>
                              </m:e>
                              <m:sup>
                                <m:r>
                                  <a:rPr lang="en-US" sz="3200" i="0">
                                    <a:latin typeface="Cambria Math" panose="02040503050406030204" pitchFamily="18" charset="0"/>
                                  </a:rPr>
                                  <m:t>′</m:t>
                                </m:r>
                              </m:sup>
                            </m:sSup>
                            <m:r>
                              <a:rPr lang="en-US" sz="3200" i="1">
                                <a:latin typeface="Cambria Math" panose="02040503050406030204" pitchFamily="18" charset="0"/>
                              </a:rPr>
                              <m:t>𝐷𝑢</m:t>
                            </m:r>
                          </m:e>
                        </m:mr>
                        <m:mr>
                          <m:e>
                            <m:r>
                              <a:rPr lang="en-US" sz="3200" i="1">
                                <a:latin typeface="Cambria Math" panose="02040503050406030204" pitchFamily="18" charset="0"/>
                              </a:rPr>
                              <m:t>𝑦</m:t>
                            </m:r>
                            <m:r>
                              <a:rPr lang="en-US" sz="3200" i="0">
                                <a:latin typeface="Cambria Math" panose="02040503050406030204" pitchFamily="18" charset="0"/>
                              </a:rPr>
                              <m:t>=</m:t>
                            </m:r>
                            <m:f>
                              <m:fPr>
                                <m:ctrlPr>
                                  <a:rPr lang="en-US" sz="3200" i="1">
                                    <a:solidFill>
                                      <a:srgbClr val="836967"/>
                                    </a:solidFill>
                                    <a:latin typeface="Cambria Math" panose="02040503050406030204" pitchFamily="18" charset="0"/>
                                  </a:rPr>
                                </m:ctrlPr>
                              </m:fPr>
                              <m:num>
                                <m:r>
                                  <a:rPr lang="en-US" sz="3200" i="1">
                                    <a:latin typeface="Cambria Math" panose="02040503050406030204" pitchFamily="18" charset="0"/>
                                  </a:rPr>
                                  <m:t>𝑢</m:t>
                                </m:r>
                              </m:num>
                              <m:den>
                                <m:r>
                                  <a:rPr lang="en-US" sz="3200" i="1">
                                    <a:latin typeface="Cambria Math" panose="02040503050406030204" pitchFamily="18" charset="0"/>
                                  </a:rPr>
                                  <m:t>𝜈</m:t>
                                </m:r>
                              </m:den>
                            </m:f>
                          </m:e>
                        </m:mr>
                      </m:m>
                    </m:oMath>
                  </m:oMathPara>
                </a14:m>
                <a:endParaRPr lang="en-US" sz="3200" dirty="0"/>
              </a:p>
            </p:txBody>
          </p:sp>
        </mc:Choice>
        <mc:Fallback>
          <p:sp>
            <p:nvSpPr>
              <p:cNvPr id="3" name="TextBox 2">
                <a:extLst>
                  <a:ext uri="{FF2B5EF4-FFF2-40B4-BE49-F238E27FC236}">
                    <a16:creationId xmlns:a16="http://schemas.microsoft.com/office/drawing/2014/main" id="{C1114443-91BA-2C57-1252-BD020620B904}"/>
                  </a:ext>
                </a:extLst>
              </p:cNvPr>
              <p:cNvSpPr txBox="1">
                <a:spLocks noRot="1" noChangeAspect="1" noMove="1" noResize="1" noEditPoints="1" noAdjustHandles="1" noChangeArrowheads="1" noChangeShapeType="1" noTextEdit="1"/>
              </p:cNvSpPr>
              <p:nvPr/>
            </p:nvSpPr>
            <p:spPr>
              <a:xfrm>
                <a:off x="6334741" y="3680312"/>
                <a:ext cx="2040687" cy="183967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754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8DA0-C2D6-4DDE-8EE5-16A0D6916671}"/>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0629F1-4053-452B-8067-11271BA59CB2}"/>
                  </a:ext>
                </a:extLst>
              </p:cNvPr>
              <p:cNvSpPr>
                <a:spLocks noGrp="1"/>
              </p:cNvSpPr>
              <p:nvPr>
                <p:ph sz="half" idx="2"/>
              </p:nvPr>
            </p:nvSpPr>
            <p:spPr/>
            <p:txBody>
              <a:bodyPr/>
              <a:lstStyle/>
              <a:p>
                <a:pPr>
                  <a:buFont typeface="Wingdings" panose="05000000000000000000" pitchFamily="2" charset="2"/>
                  <a:buChar char="§"/>
                </a:pPr>
                <a:r>
                  <a:rPr lang="en-US" dirty="0"/>
                  <a:t>Substituting these expression gives,</a:t>
                </a:r>
                <a:br>
                  <a:rPr lang="en-US" dirty="0"/>
                </a:br>
                <a:r>
                  <a:rPr lang="en-US" dirty="0"/>
                  <a:t>Lagrange multiplier u:  </a:t>
                </a:r>
                <a14:m>
                  <m:oMath xmlns:m="http://schemas.openxmlformats.org/officeDocument/2006/math">
                    <m:r>
                      <a:rPr lang="en-US" sz="2800" i="1" dirty="0" smtClean="0">
                        <a:latin typeface="Cambria Math" panose="02040503050406030204" pitchFamily="18" charset="0"/>
                      </a:rPr>
                      <m:t>𝑢</m:t>
                    </m:r>
                    <m:r>
                      <a:rPr lang="en-US" sz="2800" i="0" dirty="0" smtClean="0">
                        <a:latin typeface="Cambria Math" panose="02040503050406030204" pitchFamily="18" charset="0"/>
                      </a:rPr>
                      <m:t>=</m:t>
                    </m:r>
                    <m:sSup>
                      <m:sSupPr>
                        <m:ctrlPr>
                          <a:rPr lang="en-US" sz="2800" i="1" dirty="0">
                            <a:solidFill>
                              <a:srgbClr val="836967"/>
                            </a:solidFill>
                            <a:latin typeface="Cambria Math" panose="02040503050406030204" pitchFamily="18" charset="0"/>
                          </a:rPr>
                        </m:ctrlPr>
                      </m:sSupPr>
                      <m:e>
                        <m:d>
                          <m:dPr>
                            <m:ctrlPr>
                              <a:rPr lang="en-US" sz="2800" i="1" dirty="0">
                                <a:solidFill>
                                  <a:srgbClr val="836967"/>
                                </a:solidFill>
                                <a:latin typeface="Cambria Math" panose="02040503050406030204" pitchFamily="18" charset="0"/>
                              </a:rPr>
                            </m:ctrlPr>
                          </m:dPr>
                          <m:e>
                            <m:f>
                              <m:fPr>
                                <m:ctrlPr>
                                  <a:rPr lang="en-US" sz="2800" i="1" dirty="0">
                                    <a:solidFill>
                                      <a:srgbClr val="836967"/>
                                    </a:solidFill>
                                    <a:latin typeface="Cambria Math" panose="02040503050406030204" pitchFamily="18" charset="0"/>
                                  </a:rPr>
                                </m:ctrlPr>
                              </m:fPr>
                              <m:num>
                                <m:r>
                                  <a:rPr lang="en-US" sz="2800" i="1" dirty="0">
                                    <a:latin typeface="Cambria Math" panose="02040503050406030204" pitchFamily="18" charset="0"/>
                                  </a:rPr>
                                  <m:t>𝐼</m:t>
                                </m:r>
                              </m:num>
                              <m:den>
                                <m:r>
                                  <a:rPr lang="en-US" sz="2800" i="1" dirty="0">
                                    <a:latin typeface="Cambria Math" panose="02040503050406030204" pitchFamily="18" charset="0"/>
                                  </a:rPr>
                                  <m:t>𝜈</m:t>
                                </m:r>
                              </m:den>
                            </m:f>
                            <m:r>
                              <a:rPr lang="en-US" sz="2800" i="1" dirty="0">
                                <a:latin typeface="Cambria Math" panose="02040503050406030204" pitchFamily="18" charset="0"/>
                              </a:rPr>
                              <m:t>+</m:t>
                            </m:r>
                            <m:r>
                              <a:rPr lang="en-US" sz="2800" i="1" dirty="0">
                                <a:latin typeface="Cambria Math" panose="02040503050406030204" pitchFamily="18" charset="0"/>
                              </a:rPr>
                              <m:t>𝐻</m:t>
                            </m:r>
                            <m:sSup>
                              <m:sSupPr>
                                <m:ctrlPr>
                                  <a:rPr lang="en-US" sz="2800" i="1" dirty="0">
                                    <a:solidFill>
                                      <a:srgbClr val="836967"/>
                                    </a:solidFill>
                                    <a:latin typeface="Cambria Math" panose="02040503050406030204" pitchFamily="18" charset="0"/>
                                  </a:rPr>
                                </m:ctrlPr>
                              </m:sSupPr>
                              <m:e>
                                <m:r>
                                  <a:rPr lang="en-US" sz="2800" i="1" dirty="0">
                                    <a:latin typeface="Cambria Math" panose="02040503050406030204" pitchFamily="18" charset="0"/>
                                  </a:rPr>
                                  <m:t>𝐻</m:t>
                                </m:r>
                              </m:e>
                              <m:sup>
                                <m:r>
                                  <a:rPr lang="en-US" sz="2800" i="1" dirty="0">
                                    <a:latin typeface="Cambria Math" panose="02040503050406030204" pitchFamily="18" charset="0"/>
                                  </a:rPr>
                                  <m:t>′</m:t>
                                </m:r>
                              </m:sup>
                            </m:sSup>
                          </m:e>
                        </m:d>
                      </m:e>
                      <m:sup>
                        <m:r>
                          <a:rPr lang="en-US" sz="2800" i="1" dirty="0">
                            <a:latin typeface="Cambria Math" panose="02040503050406030204" pitchFamily="18" charset="0"/>
                          </a:rPr>
                          <m:t>−1</m:t>
                        </m:r>
                      </m:sup>
                    </m:sSup>
                    <m:r>
                      <a:rPr lang="en-US" sz="2800" i="1" dirty="0">
                        <a:latin typeface="Cambria Math" panose="02040503050406030204" pitchFamily="18" charset="0"/>
                      </a:rPr>
                      <m:t>ⅇ</m:t>
                    </m:r>
                  </m:oMath>
                </a14:m>
                <a:r>
                  <a:rPr lang="en-US" sz="2800" dirty="0"/>
                  <a:t> </a:t>
                </a:r>
              </a:p>
              <a:p>
                <a:endParaRPr lang="en-US" dirty="0"/>
              </a:p>
              <a:p>
                <a:r>
                  <a:rPr lang="en-US" dirty="0"/>
                  <a:t>Where</a:t>
                </a:r>
                <a:r>
                  <a:rPr lang="en-US" sz="2800" dirty="0"/>
                  <a:t> </a:t>
                </a:r>
                <a:r>
                  <a:rPr lang="en-US" sz="2800" i="1" dirty="0"/>
                  <a:t>H</a:t>
                </a:r>
                <a:r>
                  <a:rPr lang="en-US" sz="2800" dirty="0"/>
                  <a:t> is defined as: </a:t>
                </a:r>
                <a14:m>
                  <m:oMath xmlns:m="http://schemas.openxmlformats.org/officeDocument/2006/math">
                    <m:r>
                      <a:rPr lang="en-US" sz="2800" i="1" dirty="0" smtClean="0">
                        <a:latin typeface="Cambria Math" panose="02040503050406030204" pitchFamily="18" charset="0"/>
                      </a:rPr>
                      <m:t>𝐻</m:t>
                    </m:r>
                    <m:r>
                      <a:rPr lang="en-US" sz="2800" i="0" dirty="0" smtClean="0">
                        <a:latin typeface="Cambria Math" panose="02040503050406030204" pitchFamily="18" charset="0"/>
                      </a:rPr>
                      <m:t>=</m:t>
                    </m:r>
                    <m:r>
                      <a:rPr lang="en-US" sz="2800" i="1" dirty="0" smtClean="0">
                        <a:latin typeface="Cambria Math" panose="02040503050406030204" pitchFamily="18" charset="0"/>
                      </a:rPr>
                      <m:t>𝐷</m:t>
                    </m:r>
                    <m:d>
                      <m:dPr>
                        <m:begChr m:val="["/>
                        <m:endChr m:val="]"/>
                        <m:ctrlPr>
                          <a:rPr lang="en-US" sz="2800" i="1" dirty="0" smtClean="0">
                            <a:solidFill>
                              <a:srgbClr val="836967"/>
                            </a:solidFill>
                            <a:latin typeface="Cambria Math" panose="02040503050406030204" pitchFamily="18" charset="0"/>
                          </a:rPr>
                        </m:ctrlPr>
                      </m:dPr>
                      <m:e>
                        <m:r>
                          <a:rPr lang="en-US" sz="2800" i="1" dirty="0">
                            <a:latin typeface="Cambria Math" panose="02040503050406030204" pitchFamily="18" charset="0"/>
                          </a:rPr>
                          <m:t>𝐴</m:t>
                        </m:r>
                        <m:r>
                          <a:rPr lang="en-US" sz="2800" b="0" i="0" dirty="0" smtClean="0">
                            <a:latin typeface="Cambria Math" panose="02040503050406030204" pitchFamily="18" charset="0"/>
                          </a:rPr>
                          <m:t>  −</m:t>
                        </m:r>
                        <m:r>
                          <a:rPr lang="en-US" sz="2800" i="0" dirty="0">
                            <a:latin typeface="Cambria Math" panose="02040503050406030204" pitchFamily="18" charset="0"/>
                          </a:rPr>
                          <m:t>ⅇ</m:t>
                        </m:r>
                      </m:e>
                    </m:d>
                  </m:oMath>
                </a14:m>
                <a:endParaRPr lang="en-US" sz="2800" dirty="0"/>
              </a:p>
              <a:p>
                <a:endParaRPr lang="en-US" dirty="0"/>
              </a:p>
              <a:p>
                <a:r>
                  <a:rPr lang="en-US" dirty="0"/>
                  <a:t>Now, all parameters are determined </a:t>
                </a:r>
                <a14:m>
                  <m:oMath xmlns:m="http://schemas.openxmlformats.org/officeDocument/2006/math">
                    <m:r>
                      <a:rPr lang="en-US" i="1" dirty="0" smtClean="0">
                        <a:latin typeface="Cambria Math" panose="02040503050406030204" pitchFamily="18" charset="0"/>
                      </a:rPr>
                      <m:t>𝜈</m:t>
                    </m:r>
                  </m:oMath>
                </a14:m>
                <a:r>
                  <a:rPr lang="en-US" dirty="0"/>
                  <a:t> can be chosen </a:t>
                </a:r>
                <a:r>
                  <a:rPr lang="en-US" dirty="0" err="1"/>
                  <a:t>bythe</a:t>
                </a:r>
                <a:r>
                  <a:rPr lang="en-US" dirty="0"/>
                  <a:t> means of tuning set(cross validation set). Now, any new x can be classified using </a:t>
                </a:r>
              </a:p>
              <a:p>
                <a:endParaRPr lang="en-US" sz="2800" dirty="0"/>
              </a:p>
              <a:p>
                <a:endParaRPr lang="en-US" sz="2800" dirty="0"/>
              </a:p>
              <a:p>
                <a:endParaRPr lang="en-US" sz="2800" dirty="0"/>
              </a:p>
              <a:p>
                <a:pPr marL="0" indent="0">
                  <a:buNone/>
                </a:pPr>
                <a:endParaRPr lang="en-US" sz="2800"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10629F1-4053-452B-8067-11271BA59CB2}"/>
                  </a:ext>
                </a:extLst>
              </p:cNvPr>
              <p:cNvSpPr>
                <a:spLocks noGrp="1" noRot="1" noChangeAspect="1" noMove="1" noResize="1" noEditPoints="1" noAdjustHandles="1" noChangeArrowheads="1" noChangeShapeType="1" noTextEdit="1"/>
              </p:cNvSpPr>
              <p:nvPr>
                <p:ph sz="half" idx="2"/>
              </p:nvPr>
            </p:nvSpPr>
            <p:spPr>
              <a:blipFill>
                <a:blip r:embed="rId2"/>
                <a:stretch>
                  <a:fillRect l="-974" t="-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6061565-2412-0C5D-0D40-B4142F5CCC2A}"/>
                  </a:ext>
                </a:extLst>
              </p:cNvPr>
              <p:cNvSpPr txBox="1"/>
              <p:nvPr/>
            </p:nvSpPr>
            <p:spPr>
              <a:xfrm>
                <a:off x="1630392" y="5094463"/>
                <a:ext cx="5331125" cy="117910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𝜔</m:t>
                      </m:r>
                      <m:r>
                        <a:rPr lang="en-US" sz="2400" b="0" i="1" smtClean="0">
                          <a:latin typeface="Cambria Math" panose="02040503050406030204" pitchFamily="18" charset="0"/>
                        </a:rPr>
                        <m:t> −</m:t>
                      </m:r>
                      <m:r>
                        <a:rPr lang="en-US" sz="2400" b="0" i="1" smtClean="0">
                          <a:latin typeface="Cambria Math" panose="02040503050406030204" pitchFamily="18" charset="0"/>
                        </a:rPr>
                        <m:t>𝛾</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&gt;0, </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e>
                              <m:r>
                                <a:rPr lang="en-US" sz="2400" b="0" i="1" smtClean="0">
                                  <a:latin typeface="Cambria Math" panose="02040503050406030204" pitchFamily="18" charset="0"/>
                                </a:rPr>
                                <m:t>&lt;0, </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e>
                              <m:r>
                                <a:rPr lang="en-US" sz="2400" b="0" i="1" smtClean="0">
                                  <a:latin typeface="Cambria Math" panose="02040503050406030204" pitchFamily="18" charset="0"/>
                                </a:rPr>
                                <m:t>=0,</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eqArr>
                        </m:e>
                      </m:d>
                    </m:oMath>
                  </m:oMathPara>
                </a14:m>
                <a:endParaRPr lang="en-US" sz="2400" dirty="0"/>
              </a:p>
            </p:txBody>
          </p:sp>
        </mc:Choice>
        <mc:Fallback>
          <p:sp>
            <p:nvSpPr>
              <p:cNvPr id="5" name="TextBox 4">
                <a:extLst>
                  <a:ext uri="{FF2B5EF4-FFF2-40B4-BE49-F238E27FC236}">
                    <a16:creationId xmlns:a16="http://schemas.microsoft.com/office/drawing/2014/main" id="{D6061565-2412-0C5D-0D40-B4142F5CCC2A}"/>
                  </a:ext>
                </a:extLst>
              </p:cNvPr>
              <p:cNvSpPr txBox="1">
                <a:spLocks noRot="1" noChangeAspect="1" noMove="1" noResize="1" noEditPoints="1" noAdjustHandles="1" noChangeArrowheads="1" noChangeShapeType="1" noTextEdit="1"/>
              </p:cNvSpPr>
              <p:nvPr/>
            </p:nvSpPr>
            <p:spPr>
              <a:xfrm>
                <a:off x="1630392" y="5094463"/>
                <a:ext cx="5331125" cy="11791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998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96FB-6E79-45E3-ABFD-119F94ABEA63}"/>
              </a:ext>
            </a:extLst>
          </p:cNvPr>
          <p:cNvSpPr>
            <a:spLocks noGrp="1"/>
          </p:cNvSpPr>
          <p:nvPr>
            <p:ph type="title"/>
          </p:nvPr>
        </p:nvSpPr>
        <p:spPr/>
        <p:txBody>
          <a:bodyPr/>
          <a:lstStyle/>
          <a:p>
            <a:pPr algn="ctr"/>
            <a:r>
              <a:rPr lang="en-US" dirty="0"/>
              <a:t>Nonlinear PSVM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A3F76-46C7-48D7-9256-281F997C1A85}"/>
                  </a:ext>
                </a:extLst>
              </p:cNvPr>
              <p:cNvSpPr>
                <a:spLocks noGrp="1"/>
              </p:cNvSpPr>
              <p:nvPr>
                <p:ph sz="half" idx="2"/>
              </p:nvPr>
            </p:nvSpPr>
            <p:spPr/>
            <p:txBody>
              <a:bodyPr/>
              <a:lstStyle/>
              <a:p>
                <a:pPr>
                  <a:buFont typeface="Wingdings" panose="05000000000000000000" pitchFamily="2" charset="2"/>
                  <a:buChar char="v"/>
                </a:pPr>
                <a:r>
                  <a:rPr lang="en-US" dirty="0"/>
                  <a:t>When the data points are not linearly separable, we can take the data in higher dimension to so that it can become separable.</a:t>
                </a:r>
              </a:p>
              <a:p>
                <a:pPr>
                  <a:buFont typeface="Wingdings" panose="05000000000000000000" pitchFamily="2" charset="2"/>
                  <a:buChar char="v"/>
                </a:pPr>
                <a:endParaRPr lang="en-US" dirty="0"/>
              </a:p>
              <a:p>
                <a:pPr>
                  <a:buFont typeface="Wingdings" panose="05000000000000000000" pitchFamily="2" charset="2"/>
                  <a:buChar char="v"/>
                </a:pPr>
                <a:r>
                  <a:rPr lang="en-US" dirty="0"/>
                  <a:t>The kernel K(A, B) maps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𝑚</m:t>
                        </m:r>
                        <m:r>
                          <a:rPr lang="en-US" i="0" dirty="0">
                            <a:latin typeface="Cambria Math" panose="02040503050406030204" pitchFamily="18" charset="0"/>
                          </a:rPr>
                          <m:t>×</m:t>
                        </m:r>
                        <m:r>
                          <a:rPr lang="en-US" i="1" dirty="0">
                            <a:latin typeface="Cambria Math" panose="02040503050406030204" pitchFamily="18" charset="0"/>
                          </a:rPr>
                          <m:t>𝑛</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𝑛</m:t>
                        </m:r>
                        <m:r>
                          <a:rPr lang="en-US" i="0" dirty="0">
                            <a:latin typeface="Cambria Math" panose="02040503050406030204" pitchFamily="18" charset="0"/>
                          </a:rPr>
                          <m:t>×</m:t>
                        </m:r>
                        <m:r>
                          <a:rPr lang="en-US" i="1" dirty="0">
                            <a:latin typeface="Cambria Math" panose="02040503050406030204" pitchFamily="18" charset="0"/>
                          </a:rPr>
                          <m:t>𝑘</m:t>
                        </m:r>
                      </m:sup>
                    </m:sSup>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𝑚</m:t>
                        </m:r>
                        <m:r>
                          <a:rPr lang="en-US" i="0" dirty="0">
                            <a:latin typeface="Cambria Math" panose="02040503050406030204" pitchFamily="18" charset="0"/>
                          </a:rPr>
                          <m:t>×</m:t>
                        </m:r>
                        <m:r>
                          <a:rPr lang="en-US" i="1" dirty="0">
                            <a:latin typeface="Cambria Math" panose="02040503050406030204" pitchFamily="18" charset="0"/>
                          </a:rPr>
                          <m:t>𝑘</m:t>
                        </m:r>
                      </m:sup>
                    </m:sSup>
                  </m:oMath>
                </a14:m>
                <a:r>
                  <a:rPr lang="en-US" dirty="0"/>
                  <a:t> for A </a:t>
                </a:r>
                <a14:m>
                  <m:oMath xmlns:m="http://schemas.openxmlformats.org/officeDocument/2006/math">
                    <m:r>
                      <m:rPr>
                        <m:sty m:val="p"/>
                      </m:rPr>
                      <a:rPr lang="en-US" b="0" i="0" smtClean="0">
                        <a:latin typeface="Cambria Math" panose="02040503050406030204" pitchFamily="18" charset="0"/>
                      </a:rPr>
                      <m:t>as</m:t>
                    </m:r>
                    <m:r>
                      <a:rPr lang="en-US" b="0" i="0" smtClean="0">
                        <a:latin typeface="Cambria Math" panose="02040503050406030204" pitchFamily="18" charset="0"/>
                      </a:rPr>
                      <m:t> </m:t>
                    </m:r>
                    <m:r>
                      <a:rPr lang="en-US" i="1" smtClean="0">
                        <a:latin typeface="Cambria Math" panose="02040503050406030204" pitchFamily="18" charset="0"/>
                      </a:rPr>
                      <m:t>𝑚</m:t>
                    </m:r>
                    <m:r>
                      <a:rPr lang="en-US" i="0" smtClean="0">
                        <a:latin typeface="Cambria Math" panose="02040503050406030204" pitchFamily="18" charset="0"/>
                      </a:rPr>
                      <m:t>×</m:t>
                    </m:r>
                    <m:r>
                      <a:rPr lang="en-US" i="1" smtClean="0">
                        <a:latin typeface="Cambria Math" panose="02040503050406030204" pitchFamily="18" charset="0"/>
                      </a:rPr>
                      <m:t>𝑛</m:t>
                    </m:r>
                  </m:oMath>
                </a14:m>
                <a:r>
                  <a:rPr lang="en-US" dirty="0"/>
                  <a:t> and B </a:t>
                </a:r>
                <a14:m>
                  <m:oMath xmlns:m="http://schemas.openxmlformats.org/officeDocument/2006/math">
                    <m:r>
                      <m:rPr>
                        <m:sty m:val="p"/>
                      </m:rPr>
                      <a:rPr lang="en-US" b="0" i="0" smtClean="0">
                        <a:latin typeface="Cambria Math" panose="02040503050406030204" pitchFamily="18" charset="0"/>
                      </a:rPr>
                      <m:t>as</m:t>
                    </m:r>
                    <m:r>
                      <a:rPr lang="en-US" b="0" i="0" smtClean="0">
                        <a:latin typeface="Cambria Math" panose="02040503050406030204" pitchFamily="18" charset="0"/>
                      </a:rPr>
                      <m:t> </m:t>
                    </m:r>
                    <m:r>
                      <a:rPr lang="en-US" i="1" smtClean="0">
                        <a:latin typeface="Cambria Math" panose="02040503050406030204" pitchFamily="18" charset="0"/>
                      </a:rPr>
                      <m:t>𝑛</m:t>
                    </m:r>
                    <m:r>
                      <a:rPr lang="en-US" i="0" smtClean="0">
                        <a:latin typeface="Cambria Math" panose="02040503050406030204" pitchFamily="18" charset="0"/>
                      </a:rPr>
                      <m:t>×</m:t>
                    </m:r>
                    <m:r>
                      <a:rPr lang="en-US" i="1" smtClean="0">
                        <a:latin typeface="Cambria Math" panose="02040503050406030204" pitchFamily="18" charset="0"/>
                      </a:rPr>
                      <m:t>𝑘</m:t>
                    </m:r>
                  </m:oMath>
                </a14:m>
                <a:r>
                  <a:rPr lang="en-US" dirty="0"/>
                  <a:t> matrices.</a:t>
                </a:r>
              </a:p>
              <a:p>
                <a:pPr>
                  <a:buFont typeface="Wingdings" panose="05000000000000000000" pitchFamily="2" charset="2"/>
                  <a:buChar char="v"/>
                </a:pPr>
                <a:endParaRPr lang="en-US" dirty="0"/>
              </a:p>
              <a:p>
                <a:pPr>
                  <a:buFont typeface="Wingdings" panose="05000000000000000000" pitchFamily="2" charset="2"/>
                  <a:buChar char="v"/>
                </a:pPr>
                <a:r>
                  <a:rPr lang="en-US" dirty="0"/>
                  <a:t>In our previous formulation we replace </a:t>
                </a:r>
                <a14:m>
                  <m:oMath xmlns:m="http://schemas.openxmlformats.org/officeDocument/2006/math">
                    <m:r>
                      <a:rPr lang="en-US" i="1" dirty="0" smtClean="0">
                        <a:latin typeface="Cambria Math" panose="02040503050406030204" pitchFamily="18" charset="0"/>
                      </a:rPr>
                      <m:t>𝐴</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𝐴</m:t>
                        </m:r>
                      </m:e>
                      <m:sup>
                        <m:r>
                          <a:rPr lang="en-US" i="0" dirty="0" smtClean="0">
                            <a:latin typeface="Cambria Math" panose="02040503050406030204" pitchFamily="18" charset="0"/>
                          </a:rPr>
                          <m:t>′</m:t>
                        </m:r>
                      </m:sup>
                    </m:sSup>
                  </m:oMath>
                </a14:m>
                <a:r>
                  <a:rPr lang="en-US" dirty="0"/>
                  <a:t> by a nonlinear kernel </a:t>
                </a:r>
                <a14:m>
                  <m:oMath xmlns:m="http://schemas.openxmlformats.org/officeDocument/2006/math">
                    <m:r>
                      <a:rPr lang="en-US" i="1" dirty="0" smtClean="0">
                        <a:latin typeface="Cambria Math" panose="02040503050406030204" pitchFamily="18" charset="0"/>
                      </a:rPr>
                      <m:t>𝐾</m:t>
                    </m:r>
                    <m:d>
                      <m:dPr>
                        <m:ctrlPr>
                          <a:rPr lang="en-US" i="1" dirty="0" smtClean="0">
                            <a:solidFill>
                              <a:srgbClr val="836967"/>
                            </a:solidFill>
                            <a:latin typeface="Cambria Math" panose="02040503050406030204" pitchFamily="18" charset="0"/>
                          </a:rPr>
                        </m:ctrlPr>
                      </m:dPr>
                      <m:e>
                        <m:r>
                          <a:rPr lang="en-US" i="1" dirty="0" smtClean="0">
                            <a:latin typeface="Cambria Math" panose="02040503050406030204" pitchFamily="18" charset="0"/>
                          </a:rPr>
                          <m:t>𝐴</m:t>
                        </m:r>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𝐴</m:t>
                            </m:r>
                          </m:e>
                          <m:sup>
                            <m:r>
                              <a:rPr lang="en-US" i="0" dirty="0" smtClean="0">
                                <a:latin typeface="Cambria Math" panose="02040503050406030204" pitchFamily="18" charset="0"/>
                              </a:rPr>
                              <m:t>′</m:t>
                            </m:r>
                          </m:sup>
                        </m:sSup>
                      </m:e>
                    </m:d>
                    <m:r>
                      <a:rPr lang="en-US" b="0" i="0" dirty="0" smtClean="0">
                        <a:latin typeface="Cambria Math" panose="02040503050406030204" pitchFamily="18" charset="0"/>
                      </a:rPr>
                      <m:t>.</m:t>
                    </m:r>
                  </m:oMath>
                </a14:m>
                <a:endParaRPr lang="en-US" b="0" dirty="0"/>
              </a:p>
              <a:p>
                <a:pPr>
                  <a:buFont typeface="Wingdings" panose="05000000000000000000" pitchFamily="2" charset="2"/>
                  <a:buChar char="v"/>
                </a:pPr>
                <a:endParaRPr lang="en-US" dirty="0"/>
              </a:p>
              <a:p>
                <a:pPr>
                  <a:buFont typeface="Wingdings" panose="05000000000000000000" pitchFamily="2" charset="2"/>
                  <a:buChar char="v"/>
                </a:pPr>
                <a:r>
                  <a:rPr lang="en-US" dirty="0"/>
                  <a:t>And Primal variable w by its dual equivalent </a:t>
                </a:r>
                <a14:m>
                  <m:oMath xmlns:m="http://schemas.openxmlformats.org/officeDocument/2006/math">
                    <m:r>
                      <a:rPr lang="en-US" i="1" dirty="0" smtClean="0">
                        <a:latin typeface="Cambria Math" panose="02040503050406030204" pitchFamily="18" charset="0"/>
                      </a:rPr>
                      <m:t>𝜔</m:t>
                    </m:r>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𝐴</m:t>
                        </m:r>
                      </m:e>
                      <m:sup>
                        <m:r>
                          <a:rPr lang="en-US" i="0" dirty="0" smtClean="0">
                            <a:latin typeface="Cambria Math" panose="02040503050406030204" pitchFamily="18" charset="0"/>
                          </a:rPr>
                          <m:t>′</m:t>
                        </m:r>
                      </m:sup>
                    </m:sSup>
                    <m:r>
                      <a:rPr lang="en-US" i="1" dirty="0" smtClean="0">
                        <a:latin typeface="Cambria Math" panose="02040503050406030204" pitchFamily="18" charset="0"/>
                      </a:rPr>
                      <m:t>𝐷𝑢</m:t>
                    </m:r>
                  </m:oMath>
                </a14:m>
                <a:r>
                  <a:rPr lang="en-US" dirty="0"/>
                  <a:t> from last slide.</a:t>
                </a:r>
              </a:p>
              <a:p>
                <a:pP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EF8A3F76-46C7-48D7-9256-281F997C1A85}"/>
                  </a:ext>
                </a:extLst>
              </p:cNvPr>
              <p:cNvSpPr>
                <a:spLocks noGrp="1" noRot="1" noChangeAspect="1" noMove="1" noResize="1" noEditPoints="1" noAdjustHandles="1" noChangeArrowheads="1" noChangeShapeType="1" noTextEdit="1"/>
              </p:cNvSpPr>
              <p:nvPr>
                <p:ph sz="half" idx="2"/>
              </p:nvPr>
            </p:nvSpPr>
            <p:spPr>
              <a:blipFill>
                <a:blip r:embed="rId2"/>
                <a:stretch>
                  <a:fillRect l="-974" t="-818" r="-1391"/>
                </a:stretch>
              </a:blipFill>
            </p:spPr>
            <p:txBody>
              <a:bodyPr/>
              <a:lstStyle/>
              <a:p>
                <a:r>
                  <a:rPr lang="en-US">
                    <a:noFill/>
                  </a:rPr>
                  <a:t> </a:t>
                </a:r>
              </a:p>
            </p:txBody>
          </p:sp>
        </mc:Fallback>
      </mc:AlternateContent>
    </p:spTree>
    <p:extLst>
      <p:ext uri="{BB962C8B-B14F-4D97-AF65-F5344CB8AC3E}">
        <p14:creationId xmlns:p14="http://schemas.microsoft.com/office/powerpoint/2010/main" val="93640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F584-BA5C-46A5-8819-D6D265A3529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EBD9A0C-D14E-4862-B048-331B4CBF9E12}"/>
              </a:ext>
            </a:extLst>
          </p:cNvPr>
          <p:cNvPicPr>
            <a:picLocks noGrp="1" noChangeAspect="1"/>
          </p:cNvPicPr>
          <p:nvPr>
            <p:ph sz="half" idx="2"/>
          </p:nvPr>
        </p:nvPicPr>
        <p:blipFill>
          <a:blip r:embed="rId2"/>
          <a:stretch>
            <a:fillRect/>
          </a:stretch>
        </p:blipFill>
        <p:spPr>
          <a:xfrm>
            <a:off x="275625" y="1222665"/>
            <a:ext cx="4759219" cy="905001"/>
          </a:xfrm>
        </p:spPr>
      </p:pic>
      <p:sp>
        <p:nvSpPr>
          <p:cNvPr id="6" name="TextBox 5">
            <a:extLst>
              <a:ext uri="{FF2B5EF4-FFF2-40B4-BE49-F238E27FC236}">
                <a16:creationId xmlns:a16="http://schemas.microsoft.com/office/drawing/2014/main" id="{F145790F-0405-47F6-AE60-DC7A3AE26149}"/>
              </a:ext>
            </a:extLst>
          </p:cNvPr>
          <p:cNvSpPr txBox="1"/>
          <p:nvPr/>
        </p:nvSpPr>
        <p:spPr>
          <a:xfrm flipH="1">
            <a:off x="395111" y="2300366"/>
            <a:ext cx="891821" cy="584775"/>
          </a:xfrm>
          <a:prstGeom prst="rect">
            <a:avLst/>
          </a:prstGeom>
          <a:noFill/>
        </p:spPr>
        <p:txBody>
          <a:bodyPr wrap="square" rtlCol="0">
            <a:spAutoFit/>
          </a:bodyPr>
          <a:lstStyle/>
          <a:p>
            <a:r>
              <a:rPr lang="en-US" sz="3200" dirty="0"/>
              <a:t>s.t</a:t>
            </a:r>
          </a:p>
        </p:txBody>
      </p:sp>
      <p:pic>
        <p:nvPicPr>
          <p:cNvPr id="8" name="Picture 7">
            <a:extLst>
              <a:ext uri="{FF2B5EF4-FFF2-40B4-BE49-F238E27FC236}">
                <a16:creationId xmlns:a16="http://schemas.microsoft.com/office/drawing/2014/main" id="{38AA4A3C-1699-46B3-BFAD-AA710E105C23}"/>
              </a:ext>
            </a:extLst>
          </p:cNvPr>
          <p:cNvPicPr>
            <a:picLocks noChangeAspect="1"/>
          </p:cNvPicPr>
          <p:nvPr/>
        </p:nvPicPr>
        <p:blipFill>
          <a:blip r:embed="rId3"/>
          <a:stretch>
            <a:fillRect/>
          </a:stretch>
        </p:blipFill>
        <p:spPr>
          <a:xfrm>
            <a:off x="1286932" y="2392700"/>
            <a:ext cx="3057952" cy="40010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FF2C1F5-1024-41D3-B348-15F79709F8D5}"/>
                  </a:ext>
                </a:extLst>
              </p:cNvPr>
              <p:cNvSpPr txBox="1"/>
              <p:nvPr/>
            </p:nvSpPr>
            <p:spPr>
              <a:xfrm>
                <a:off x="4799118" y="2300366"/>
                <a:ext cx="2640338" cy="646331"/>
              </a:xfrm>
              <a:prstGeom prst="rect">
                <a:avLst/>
              </a:prstGeom>
              <a:noFill/>
            </p:spPr>
            <p:txBody>
              <a:bodyPr wrap="none" rtlCol="0">
                <a:spAutoFit/>
              </a:bodyPr>
              <a:lstStyle/>
              <a:p>
                <a:pPr/>
                <a:r>
                  <a:rPr lang="en-US" dirty="0"/>
                  <a:t>Using shorthand notation:</a:t>
                </a: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𝐾</m:t>
                      </m:r>
                      <m:r>
                        <a:rPr lang="en-US" i="0">
                          <a:latin typeface="Cambria Math" panose="02040503050406030204" pitchFamily="18" charset="0"/>
                        </a:rPr>
                        <m:t>≔</m:t>
                      </m:r>
                      <m:r>
                        <a:rPr lang="en-US" i="1">
                          <a:latin typeface="Cambria Math" panose="02040503050406030204" pitchFamily="18" charset="0"/>
                        </a:rPr>
                        <m:t>𝐾</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𝐴</m:t>
                          </m:r>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𝐴</m:t>
                              </m:r>
                            </m:e>
                            <m:sup>
                              <m:r>
                                <a:rPr lang="en-US" i="0">
                                  <a:latin typeface="Cambria Math" panose="02040503050406030204" pitchFamily="18" charset="0"/>
                                </a:rPr>
                                <m:t>′</m:t>
                              </m:r>
                            </m:sup>
                          </m:sSup>
                        </m:e>
                      </m:d>
                    </m:oMath>
                  </m:oMathPara>
                </a14:m>
                <a:endParaRPr lang="en-US" dirty="0"/>
              </a:p>
            </p:txBody>
          </p:sp>
        </mc:Choice>
        <mc:Fallback xmlns="">
          <p:sp>
            <p:nvSpPr>
              <p:cNvPr id="9" name="TextBox 8">
                <a:extLst>
                  <a:ext uri="{FF2B5EF4-FFF2-40B4-BE49-F238E27FC236}">
                    <a16:creationId xmlns:a16="http://schemas.microsoft.com/office/drawing/2014/main" id="{1FF2C1F5-1024-41D3-B348-15F79709F8D5}"/>
                  </a:ext>
                </a:extLst>
              </p:cNvPr>
              <p:cNvSpPr txBox="1">
                <a:spLocks noRot="1" noChangeAspect="1" noMove="1" noResize="1" noEditPoints="1" noAdjustHandles="1" noChangeArrowheads="1" noChangeShapeType="1" noTextEdit="1"/>
              </p:cNvSpPr>
              <p:nvPr/>
            </p:nvSpPr>
            <p:spPr>
              <a:xfrm>
                <a:off x="4799118" y="2300366"/>
                <a:ext cx="2640338" cy="646331"/>
              </a:xfrm>
              <a:prstGeom prst="rect">
                <a:avLst/>
              </a:prstGeom>
              <a:blipFill>
                <a:blip r:embed="rId4"/>
                <a:stretch>
                  <a:fillRect l="-1848" t="-4717" r="-18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3508574-C3E9-447E-B14C-72A231403217}"/>
                  </a:ext>
                </a:extLst>
              </p:cNvPr>
              <p:cNvSpPr txBox="1"/>
              <p:nvPr/>
            </p:nvSpPr>
            <p:spPr>
              <a:xfrm>
                <a:off x="395111" y="3183467"/>
                <a:ext cx="8353778" cy="3046988"/>
              </a:xfrm>
              <a:prstGeom prst="rect">
                <a:avLst/>
              </a:prstGeom>
              <a:noFill/>
            </p:spPr>
            <p:txBody>
              <a:bodyPr wrap="square" rtlCol="0">
                <a:spAutoFit/>
              </a:bodyPr>
              <a:lstStyle/>
              <a:p>
                <a:r>
                  <a:rPr lang="en-US" sz="2400" dirty="0"/>
                  <a:t>Taking the </a:t>
                </a:r>
                <a:r>
                  <a:rPr lang="en-US" sz="2400" dirty="0" err="1"/>
                  <a:t>Lagrangian</a:t>
                </a:r>
                <a:r>
                  <a:rPr lang="en-US" sz="2400" dirty="0"/>
                  <a:t> and setting its gradient to zero, we get the results in terms of Lagrange multiplier </a:t>
                </a:r>
                <a14:m>
                  <m:oMath xmlns:m="http://schemas.openxmlformats.org/officeDocument/2006/math">
                    <m:r>
                      <a:rPr lang="en-US" sz="2400" i="1" smtClean="0">
                        <a:latin typeface="Cambria Math" panose="02040503050406030204" pitchFamily="18" charset="0"/>
                      </a:rPr>
                      <m:t>𝜈</m:t>
                    </m:r>
                  </m:oMath>
                </a14:m>
                <a:r>
                  <a:rPr lang="en-US" sz="2400" dirty="0"/>
                  <a:t> as:</a:t>
                </a:r>
              </a:p>
              <a:p>
                <a:endParaRPr lang="en-US" sz="2400" dirty="0"/>
              </a:p>
              <a:p>
                <a:endParaRPr lang="en-US" sz="2400" dirty="0"/>
              </a:p>
              <a:p>
                <a:endParaRPr lang="en-US" sz="2400" dirty="0"/>
              </a:p>
              <a:p>
                <a:endParaRPr lang="en-US" sz="2400" dirty="0"/>
              </a:p>
              <a:p>
                <a:endParaRPr lang="en-US" sz="2400" dirty="0"/>
              </a:p>
              <a:p>
                <a:r>
                  <a:rPr lang="en-US" sz="2400" dirty="0"/>
                  <a:t>Again, substituting these equation in the last equality gives </a:t>
                </a:r>
                <a14:m>
                  <m:oMath xmlns:m="http://schemas.openxmlformats.org/officeDocument/2006/math">
                    <m:r>
                      <a:rPr lang="en-US" sz="2400" i="1" smtClean="0">
                        <a:latin typeface="Cambria Math" panose="02040503050406030204" pitchFamily="18" charset="0"/>
                      </a:rPr>
                      <m:t>𝜈</m:t>
                    </m:r>
                  </m:oMath>
                </a14:m>
                <a:endParaRPr lang="en-US" sz="2400" dirty="0"/>
              </a:p>
            </p:txBody>
          </p:sp>
        </mc:Choice>
        <mc:Fallback>
          <p:sp>
            <p:nvSpPr>
              <p:cNvPr id="10" name="TextBox 9">
                <a:extLst>
                  <a:ext uri="{FF2B5EF4-FFF2-40B4-BE49-F238E27FC236}">
                    <a16:creationId xmlns:a16="http://schemas.microsoft.com/office/drawing/2014/main" id="{D3508574-C3E9-447E-B14C-72A231403217}"/>
                  </a:ext>
                </a:extLst>
              </p:cNvPr>
              <p:cNvSpPr txBox="1">
                <a:spLocks noRot="1" noChangeAspect="1" noMove="1" noResize="1" noEditPoints="1" noAdjustHandles="1" noChangeArrowheads="1" noChangeShapeType="1" noTextEdit="1"/>
              </p:cNvSpPr>
              <p:nvPr/>
            </p:nvSpPr>
            <p:spPr>
              <a:xfrm>
                <a:off x="395111" y="3183467"/>
                <a:ext cx="8353778" cy="3046988"/>
              </a:xfrm>
              <a:prstGeom prst="rect">
                <a:avLst/>
              </a:prstGeom>
              <a:blipFill>
                <a:blip r:embed="rId5"/>
                <a:stretch>
                  <a:fillRect l="-1168" t="-1600" b="-36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E928FF2-D00D-AB94-E020-13F4A30BE7EC}"/>
                  </a:ext>
                </a:extLst>
              </p:cNvPr>
              <p:cNvSpPr txBox="1"/>
              <p:nvPr/>
            </p:nvSpPr>
            <p:spPr>
              <a:xfrm>
                <a:off x="2861140" y="4066753"/>
                <a:ext cx="2967487" cy="164622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m>
                        <m:mPr>
                          <m:plcHide m:val="on"/>
                          <m:mcs>
                            <m:mc>
                              <m:mcPr>
                                <m:count m:val="1"/>
                                <m:mcJc m:val="center"/>
                              </m:mcPr>
                            </m:mc>
                          </m:mcs>
                          <m:ctrlPr>
                            <a:rPr lang="en-US" sz="2800" smtClean="0">
                              <a:solidFill>
                                <a:srgbClr val="836967"/>
                              </a:solidFill>
                              <a:latin typeface="Cambria Math" panose="02040503050406030204" pitchFamily="18" charset="0"/>
                            </a:rPr>
                          </m:ctrlPr>
                        </m:mPr>
                        <m:mr>
                          <m:e>
                            <m:r>
                              <a:rPr lang="en-US" sz="2800" i="1">
                                <a:latin typeface="Cambria Math" panose="02040503050406030204" pitchFamily="18" charset="0"/>
                              </a:rPr>
                              <m:t>𝑢</m:t>
                            </m:r>
                            <m:r>
                              <a:rPr lang="en-US" sz="2800" i="0">
                                <a:latin typeface="Cambria Math" panose="02040503050406030204" pitchFamily="18" charset="0"/>
                              </a:rPr>
                              <m:t>=</m:t>
                            </m:r>
                            <m:r>
                              <a:rPr lang="en-US" sz="2800" i="1">
                                <a:latin typeface="Cambria Math" panose="02040503050406030204" pitchFamily="18" charset="0"/>
                              </a:rPr>
                              <m:t>𝐷</m:t>
                            </m:r>
                            <m:sSup>
                              <m:sSupPr>
                                <m:ctrlPr>
                                  <a:rPr lang="en-US" sz="2800" i="1">
                                    <a:solidFill>
                                      <a:srgbClr val="836967"/>
                                    </a:solidFill>
                                    <a:latin typeface="Cambria Math" panose="02040503050406030204" pitchFamily="18" charset="0"/>
                                  </a:rPr>
                                </m:ctrlPr>
                              </m:sSupPr>
                              <m:e>
                                <m:r>
                                  <a:rPr lang="en-US" sz="2800" i="1">
                                    <a:latin typeface="Cambria Math" panose="02040503050406030204" pitchFamily="18" charset="0"/>
                                  </a:rPr>
                                  <m:t>𝐾</m:t>
                                </m:r>
                              </m:e>
                              <m:sup>
                                <m:r>
                                  <a:rPr lang="en-US" sz="2800" i="0">
                                    <a:latin typeface="Cambria Math" panose="02040503050406030204" pitchFamily="18" charset="0"/>
                                  </a:rPr>
                                  <m:t>′</m:t>
                                </m:r>
                              </m:sup>
                            </m:sSup>
                            <m:r>
                              <a:rPr lang="en-US" sz="2800" i="1">
                                <a:latin typeface="Cambria Math" panose="02040503050406030204" pitchFamily="18" charset="0"/>
                              </a:rPr>
                              <m:t>𝐷</m:t>
                            </m:r>
                            <m:r>
                              <a:rPr lang="en-US" sz="2800" i="1">
                                <a:latin typeface="Cambria Math" panose="02040503050406030204" pitchFamily="18" charset="0"/>
                              </a:rPr>
                              <m:t>𝜈</m:t>
                            </m:r>
                            <m:r>
                              <a:rPr lang="en-US" sz="2800" b="0" i="1" smtClean="0">
                                <a:latin typeface="Cambria Math" panose="02040503050406030204" pitchFamily="18" charset="0"/>
                              </a:rPr>
                              <m:t> </m:t>
                            </m:r>
                          </m:e>
                        </m:mr>
                        <m:mr>
                          <m:e>
                            <m:r>
                              <a:rPr lang="en-US" sz="2800" i="1">
                                <a:latin typeface="Cambria Math" panose="02040503050406030204" pitchFamily="18" charset="0"/>
                              </a:rPr>
                              <m:t>𝛾</m:t>
                            </m:r>
                            <m:r>
                              <a:rPr lang="en-US" sz="2800" i="0">
                                <a:latin typeface="Cambria Math" panose="02040503050406030204" pitchFamily="18" charset="0"/>
                              </a:rPr>
                              <m:t>=−</m:t>
                            </m:r>
                            <m:sSup>
                              <m:sSupPr>
                                <m:ctrlPr>
                                  <a:rPr lang="en-US" sz="2800" i="1">
                                    <a:solidFill>
                                      <a:srgbClr val="836967"/>
                                    </a:solidFill>
                                    <a:latin typeface="Cambria Math" panose="02040503050406030204" pitchFamily="18" charset="0"/>
                                  </a:rPr>
                                </m:ctrlPr>
                              </m:sSupPr>
                              <m:e>
                                <m:r>
                                  <a:rPr lang="en-US" sz="2800" i="1">
                                    <a:latin typeface="Cambria Math" panose="02040503050406030204" pitchFamily="18" charset="0"/>
                                  </a:rPr>
                                  <m:t>𝑒</m:t>
                                </m:r>
                              </m:e>
                              <m:sup>
                                <m:r>
                                  <a:rPr lang="en-US" sz="2800" i="0">
                                    <a:latin typeface="Cambria Math" panose="02040503050406030204" pitchFamily="18" charset="0"/>
                                  </a:rPr>
                                  <m:t>′</m:t>
                                </m:r>
                              </m:sup>
                            </m:sSup>
                            <m:r>
                              <a:rPr lang="en-US" sz="2800" i="1">
                                <a:latin typeface="Cambria Math" panose="02040503050406030204" pitchFamily="18" charset="0"/>
                              </a:rPr>
                              <m:t>𝐷𝑣</m:t>
                            </m:r>
                          </m:e>
                        </m:mr>
                        <m:mr>
                          <m:e>
                            <m:r>
                              <a:rPr lang="en-US" sz="2800" i="1">
                                <a:latin typeface="Cambria Math" panose="02040503050406030204" pitchFamily="18" charset="0"/>
                              </a:rPr>
                              <m:t>𝑦</m:t>
                            </m:r>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1">
                                    <a:latin typeface="Cambria Math" panose="02040503050406030204" pitchFamily="18" charset="0"/>
                                  </a:rPr>
                                  <m:t>𝑣</m:t>
                                </m:r>
                              </m:num>
                              <m:den>
                                <m:r>
                                  <a:rPr lang="en-US" sz="2800" i="1">
                                    <a:latin typeface="Cambria Math" panose="02040503050406030204" pitchFamily="18" charset="0"/>
                                  </a:rPr>
                                  <m:t>𝜈</m:t>
                                </m:r>
                              </m:den>
                            </m:f>
                          </m:e>
                        </m:mr>
                      </m:m>
                    </m:oMath>
                  </m:oMathPara>
                </a14:m>
                <a:endParaRPr lang="en-US" sz="2800" dirty="0"/>
              </a:p>
            </p:txBody>
          </p:sp>
        </mc:Choice>
        <mc:Fallback>
          <p:sp>
            <p:nvSpPr>
              <p:cNvPr id="4" name="TextBox 3">
                <a:extLst>
                  <a:ext uri="{FF2B5EF4-FFF2-40B4-BE49-F238E27FC236}">
                    <a16:creationId xmlns:a16="http://schemas.microsoft.com/office/drawing/2014/main" id="{5E928FF2-D00D-AB94-E020-13F4A30BE7EC}"/>
                  </a:ext>
                </a:extLst>
              </p:cNvPr>
              <p:cNvSpPr txBox="1">
                <a:spLocks noRot="1" noChangeAspect="1" noMove="1" noResize="1" noEditPoints="1" noAdjustHandles="1" noChangeArrowheads="1" noChangeShapeType="1" noTextEdit="1"/>
              </p:cNvSpPr>
              <p:nvPr/>
            </p:nvSpPr>
            <p:spPr>
              <a:xfrm>
                <a:off x="2861140" y="4066753"/>
                <a:ext cx="2967487" cy="1646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3859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A94813-E26F-8CDF-C278-C6295FADFD6F}"/>
              </a:ext>
            </a:extLst>
          </p:cNvPr>
          <p:cNvSpPr>
            <a:spLocks noGrp="1"/>
          </p:cNvSpPr>
          <p:nvPr>
            <p:ph type="title"/>
          </p:nvPr>
        </p:nvSpPr>
        <p:spPr>
          <a:xfrm>
            <a:off x="180654" y="202990"/>
            <a:ext cx="7042080" cy="554587"/>
          </a:xfrm>
        </p:spPr>
        <p:txBody>
          <a:bodyPr/>
          <a:lstStyle/>
          <a:p>
            <a:endParaRPr lang="en-US"/>
          </a:p>
        </p:txBody>
      </p:sp>
      <p:sp>
        <p:nvSpPr>
          <p:cNvPr id="14" name="Text Placeholder 4">
            <a:extLst>
              <a:ext uri="{FF2B5EF4-FFF2-40B4-BE49-F238E27FC236}">
                <a16:creationId xmlns:a16="http://schemas.microsoft.com/office/drawing/2014/main" id="{0E34D983-AD9E-D557-5762-851A70F80EAB}"/>
              </a:ext>
            </a:extLst>
          </p:cNvPr>
          <p:cNvSpPr>
            <a:spLocks noGrp="1"/>
          </p:cNvSpPr>
          <p:nvPr>
            <p:ph type="body" sz="quarter" idx="3"/>
          </p:nvPr>
        </p:nvSpPr>
        <p:spPr>
          <a:xfrm>
            <a:off x="4399877" y="1041577"/>
            <a:ext cx="4744123" cy="487877"/>
          </a:xfrm>
        </p:spPr>
        <p:txBody>
          <a:bodyPr/>
          <a:lstStyle/>
          <a:p>
            <a:pPr algn="ctr"/>
            <a:r>
              <a:rPr lang="en-US" dirty="0"/>
              <a:t>Algorithm Nonlinear Proximal SVM</a:t>
            </a:r>
          </a:p>
        </p:txBody>
      </p:sp>
      <mc:AlternateContent xmlns:mc="http://schemas.openxmlformats.org/markup-compatibility/2006">
        <mc:Choice xmlns:a14="http://schemas.microsoft.com/office/drawing/2010/main" Requires="a14">
          <p:sp>
            <p:nvSpPr>
              <p:cNvPr id="16" name="Content Placeholder 5">
                <a:extLst>
                  <a:ext uri="{FF2B5EF4-FFF2-40B4-BE49-F238E27FC236}">
                    <a16:creationId xmlns:a16="http://schemas.microsoft.com/office/drawing/2014/main" id="{3B45E934-4669-44C0-758A-BFF5F801F73E}"/>
                  </a:ext>
                </a:extLst>
              </p:cNvPr>
              <p:cNvSpPr>
                <a:spLocks noGrp="1"/>
              </p:cNvSpPr>
              <p:nvPr>
                <p:ph sz="quarter" idx="4"/>
              </p:nvPr>
            </p:nvSpPr>
            <p:spPr>
              <a:xfrm>
                <a:off x="4924777" y="1613043"/>
                <a:ext cx="3962369" cy="4784213"/>
              </a:xfrm>
            </p:spPr>
            <p:txBody>
              <a:bodyPr/>
              <a:lstStyle/>
              <a:p>
                <a:pPr marL="457200" indent="-457200">
                  <a:buFont typeface="+mj-lt"/>
                  <a:buAutoNum type="arabicPeriod"/>
                </a:pPr>
                <a:r>
                  <a:rPr lang="en-US" dirty="0"/>
                  <a:t>Choose a kernel function </a:t>
                </a:r>
                <a14:m>
                  <m:oMath xmlns:m="http://schemas.openxmlformats.org/officeDocument/2006/math">
                    <m:r>
                      <a:rPr lang="en-US" i="1" dirty="0" smtClean="0">
                        <a:latin typeface="Cambria Math" panose="02040503050406030204" pitchFamily="18" charset="0"/>
                      </a:rPr>
                      <m:t>𝐾</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𝐴</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𝐴</m:t>
                            </m:r>
                          </m:e>
                          <m:sup>
                            <m:r>
                              <a:rPr lang="en-US" i="0" dirty="0">
                                <a:latin typeface="Cambria Math" panose="02040503050406030204" pitchFamily="18" charset="0"/>
                              </a:rPr>
                              <m:t>′</m:t>
                            </m:r>
                          </m:sup>
                        </m:sSup>
                      </m:e>
                    </m:d>
                  </m:oMath>
                </a14:m>
                <a:r>
                  <a:rPr lang="en-US" dirty="0"/>
                  <a:t>, typically the gaussian kernel.</a:t>
                </a:r>
              </a:p>
              <a:p>
                <a:pPr marL="457200" indent="-457200">
                  <a:buFont typeface="+mj-lt"/>
                  <a:buAutoNum type="arabicPeriod"/>
                </a:pPr>
                <a:r>
                  <a:rPr lang="en-US" dirty="0"/>
                  <a:t>Define G as shown and e as </a:t>
                </a:r>
                <a14:m>
                  <m:oMath xmlns:m="http://schemas.openxmlformats.org/officeDocument/2006/math">
                    <m:r>
                      <a:rPr lang="en-US" i="1" dirty="0" smtClean="0">
                        <a:latin typeface="Cambria Math" panose="02040503050406030204" pitchFamily="18" charset="0"/>
                      </a:rPr>
                      <m:t>𝑚</m:t>
                    </m:r>
                    <m:r>
                      <a:rPr lang="en-US" i="0" dirty="0">
                        <a:latin typeface="Cambria Math" panose="02040503050406030204" pitchFamily="18" charset="0"/>
                      </a:rPr>
                      <m:t>×1</m:t>
                    </m:r>
                  </m:oMath>
                </a14:m>
                <a:r>
                  <a:rPr lang="en-US" dirty="0"/>
                  <a:t> vector of ones. Compute v for some </a:t>
                </a:r>
                <a14:m>
                  <m:oMath xmlns:m="http://schemas.openxmlformats.org/officeDocument/2006/math">
                    <m:r>
                      <a:rPr lang="en-US" i="1" dirty="0" smtClean="0">
                        <a:latin typeface="Cambria Math" panose="02040503050406030204" pitchFamily="18" charset="0"/>
                      </a:rPr>
                      <m:t>𝜈</m:t>
                    </m:r>
                  </m:oMath>
                </a14:m>
                <a:r>
                  <a:rPr lang="en-US" dirty="0"/>
                  <a:t> (chosen by tuning set)</a:t>
                </a:r>
              </a:p>
              <a:p>
                <a:pPr marL="457200" indent="-457200">
                  <a:buFont typeface="+mj-lt"/>
                  <a:buAutoNum type="arabicPeriod"/>
                </a:pPr>
                <a:r>
                  <a:rPr lang="en-US" dirty="0"/>
                  <a:t>Compute all variables like D, </a:t>
                </a:r>
                <a14:m>
                  <m:oMath xmlns:m="http://schemas.openxmlformats.org/officeDocument/2006/math">
                    <m:r>
                      <a:rPr lang="en-US" i="1" dirty="0" smtClean="0">
                        <a:latin typeface="Cambria Math" panose="02040503050406030204" pitchFamily="18" charset="0"/>
                      </a:rPr>
                      <m:t>𝛾</m:t>
                    </m:r>
                  </m:oMath>
                </a14:m>
                <a:r>
                  <a:rPr lang="en-US" dirty="0"/>
                  <a:t> then finally classify any new point using the classifier mentioned on left.</a:t>
                </a:r>
              </a:p>
            </p:txBody>
          </p:sp>
        </mc:Choice>
        <mc:Fallback>
          <p:sp>
            <p:nvSpPr>
              <p:cNvPr id="16" name="Content Placeholder 5">
                <a:extLst>
                  <a:ext uri="{FF2B5EF4-FFF2-40B4-BE49-F238E27FC236}">
                    <a16:creationId xmlns:a16="http://schemas.microsoft.com/office/drawing/2014/main" id="{3B45E934-4669-44C0-758A-BFF5F801F73E}"/>
                  </a:ext>
                </a:extLst>
              </p:cNvPr>
              <p:cNvSpPr>
                <a:spLocks noGrp="1" noRot="1" noChangeAspect="1" noMove="1" noResize="1" noEditPoints="1" noAdjustHandles="1" noChangeArrowheads="1" noChangeShapeType="1" noTextEdit="1"/>
              </p:cNvSpPr>
              <p:nvPr>
                <p:ph sz="quarter" idx="4"/>
              </p:nvPr>
            </p:nvSpPr>
            <p:spPr>
              <a:xfrm>
                <a:off x="4924777" y="1613043"/>
                <a:ext cx="3962369" cy="4784213"/>
              </a:xfrm>
              <a:blipFill>
                <a:blip r:embed="rId2"/>
                <a:stretch>
                  <a:fillRect l="-2462" t="-127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101B374-A74D-429F-830A-298993704195}"/>
              </a:ext>
            </a:extLst>
          </p:cNvPr>
          <p:cNvSpPr txBox="1"/>
          <p:nvPr/>
        </p:nvSpPr>
        <p:spPr>
          <a:xfrm>
            <a:off x="95971" y="3663632"/>
            <a:ext cx="4744123" cy="830997"/>
          </a:xfrm>
          <a:prstGeom prst="rect">
            <a:avLst/>
          </a:prstGeom>
          <a:noFill/>
        </p:spPr>
        <p:txBody>
          <a:bodyPr wrap="square" rtlCol="0">
            <a:spAutoFit/>
          </a:bodyPr>
          <a:lstStyle/>
          <a:p>
            <a:r>
              <a:rPr lang="en-US" sz="2400" dirty="0"/>
              <a:t>To classify any point, we formed this non-linear classifier as follows: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19BF4B-8378-BB5B-74DA-77B597B13EC8}"/>
                  </a:ext>
                </a:extLst>
              </p:cNvPr>
              <p:cNvSpPr txBox="1"/>
              <p:nvPr/>
            </p:nvSpPr>
            <p:spPr>
              <a:xfrm>
                <a:off x="95971" y="4954654"/>
                <a:ext cx="5176756" cy="9825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𝐾</m:t>
                      </m:r>
                      <m:d>
                        <m:dPr>
                          <m:ctrlPr>
                            <a:rPr lang="en-US" sz="2000" i="1">
                              <a:solidFill>
                                <a:srgbClr val="836967"/>
                              </a:solidFill>
                              <a:latin typeface="Cambria Math" panose="02040503050406030204" pitchFamily="18" charset="0"/>
                            </a:rPr>
                          </m:ctrlPr>
                        </m:dPr>
                        <m:e>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m:t>
                              </m:r>
                            </m:sup>
                          </m:sSup>
                        </m:e>
                      </m:d>
                      <m:r>
                        <a:rPr lang="en-US" sz="2000" i="1">
                          <a:latin typeface="Cambria Math" panose="02040503050406030204" pitchFamily="18" charset="0"/>
                        </a:rPr>
                        <m:t>𝐷</m:t>
                      </m:r>
                      <m:r>
                        <a:rPr lang="en-US" sz="2000" i="1" smtClean="0">
                          <a:latin typeface="Cambria Math" panose="02040503050406030204" pitchFamily="18" charset="0"/>
                        </a:rPr>
                        <m:t>𝑢</m:t>
                      </m:r>
                      <m:r>
                        <a:rPr lang="en-US" sz="2000" i="1" smtClean="0">
                          <a:latin typeface="Cambria Math" panose="02040503050406030204" pitchFamily="18" charset="0"/>
                        </a:rPr>
                        <m:t> −</m:t>
                      </m:r>
                      <m:r>
                        <a:rPr lang="en-US" sz="2000" b="0" i="1" smtClean="0">
                          <a:latin typeface="Cambria Math" panose="02040503050406030204" pitchFamily="18" charset="0"/>
                        </a:rPr>
                        <m:t>𝛾</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&gt;0, </m:t>
                              </m:r>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e>
                            <m:e>
                              <m:r>
                                <a:rPr lang="en-US" sz="2000" b="0" i="1" smtClean="0">
                                  <a:latin typeface="Cambria Math" panose="02040503050406030204" pitchFamily="18" charset="0"/>
                                </a:rPr>
                                <m:t>&lt;0, </m:t>
                              </m:r>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e>
                            <m:e>
                              <m:r>
                                <a:rPr lang="en-US" sz="2000" b="0" i="1" smtClean="0">
                                  <a:latin typeface="Cambria Math" panose="02040503050406030204" pitchFamily="18" charset="0"/>
                                </a:rPr>
                                <m:t>=0,</m:t>
                              </m:r>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𝑜𝑟</m:t>
                              </m:r>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e>
                          </m:eqArr>
                        </m:e>
                      </m:d>
                    </m:oMath>
                  </m:oMathPara>
                </a14:m>
                <a:endParaRPr lang="en-US" sz="2000" i="1" dirty="0"/>
              </a:p>
            </p:txBody>
          </p:sp>
        </mc:Choice>
        <mc:Fallback>
          <p:sp>
            <p:nvSpPr>
              <p:cNvPr id="12" name="TextBox 11">
                <a:extLst>
                  <a:ext uri="{FF2B5EF4-FFF2-40B4-BE49-F238E27FC236}">
                    <a16:creationId xmlns:a16="http://schemas.microsoft.com/office/drawing/2014/main" id="{A819BF4B-8378-BB5B-74DA-77B597B13EC8}"/>
                  </a:ext>
                </a:extLst>
              </p:cNvPr>
              <p:cNvSpPr txBox="1">
                <a:spLocks noRot="1" noChangeAspect="1" noMove="1" noResize="1" noEditPoints="1" noAdjustHandles="1" noChangeArrowheads="1" noChangeShapeType="1" noTextEdit="1"/>
              </p:cNvSpPr>
              <p:nvPr/>
            </p:nvSpPr>
            <p:spPr>
              <a:xfrm>
                <a:off x="95971" y="4954654"/>
                <a:ext cx="5176756" cy="9825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3BC5AE4-E704-6912-E12A-8ED8ABADCA3C}"/>
                  </a:ext>
                </a:extLst>
              </p:cNvPr>
              <p:cNvSpPr txBox="1"/>
              <p:nvPr/>
            </p:nvSpPr>
            <p:spPr>
              <a:xfrm>
                <a:off x="417078" y="1449423"/>
                <a:ext cx="3128379" cy="207512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2000" b="0" i="0" dirty="0" smtClean="0">
                          <a:latin typeface="Cambria Math" panose="02040503050406030204" pitchFamily="18" charset="0"/>
                        </a:rPr>
                        <m:t>v</m:t>
                      </m:r>
                      <m:r>
                        <a:rPr lang="en-US" sz="2000" i="0" dirty="0" smtClean="0">
                          <a:latin typeface="Cambria Math" panose="02040503050406030204" pitchFamily="18" charset="0"/>
                        </a:rPr>
                        <m:t>=</m:t>
                      </m:r>
                      <m:sSup>
                        <m:sSupPr>
                          <m:ctrlPr>
                            <a:rPr lang="en-US" sz="2000" i="1" dirty="0">
                              <a:solidFill>
                                <a:srgbClr val="836967"/>
                              </a:solidFill>
                              <a:latin typeface="Cambria Math" panose="02040503050406030204" pitchFamily="18" charset="0"/>
                            </a:rPr>
                          </m:ctrlPr>
                        </m:sSupPr>
                        <m:e>
                          <m:d>
                            <m:dPr>
                              <m:ctrlPr>
                                <a:rPr lang="en-US" sz="2000" i="1" dirty="0">
                                  <a:solidFill>
                                    <a:srgbClr val="836967"/>
                                  </a:solidFill>
                                  <a:latin typeface="Cambria Math" panose="02040503050406030204" pitchFamily="18" charset="0"/>
                                </a:rPr>
                              </m:ctrlPr>
                            </m:dPr>
                            <m:e>
                              <m:f>
                                <m:fPr>
                                  <m:ctrlPr>
                                    <a:rPr lang="en-US" sz="2000" i="1" dirty="0">
                                      <a:solidFill>
                                        <a:srgbClr val="836967"/>
                                      </a:solidFill>
                                      <a:latin typeface="Cambria Math" panose="02040503050406030204" pitchFamily="18" charset="0"/>
                                    </a:rPr>
                                  </m:ctrlPr>
                                </m:fPr>
                                <m:num>
                                  <m:r>
                                    <a:rPr lang="en-US" sz="2000" i="1" dirty="0">
                                      <a:latin typeface="Cambria Math" panose="02040503050406030204" pitchFamily="18" charset="0"/>
                                    </a:rPr>
                                    <m:t>𝐼</m:t>
                                  </m:r>
                                </m:num>
                                <m:den>
                                  <m:r>
                                    <a:rPr lang="en-US" sz="2000" i="1" dirty="0">
                                      <a:latin typeface="Cambria Math" panose="02040503050406030204" pitchFamily="18" charset="0"/>
                                    </a:rPr>
                                    <m:t>𝜈</m:t>
                                  </m:r>
                                </m:den>
                              </m:f>
                              <m:r>
                                <a:rPr lang="en-US" sz="2000" i="1" dirty="0">
                                  <a:latin typeface="Cambria Math" panose="02040503050406030204" pitchFamily="18" charset="0"/>
                                </a:rPr>
                                <m:t>+</m:t>
                              </m:r>
                              <m:r>
                                <a:rPr lang="en-US" sz="2000" b="0" i="1" dirty="0" smtClean="0">
                                  <a:latin typeface="Cambria Math" panose="02040503050406030204" pitchFamily="18" charset="0"/>
                                </a:rPr>
                                <m:t>𝐺</m:t>
                              </m:r>
                              <m:sSup>
                                <m:sSupPr>
                                  <m:ctrlPr>
                                    <a:rPr lang="en-US" sz="2000" b="1" i="1" dirty="0">
                                      <a:solidFill>
                                        <a:srgbClr val="836967"/>
                                      </a:solidFill>
                                      <a:latin typeface="Cambria Math" panose="02040503050406030204" pitchFamily="18" charset="0"/>
                                    </a:rPr>
                                  </m:ctrlPr>
                                </m:sSupPr>
                                <m:e>
                                  <m:r>
                                    <a:rPr lang="en-US" sz="2000" b="1" i="1" dirty="0" smtClean="0">
                                      <a:solidFill>
                                        <a:srgbClr val="836967"/>
                                      </a:solidFill>
                                      <a:latin typeface="Cambria Math" panose="02040503050406030204" pitchFamily="18" charset="0"/>
                                    </a:rPr>
                                    <m:t>𝑮</m:t>
                                  </m:r>
                                </m:e>
                                <m:sup>
                                  <m:r>
                                    <a:rPr lang="en-US" sz="2000" b="1" i="1" dirty="0" smtClean="0">
                                      <a:latin typeface="Cambria Math" panose="02040503050406030204" pitchFamily="18" charset="0"/>
                                    </a:rPr>
                                    <m:t>′</m:t>
                                  </m:r>
                                </m:sup>
                              </m:sSup>
                            </m:e>
                          </m:d>
                        </m:e>
                        <m:sup>
                          <m:r>
                            <a:rPr lang="en-US" sz="2000" i="1" dirty="0">
                              <a:latin typeface="Cambria Math" panose="02040503050406030204" pitchFamily="18" charset="0"/>
                            </a:rPr>
                            <m:t>−1</m:t>
                          </m:r>
                        </m:sup>
                      </m:sSup>
                      <m:r>
                        <a:rPr lang="en-US" sz="2000" i="1" dirty="0">
                          <a:latin typeface="Cambria Math" panose="02040503050406030204" pitchFamily="18" charset="0"/>
                        </a:rPr>
                        <m:t>ⅇ</m:t>
                      </m:r>
                    </m:oMath>
                  </m:oMathPara>
                </a14:m>
                <a:endParaRPr lang="en-US" sz="2000" dirty="0"/>
              </a:p>
              <a:p>
                <a:pPr algn="ctr"/>
                <a:endParaRPr lang="en-US" sz="2000" dirty="0"/>
              </a:p>
              <a:p>
                <a:pPr algn="ctr"/>
                <a:r>
                  <a:rPr lang="en-US" sz="2000" dirty="0"/>
                  <a:t>where:</a:t>
                </a:r>
              </a:p>
              <a:p>
                <a:pPr algn="ctr"/>
                <a:endParaRPr lang="en-US" sz="2000" dirty="0"/>
              </a:p>
              <a:p>
                <a:pPr algn="ctr"/>
                <a14:m>
                  <m:oMath xmlns:m="http://schemas.openxmlformats.org/officeDocument/2006/math">
                    <m:r>
                      <a:rPr lang="en-US" sz="2000" i="1" dirty="0" smtClean="0">
                        <a:latin typeface="Cambria Math" panose="02040503050406030204" pitchFamily="18" charset="0"/>
                      </a:rPr>
                      <m:t>𝐺</m:t>
                    </m:r>
                    <m:r>
                      <a:rPr lang="en-US" sz="2000" i="0" dirty="0">
                        <a:latin typeface="Cambria Math" panose="02040503050406030204" pitchFamily="18" charset="0"/>
                      </a:rPr>
                      <m:t>=</m:t>
                    </m:r>
                    <m:r>
                      <a:rPr lang="en-US" sz="2000" i="1" dirty="0">
                        <a:latin typeface="Cambria Math" panose="02040503050406030204" pitchFamily="18" charset="0"/>
                      </a:rPr>
                      <m:t>𝐷</m:t>
                    </m:r>
                    <m:d>
                      <m:dPr>
                        <m:begChr m:val="["/>
                        <m:endChr m:val="]"/>
                        <m:ctrlPr>
                          <a:rPr lang="en-US" sz="2000" i="1" dirty="0">
                            <a:solidFill>
                              <a:srgbClr val="836967"/>
                            </a:solidFill>
                            <a:latin typeface="Cambria Math" panose="02040503050406030204" pitchFamily="18" charset="0"/>
                          </a:rPr>
                        </m:ctrlPr>
                      </m:dPr>
                      <m:e>
                        <m:r>
                          <a:rPr lang="en-US" sz="2000" i="1" dirty="0">
                            <a:latin typeface="Cambria Math" panose="02040503050406030204" pitchFamily="18" charset="0"/>
                          </a:rPr>
                          <m:t>𝐾</m:t>
                        </m:r>
                        <m:r>
                          <a:rPr lang="en-US" sz="2000" i="0" dirty="0">
                            <a:latin typeface="Cambria Math" panose="02040503050406030204" pitchFamily="18" charset="0"/>
                          </a:rPr>
                          <m:t>−ⅇ</m:t>
                        </m:r>
                      </m:e>
                    </m:d>
                  </m:oMath>
                </a14:m>
                <a:r>
                  <a:rPr lang="en-US" sz="2000" dirty="0"/>
                  <a:t>   </a:t>
                </a:r>
              </a:p>
            </p:txBody>
          </p:sp>
        </mc:Choice>
        <mc:Fallback>
          <p:sp>
            <p:nvSpPr>
              <p:cNvPr id="13" name="TextBox 12">
                <a:extLst>
                  <a:ext uri="{FF2B5EF4-FFF2-40B4-BE49-F238E27FC236}">
                    <a16:creationId xmlns:a16="http://schemas.microsoft.com/office/drawing/2014/main" id="{C3BC5AE4-E704-6912-E12A-8ED8ABADCA3C}"/>
                  </a:ext>
                </a:extLst>
              </p:cNvPr>
              <p:cNvSpPr txBox="1">
                <a:spLocks noRot="1" noChangeAspect="1" noMove="1" noResize="1" noEditPoints="1" noAdjustHandles="1" noChangeArrowheads="1" noChangeShapeType="1" noTextEdit="1"/>
              </p:cNvSpPr>
              <p:nvPr/>
            </p:nvSpPr>
            <p:spPr>
              <a:xfrm>
                <a:off x="417078" y="1449423"/>
                <a:ext cx="3128379" cy="20751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31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0A68D0-94DF-444D-8998-45B268CB2A97}"/>
              </a:ext>
            </a:extLst>
          </p:cNvPr>
          <p:cNvSpPr>
            <a:spLocks noGrp="1"/>
          </p:cNvSpPr>
          <p:nvPr>
            <p:ph type="title"/>
          </p:nvPr>
        </p:nvSpPr>
        <p:spPr/>
        <p:txBody>
          <a:bodyPr/>
          <a:lstStyle/>
          <a:p>
            <a:r>
              <a:rPr lang="en-US" dirty="0"/>
              <a:t>Implementation of SVM and PSVM on datasets.</a:t>
            </a:r>
          </a:p>
        </p:txBody>
      </p:sp>
      <p:sp>
        <p:nvSpPr>
          <p:cNvPr id="8" name="Content Placeholder 7">
            <a:extLst>
              <a:ext uri="{FF2B5EF4-FFF2-40B4-BE49-F238E27FC236}">
                <a16:creationId xmlns:a16="http://schemas.microsoft.com/office/drawing/2014/main" id="{EF40AECF-FC6D-48DB-89FF-9662C220AC49}"/>
              </a:ext>
            </a:extLst>
          </p:cNvPr>
          <p:cNvSpPr>
            <a:spLocks noGrp="1"/>
          </p:cNvSpPr>
          <p:nvPr>
            <p:ph sz="half" idx="2"/>
          </p:nvPr>
        </p:nvSpPr>
        <p:spPr/>
        <p:txBody>
          <a:bodyPr/>
          <a:lstStyle/>
          <a:p>
            <a:r>
              <a:rPr lang="en-US" dirty="0"/>
              <a:t>First – SPIRAL DATASET </a:t>
            </a:r>
          </a:p>
          <a:p>
            <a:r>
              <a:rPr lang="en-US" dirty="0"/>
              <a:t>800 datapoints.</a:t>
            </a:r>
          </a:p>
          <a:p>
            <a:r>
              <a:rPr lang="en-US" dirty="0"/>
              <a:t>Results using SVM classifier:</a:t>
            </a:r>
          </a:p>
          <a:p>
            <a:pPr marL="0" indent="0">
              <a:buNone/>
            </a:pPr>
            <a:r>
              <a:rPr lang="en-US" dirty="0"/>
              <a:t>    with linear kernel accuracy </a:t>
            </a:r>
          </a:p>
          <a:p>
            <a:pPr marL="0" indent="0">
              <a:buNone/>
            </a:pPr>
            <a:r>
              <a:rPr lang="en-US" dirty="0"/>
              <a:t>    score: 0.74</a:t>
            </a:r>
          </a:p>
          <a:p>
            <a:r>
              <a:rPr lang="en-US" dirty="0"/>
              <a:t>With gaussian kernel: 0.99</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37666D6F-67AA-4A87-9BA6-3C9352BAA3F8}"/>
              </a:ext>
            </a:extLst>
          </p:cNvPr>
          <p:cNvPicPr>
            <a:picLocks noChangeAspect="1"/>
          </p:cNvPicPr>
          <p:nvPr/>
        </p:nvPicPr>
        <p:blipFill>
          <a:blip r:embed="rId2"/>
          <a:stretch>
            <a:fillRect/>
          </a:stretch>
        </p:blipFill>
        <p:spPr>
          <a:xfrm>
            <a:off x="4572000" y="1173984"/>
            <a:ext cx="4572000" cy="3334215"/>
          </a:xfrm>
          <a:prstGeom prst="rect">
            <a:avLst/>
          </a:prstGeom>
        </p:spPr>
      </p:pic>
      <p:pic>
        <p:nvPicPr>
          <p:cNvPr id="14" name="Picture 13">
            <a:extLst>
              <a:ext uri="{FF2B5EF4-FFF2-40B4-BE49-F238E27FC236}">
                <a16:creationId xmlns:a16="http://schemas.microsoft.com/office/drawing/2014/main" id="{B8F3CCCC-02A1-45C3-A755-CEDAB33BF541}"/>
              </a:ext>
            </a:extLst>
          </p:cNvPr>
          <p:cNvPicPr>
            <a:picLocks noChangeAspect="1"/>
          </p:cNvPicPr>
          <p:nvPr/>
        </p:nvPicPr>
        <p:blipFill>
          <a:blip r:embed="rId3"/>
          <a:stretch>
            <a:fillRect/>
          </a:stretch>
        </p:blipFill>
        <p:spPr>
          <a:xfrm>
            <a:off x="0" y="3905957"/>
            <a:ext cx="3974115" cy="2749054"/>
          </a:xfrm>
          <a:prstGeom prst="rect">
            <a:avLst/>
          </a:prstGeom>
        </p:spPr>
      </p:pic>
      <p:sp>
        <p:nvSpPr>
          <p:cNvPr id="15" name="TextBox 14">
            <a:extLst>
              <a:ext uri="{FF2B5EF4-FFF2-40B4-BE49-F238E27FC236}">
                <a16:creationId xmlns:a16="http://schemas.microsoft.com/office/drawing/2014/main" id="{C857286F-5BA3-475C-839B-CE4A90EDD9EA}"/>
              </a:ext>
            </a:extLst>
          </p:cNvPr>
          <p:cNvSpPr txBox="1"/>
          <p:nvPr/>
        </p:nvSpPr>
        <p:spPr>
          <a:xfrm>
            <a:off x="5147733" y="4975674"/>
            <a:ext cx="3420534" cy="954107"/>
          </a:xfrm>
          <a:prstGeom prst="rect">
            <a:avLst/>
          </a:prstGeom>
          <a:noFill/>
        </p:spPr>
        <p:txBody>
          <a:bodyPr wrap="square" rtlCol="0">
            <a:spAutoFit/>
          </a:bodyPr>
          <a:lstStyle/>
          <a:p>
            <a:r>
              <a:rPr lang="en-US" sz="2800" dirty="0"/>
              <a:t>Confusion matrix with Gaussian kernel</a:t>
            </a:r>
          </a:p>
        </p:txBody>
      </p:sp>
      <p:sp>
        <p:nvSpPr>
          <p:cNvPr id="16" name="Arrow: Left 15">
            <a:extLst>
              <a:ext uri="{FF2B5EF4-FFF2-40B4-BE49-F238E27FC236}">
                <a16:creationId xmlns:a16="http://schemas.microsoft.com/office/drawing/2014/main" id="{66107321-6C1E-42FD-BE8A-54176CB9B067}"/>
              </a:ext>
            </a:extLst>
          </p:cNvPr>
          <p:cNvSpPr/>
          <p:nvPr/>
        </p:nvSpPr>
        <p:spPr>
          <a:xfrm>
            <a:off x="3974115" y="516912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ED6E-9B4E-4910-8278-BFEA0FCCAFCB}"/>
              </a:ext>
            </a:extLst>
          </p:cNvPr>
          <p:cNvSpPr>
            <a:spLocks noGrp="1"/>
          </p:cNvSpPr>
          <p:nvPr>
            <p:ph type="title"/>
          </p:nvPr>
        </p:nvSpPr>
        <p:spPr>
          <a:xfrm>
            <a:off x="180654" y="202990"/>
            <a:ext cx="7042080" cy="554587"/>
          </a:xfrm>
        </p:spPr>
        <p:txBody>
          <a:bodyPr wrap="square" anchor="ctr">
            <a:normAutofit/>
          </a:bodyPr>
          <a:lstStyle/>
          <a:p>
            <a:r>
              <a:rPr lang="en-US" sz="3000"/>
              <a:t>PSVM implementation on SPIRAL DATASET</a:t>
            </a:r>
          </a:p>
        </p:txBody>
      </p:sp>
      <p:sp>
        <p:nvSpPr>
          <p:cNvPr id="10" name="Text Placeholder 2">
            <a:extLst>
              <a:ext uri="{FF2B5EF4-FFF2-40B4-BE49-F238E27FC236}">
                <a16:creationId xmlns:a16="http://schemas.microsoft.com/office/drawing/2014/main" id="{533ED4A4-635A-C9A5-B650-5CA481D08BBB}"/>
              </a:ext>
            </a:extLst>
          </p:cNvPr>
          <p:cNvSpPr>
            <a:spLocks noGrp="1"/>
          </p:cNvSpPr>
          <p:nvPr>
            <p:ph type="body" idx="1"/>
          </p:nvPr>
        </p:nvSpPr>
        <p:spPr>
          <a:xfrm>
            <a:off x="180654" y="1132413"/>
            <a:ext cx="4288604" cy="480630"/>
          </a:xfrm>
        </p:spPr>
        <p:txBody>
          <a:bodyPr/>
          <a:lstStyle/>
          <a:p>
            <a:r>
              <a:rPr lang="en-US" dirty="0"/>
              <a:t>Linear PSVM </a:t>
            </a:r>
          </a:p>
        </p:txBody>
      </p:sp>
      <p:sp>
        <p:nvSpPr>
          <p:cNvPr id="12" name="Content Placeholder 3">
            <a:extLst>
              <a:ext uri="{FF2B5EF4-FFF2-40B4-BE49-F238E27FC236}">
                <a16:creationId xmlns:a16="http://schemas.microsoft.com/office/drawing/2014/main" id="{CFA230E4-CF1C-7516-C67C-A696858FB930}"/>
              </a:ext>
            </a:extLst>
          </p:cNvPr>
          <p:cNvSpPr>
            <a:spLocks noGrp="1"/>
          </p:cNvSpPr>
          <p:nvPr>
            <p:ph sz="half" idx="2"/>
          </p:nvPr>
        </p:nvSpPr>
        <p:spPr>
          <a:xfrm>
            <a:off x="180654" y="1613043"/>
            <a:ext cx="4288604" cy="4784213"/>
          </a:xfrm>
        </p:spPr>
        <p:txBody>
          <a:bodyPr/>
          <a:lstStyle/>
          <a:p>
            <a:r>
              <a:rPr lang="en-US" dirty="0"/>
              <a:t>Red lines denote the proximal planes, and the points are classified based on the proximity to these plane.</a:t>
            </a:r>
          </a:p>
          <a:p>
            <a:endParaRPr lang="en-US" dirty="0"/>
          </a:p>
          <a:p>
            <a:endParaRPr lang="en-US" dirty="0"/>
          </a:p>
        </p:txBody>
      </p:sp>
      <p:pic>
        <p:nvPicPr>
          <p:cNvPr id="5" name="Content Placeholder 4">
            <a:extLst>
              <a:ext uri="{FF2B5EF4-FFF2-40B4-BE49-F238E27FC236}">
                <a16:creationId xmlns:a16="http://schemas.microsoft.com/office/drawing/2014/main" id="{A31E30DB-E343-4D6B-A3CF-6C5C7413B519}"/>
              </a:ext>
            </a:extLst>
          </p:cNvPr>
          <p:cNvPicPr>
            <a:picLocks noGrp="1" noChangeAspect="1"/>
          </p:cNvPicPr>
          <p:nvPr>
            <p:ph sz="quarter" idx="4"/>
          </p:nvPr>
        </p:nvPicPr>
        <p:blipFill rotWithShape="1">
          <a:blip r:embed="rId2"/>
          <a:srcRect l="619" t="-1299" r="1"/>
          <a:stretch/>
        </p:blipFill>
        <p:spPr>
          <a:xfrm>
            <a:off x="4574327" y="1053240"/>
            <a:ext cx="4471129" cy="2375760"/>
          </a:xfrm>
          <a:noFill/>
        </p:spPr>
      </p:pic>
      <p:pic>
        <p:nvPicPr>
          <p:cNvPr id="7" name="Picture 6">
            <a:extLst>
              <a:ext uri="{FF2B5EF4-FFF2-40B4-BE49-F238E27FC236}">
                <a16:creationId xmlns:a16="http://schemas.microsoft.com/office/drawing/2014/main" id="{72300F0E-17E3-4089-BE96-24FC9437E100}"/>
              </a:ext>
            </a:extLst>
          </p:cNvPr>
          <p:cNvPicPr>
            <a:picLocks noChangeAspect="1"/>
          </p:cNvPicPr>
          <p:nvPr/>
        </p:nvPicPr>
        <p:blipFill>
          <a:blip r:embed="rId3"/>
          <a:stretch>
            <a:fillRect/>
          </a:stretch>
        </p:blipFill>
        <p:spPr>
          <a:xfrm>
            <a:off x="4572000" y="3554082"/>
            <a:ext cx="4372585" cy="2843173"/>
          </a:xfrm>
          <a:prstGeom prst="rect">
            <a:avLst/>
          </a:prstGeom>
        </p:spPr>
      </p:pic>
      <p:pic>
        <p:nvPicPr>
          <p:cNvPr id="9" name="Picture 8">
            <a:extLst>
              <a:ext uri="{FF2B5EF4-FFF2-40B4-BE49-F238E27FC236}">
                <a16:creationId xmlns:a16="http://schemas.microsoft.com/office/drawing/2014/main" id="{AB41824D-CDE5-4107-AE8A-94B438FE2FF1}"/>
              </a:ext>
            </a:extLst>
          </p:cNvPr>
          <p:cNvPicPr>
            <a:picLocks noChangeAspect="1"/>
          </p:cNvPicPr>
          <p:nvPr/>
        </p:nvPicPr>
        <p:blipFill>
          <a:blip r:embed="rId4"/>
          <a:stretch>
            <a:fillRect/>
          </a:stretch>
        </p:blipFill>
        <p:spPr>
          <a:xfrm>
            <a:off x="384268" y="3373960"/>
            <a:ext cx="4084989" cy="2883965"/>
          </a:xfrm>
          <a:prstGeom prst="rect">
            <a:avLst/>
          </a:prstGeom>
        </p:spPr>
      </p:pic>
    </p:spTree>
    <p:extLst>
      <p:ext uri="{BB962C8B-B14F-4D97-AF65-F5344CB8AC3E}">
        <p14:creationId xmlns:p14="http://schemas.microsoft.com/office/powerpoint/2010/main" val="5978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B57C475-0757-45BA-A658-560A0182573D}"/>
              </a:ext>
            </a:extLst>
          </p:cNvPr>
          <p:cNvSpPr>
            <a:spLocks noGrp="1"/>
          </p:cNvSpPr>
          <p:nvPr>
            <p:ph sz="half" idx="2"/>
          </p:nvPr>
        </p:nvSpPr>
        <p:spPr/>
        <p:txBody>
          <a:bodyPr/>
          <a:lstStyle/>
          <a:p>
            <a:pPr marL="0" indent="0">
              <a:buNone/>
            </a:pPr>
            <a:r>
              <a:rPr lang="en-US" b="1" dirty="0"/>
              <a:t>Nonlinear PSVM on SPIRAL DATASET</a:t>
            </a:r>
          </a:p>
          <a:p>
            <a:endParaRPr lang="en-US" dirty="0"/>
          </a:p>
          <a:p>
            <a:endParaRPr lang="en-US" dirty="0"/>
          </a:p>
        </p:txBody>
      </p:sp>
      <p:pic>
        <p:nvPicPr>
          <p:cNvPr id="12" name="Picture 11">
            <a:extLst>
              <a:ext uri="{FF2B5EF4-FFF2-40B4-BE49-F238E27FC236}">
                <a16:creationId xmlns:a16="http://schemas.microsoft.com/office/drawing/2014/main" id="{56485A46-A5FE-49D8-8397-9303CF75A1E0}"/>
              </a:ext>
            </a:extLst>
          </p:cNvPr>
          <p:cNvPicPr>
            <a:picLocks noChangeAspect="1"/>
          </p:cNvPicPr>
          <p:nvPr/>
        </p:nvPicPr>
        <p:blipFill>
          <a:blip r:embed="rId2"/>
          <a:stretch>
            <a:fillRect/>
          </a:stretch>
        </p:blipFill>
        <p:spPr>
          <a:xfrm>
            <a:off x="1235095" y="1828800"/>
            <a:ext cx="6839905" cy="1956820"/>
          </a:xfrm>
          <a:prstGeom prst="rect">
            <a:avLst/>
          </a:prstGeom>
        </p:spPr>
      </p:pic>
      <p:pic>
        <p:nvPicPr>
          <p:cNvPr id="14" name="Picture 13">
            <a:extLst>
              <a:ext uri="{FF2B5EF4-FFF2-40B4-BE49-F238E27FC236}">
                <a16:creationId xmlns:a16="http://schemas.microsoft.com/office/drawing/2014/main" id="{513B252D-3FB4-4AC7-890B-644C833BC43A}"/>
              </a:ext>
            </a:extLst>
          </p:cNvPr>
          <p:cNvPicPr>
            <a:picLocks noChangeAspect="1"/>
          </p:cNvPicPr>
          <p:nvPr/>
        </p:nvPicPr>
        <p:blipFill>
          <a:blip r:embed="rId3"/>
          <a:stretch>
            <a:fillRect/>
          </a:stretch>
        </p:blipFill>
        <p:spPr>
          <a:xfrm>
            <a:off x="1333499" y="4030233"/>
            <a:ext cx="4523837" cy="1956820"/>
          </a:xfrm>
          <a:prstGeom prst="rect">
            <a:avLst/>
          </a:prstGeom>
        </p:spPr>
      </p:pic>
      <p:sp>
        <p:nvSpPr>
          <p:cNvPr id="15" name="TextBox 14">
            <a:extLst>
              <a:ext uri="{FF2B5EF4-FFF2-40B4-BE49-F238E27FC236}">
                <a16:creationId xmlns:a16="http://schemas.microsoft.com/office/drawing/2014/main" id="{273855F1-EDD5-4455-801F-68B402D0BCF0}"/>
              </a:ext>
            </a:extLst>
          </p:cNvPr>
          <p:cNvSpPr txBox="1"/>
          <p:nvPr/>
        </p:nvSpPr>
        <p:spPr>
          <a:xfrm>
            <a:off x="139528" y="1800764"/>
            <a:ext cx="1144768" cy="461665"/>
          </a:xfrm>
          <a:prstGeom prst="rect">
            <a:avLst/>
          </a:prstGeom>
          <a:noFill/>
        </p:spPr>
        <p:txBody>
          <a:bodyPr wrap="square" rtlCol="0">
            <a:spAutoFit/>
          </a:bodyPr>
          <a:lstStyle/>
          <a:p>
            <a:r>
              <a:rPr lang="en-US" sz="2400" dirty="0"/>
              <a:t>Step 1:</a:t>
            </a:r>
          </a:p>
        </p:txBody>
      </p:sp>
      <p:sp>
        <p:nvSpPr>
          <p:cNvPr id="16" name="TextBox 15">
            <a:extLst>
              <a:ext uri="{FF2B5EF4-FFF2-40B4-BE49-F238E27FC236}">
                <a16:creationId xmlns:a16="http://schemas.microsoft.com/office/drawing/2014/main" id="{BFD98603-F596-4193-9AAD-B66FE7F7F45B}"/>
              </a:ext>
            </a:extLst>
          </p:cNvPr>
          <p:cNvSpPr txBox="1"/>
          <p:nvPr/>
        </p:nvSpPr>
        <p:spPr>
          <a:xfrm>
            <a:off x="90326" y="4030233"/>
            <a:ext cx="1243173" cy="461665"/>
          </a:xfrm>
          <a:prstGeom prst="rect">
            <a:avLst/>
          </a:prstGeom>
          <a:noFill/>
        </p:spPr>
        <p:txBody>
          <a:bodyPr wrap="square" rtlCol="0">
            <a:spAutoFit/>
          </a:bodyPr>
          <a:lstStyle/>
          <a:p>
            <a:r>
              <a:rPr lang="en-US" sz="2400" dirty="0"/>
              <a:t>Step 2:</a:t>
            </a:r>
          </a:p>
        </p:txBody>
      </p:sp>
    </p:spTree>
    <p:extLst>
      <p:ext uri="{BB962C8B-B14F-4D97-AF65-F5344CB8AC3E}">
        <p14:creationId xmlns:p14="http://schemas.microsoft.com/office/powerpoint/2010/main" val="16242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37537E-1C32-4E6C-96CB-993A59650447}"/>
              </a:ext>
            </a:extLst>
          </p:cNvPr>
          <p:cNvPicPr>
            <a:picLocks noGrp="1" noChangeAspect="1"/>
          </p:cNvPicPr>
          <p:nvPr>
            <p:ph sz="half" idx="2"/>
          </p:nvPr>
        </p:nvPicPr>
        <p:blipFill>
          <a:blip r:embed="rId2"/>
          <a:stretch>
            <a:fillRect/>
          </a:stretch>
        </p:blipFill>
        <p:spPr>
          <a:xfrm>
            <a:off x="522797" y="1604630"/>
            <a:ext cx="8146750" cy="1824370"/>
          </a:xfrm>
        </p:spPr>
      </p:pic>
      <p:sp>
        <p:nvSpPr>
          <p:cNvPr id="7" name="TextBox 6">
            <a:extLst>
              <a:ext uri="{FF2B5EF4-FFF2-40B4-BE49-F238E27FC236}">
                <a16:creationId xmlns:a16="http://schemas.microsoft.com/office/drawing/2014/main" id="{B2152AE0-300F-44F3-8273-2DE80A453EB4}"/>
              </a:ext>
            </a:extLst>
          </p:cNvPr>
          <p:cNvSpPr txBox="1"/>
          <p:nvPr/>
        </p:nvSpPr>
        <p:spPr>
          <a:xfrm>
            <a:off x="460435" y="1022211"/>
            <a:ext cx="7848600" cy="461665"/>
          </a:xfrm>
          <a:prstGeom prst="rect">
            <a:avLst/>
          </a:prstGeom>
          <a:noFill/>
        </p:spPr>
        <p:txBody>
          <a:bodyPr wrap="square" rtlCol="0">
            <a:spAutoFit/>
          </a:bodyPr>
          <a:lstStyle/>
          <a:p>
            <a:r>
              <a:rPr lang="en-US" sz="2400" dirty="0"/>
              <a:t>Step 3: Predict on any new points using the classifier equation</a:t>
            </a:r>
          </a:p>
        </p:txBody>
      </p:sp>
      <p:sp>
        <p:nvSpPr>
          <p:cNvPr id="8" name="TextBox 7">
            <a:extLst>
              <a:ext uri="{FF2B5EF4-FFF2-40B4-BE49-F238E27FC236}">
                <a16:creationId xmlns:a16="http://schemas.microsoft.com/office/drawing/2014/main" id="{7F361FE2-DB49-4E4A-BE2A-5698E49E0C9A}"/>
              </a:ext>
            </a:extLst>
          </p:cNvPr>
          <p:cNvSpPr txBox="1"/>
          <p:nvPr/>
        </p:nvSpPr>
        <p:spPr>
          <a:xfrm>
            <a:off x="4987598" y="5080125"/>
            <a:ext cx="4156402" cy="923330"/>
          </a:xfrm>
          <a:prstGeom prst="rect">
            <a:avLst/>
          </a:prstGeom>
          <a:noFill/>
        </p:spPr>
        <p:txBody>
          <a:bodyPr wrap="square" rtlCol="0">
            <a:spAutoFit/>
          </a:bodyPr>
          <a:lstStyle/>
          <a:p>
            <a:r>
              <a:rPr lang="en-US" b="1" dirty="0"/>
              <a:t>Here we can observe that accuracy score is pretty good and very much comparable to SVM with gaussian kernel.</a:t>
            </a:r>
          </a:p>
        </p:txBody>
      </p:sp>
      <p:pic>
        <p:nvPicPr>
          <p:cNvPr id="14" name="Picture 13">
            <a:extLst>
              <a:ext uri="{FF2B5EF4-FFF2-40B4-BE49-F238E27FC236}">
                <a16:creationId xmlns:a16="http://schemas.microsoft.com/office/drawing/2014/main" id="{5DF07ECF-0BE0-4189-AAD2-683E40C3DFE0}"/>
              </a:ext>
            </a:extLst>
          </p:cNvPr>
          <p:cNvPicPr>
            <a:picLocks noChangeAspect="1"/>
          </p:cNvPicPr>
          <p:nvPr/>
        </p:nvPicPr>
        <p:blipFill>
          <a:blip r:embed="rId3"/>
          <a:stretch>
            <a:fillRect/>
          </a:stretch>
        </p:blipFill>
        <p:spPr>
          <a:xfrm>
            <a:off x="381863" y="3726406"/>
            <a:ext cx="3774540" cy="2355011"/>
          </a:xfrm>
          <a:prstGeom prst="rect">
            <a:avLst/>
          </a:prstGeom>
        </p:spPr>
      </p:pic>
      <p:sp>
        <p:nvSpPr>
          <p:cNvPr id="15" name="TextBox 14">
            <a:extLst>
              <a:ext uri="{FF2B5EF4-FFF2-40B4-BE49-F238E27FC236}">
                <a16:creationId xmlns:a16="http://schemas.microsoft.com/office/drawing/2014/main" id="{33A1D697-15F9-4919-96FD-672D49AC896C}"/>
              </a:ext>
            </a:extLst>
          </p:cNvPr>
          <p:cNvSpPr txBox="1"/>
          <p:nvPr/>
        </p:nvSpPr>
        <p:spPr>
          <a:xfrm>
            <a:off x="5730400" y="3603867"/>
            <a:ext cx="3413600" cy="1077218"/>
          </a:xfrm>
          <a:prstGeom prst="rect">
            <a:avLst/>
          </a:prstGeom>
          <a:noFill/>
        </p:spPr>
        <p:txBody>
          <a:bodyPr wrap="square" rtlCol="0">
            <a:spAutoFit/>
          </a:bodyPr>
          <a:lstStyle/>
          <a:p>
            <a:r>
              <a:rPr lang="en-US" sz="3200" u="sng" dirty="0"/>
              <a:t>Confusion Matrix  Heatmap</a:t>
            </a:r>
          </a:p>
        </p:txBody>
      </p:sp>
      <p:sp>
        <p:nvSpPr>
          <p:cNvPr id="16" name="Arrow: Left 15">
            <a:extLst>
              <a:ext uri="{FF2B5EF4-FFF2-40B4-BE49-F238E27FC236}">
                <a16:creationId xmlns:a16="http://schemas.microsoft.com/office/drawing/2014/main" id="{042C39DB-B5B9-4D85-8CB8-7BE755E52771}"/>
              </a:ext>
            </a:extLst>
          </p:cNvPr>
          <p:cNvSpPr/>
          <p:nvPr/>
        </p:nvSpPr>
        <p:spPr>
          <a:xfrm>
            <a:off x="4498394" y="408851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07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A8B7-347E-4594-854B-EA9EAC80E16E}"/>
              </a:ext>
            </a:extLst>
          </p:cNvPr>
          <p:cNvSpPr>
            <a:spLocks noGrp="1"/>
          </p:cNvSpPr>
          <p:nvPr>
            <p:ph type="title"/>
          </p:nvPr>
        </p:nvSpPr>
        <p:spPr/>
        <p:txBody>
          <a:bodyPr/>
          <a:lstStyle/>
          <a:p>
            <a:r>
              <a:rPr lang="en-US" dirty="0"/>
              <a:t>Pulsar Stars dataset [4]</a:t>
            </a:r>
          </a:p>
        </p:txBody>
      </p:sp>
      <p:pic>
        <p:nvPicPr>
          <p:cNvPr id="5" name="Content Placeholder 4">
            <a:extLst>
              <a:ext uri="{FF2B5EF4-FFF2-40B4-BE49-F238E27FC236}">
                <a16:creationId xmlns:a16="http://schemas.microsoft.com/office/drawing/2014/main" id="{0145A38F-E53D-498D-BD50-AC23D7B6B998}"/>
              </a:ext>
            </a:extLst>
          </p:cNvPr>
          <p:cNvPicPr>
            <a:picLocks noGrp="1" noChangeAspect="1"/>
          </p:cNvPicPr>
          <p:nvPr>
            <p:ph sz="half" idx="2"/>
          </p:nvPr>
        </p:nvPicPr>
        <p:blipFill>
          <a:blip r:embed="rId2"/>
          <a:stretch>
            <a:fillRect/>
          </a:stretch>
        </p:blipFill>
        <p:spPr>
          <a:xfrm>
            <a:off x="104775" y="1066768"/>
            <a:ext cx="8963025" cy="2685724"/>
          </a:xfrm>
        </p:spPr>
      </p:pic>
      <p:sp>
        <p:nvSpPr>
          <p:cNvPr id="6" name="TextBox 5">
            <a:extLst>
              <a:ext uri="{FF2B5EF4-FFF2-40B4-BE49-F238E27FC236}">
                <a16:creationId xmlns:a16="http://schemas.microsoft.com/office/drawing/2014/main" id="{65CD1601-C759-44D7-AE2C-3924C9441F23}"/>
              </a:ext>
            </a:extLst>
          </p:cNvPr>
          <p:cNvSpPr txBox="1"/>
          <p:nvPr/>
        </p:nvSpPr>
        <p:spPr>
          <a:xfrm>
            <a:off x="280987" y="4061683"/>
            <a:ext cx="8582025" cy="1015663"/>
          </a:xfrm>
          <a:prstGeom prst="rect">
            <a:avLst/>
          </a:prstGeom>
          <a:noFill/>
        </p:spPr>
        <p:txBody>
          <a:bodyPr wrap="square" rtlCol="0">
            <a:spAutoFit/>
          </a:bodyPr>
          <a:lstStyle/>
          <a:p>
            <a:r>
              <a:rPr lang="en-US" sz="2000" dirty="0"/>
              <a:t>Since this data set have some missing and null values. I have done some data manipulation and some standardization i.e., by removing the mean and scaling to unit variance.</a:t>
            </a:r>
          </a:p>
        </p:txBody>
      </p:sp>
      <p:pic>
        <p:nvPicPr>
          <p:cNvPr id="11" name="Picture 10">
            <a:extLst>
              <a:ext uri="{FF2B5EF4-FFF2-40B4-BE49-F238E27FC236}">
                <a16:creationId xmlns:a16="http://schemas.microsoft.com/office/drawing/2014/main" id="{A2787CD0-D6FE-490D-8877-1B9B44DC70C9}"/>
              </a:ext>
            </a:extLst>
          </p:cNvPr>
          <p:cNvPicPr>
            <a:picLocks noChangeAspect="1"/>
          </p:cNvPicPr>
          <p:nvPr/>
        </p:nvPicPr>
        <p:blipFill>
          <a:blip r:embed="rId3"/>
          <a:stretch>
            <a:fillRect/>
          </a:stretch>
        </p:blipFill>
        <p:spPr>
          <a:xfrm>
            <a:off x="1871171" y="5133915"/>
            <a:ext cx="5401656" cy="1314633"/>
          </a:xfrm>
          <a:prstGeom prst="rect">
            <a:avLst/>
          </a:prstGeom>
        </p:spPr>
      </p:pic>
      <p:cxnSp>
        <p:nvCxnSpPr>
          <p:cNvPr id="15" name="Connector: Elbow 14">
            <a:extLst>
              <a:ext uri="{FF2B5EF4-FFF2-40B4-BE49-F238E27FC236}">
                <a16:creationId xmlns:a16="http://schemas.microsoft.com/office/drawing/2014/main" id="{9B09531B-3C64-4F44-89CE-05E3BED82C08}"/>
              </a:ext>
            </a:extLst>
          </p:cNvPr>
          <p:cNvCxnSpPr>
            <a:cxnSpLocks/>
          </p:cNvCxnSpPr>
          <p:nvPr/>
        </p:nvCxnSpPr>
        <p:spPr>
          <a:xfrm>
            <a:off x="612475" y="5149970"/>
            <a:ext cx="1121075" cy="860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19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68" y="263375"/>
            <a:ext cx="7042080" cy="554587"/>
          </a:xfrm>
        </p:spPr>
        <p:txBody>
          <a:bodyPr/>
          <a:lstStyle/>
          <a:p>
            <a:r>
              <a:rPr lang="en-US" dirty="0"/>
              <a:t>INTRODUCTION</a:t>
            </a:r>
          </a:p>
        </p:txBody>
      </p:sp>
      <p:sp>
        <p:nvSpPr>
          <p:cNvPr id="3" name="Content Placeholder 2"/>
          <p:cNvSpPr>
            <a:spLocks noGrp="1"/>
          </p:cNvSpPr>
          <p:nvPr>
            <p:ph sz="half" idx="2"/>
          </p:nvPr>
        </p:nvSpPr>
        <p:spPr/>
        <p:txBody>
          <a:bodyPr/>
          <a:lstStyle/>
          <a:p>
            <a:pPr>
              <a:buFont typeface="Wingdings" panose="05000000000000000000" pitchFamily="2" charset="2"/>
              <a:buChar char="v"/>
            </a:pPr>
            <a:r>
              <a:rPr lang="en-US" dirty="0">
                <a:solidFill>
                  <a:srgbClr val="000000"/>
                </a:solidFill>
              </a:rPr>
              <a:t>SVM model is basically a representation of different classes in a hyperplane in multidimensional space.</a:t>
            </a:r>
          </a:p>
          <a:p>
            <a:pPr>
              <a:buFont typeface="Wingdings" panose="05000000000000000000" pitchFamily="2" charset="2"/>
              <a:buChar char="v"/>
            </a:pPr>
            <a:endParaRPr lang="en-US" dirty="0">
              <a:solidFill>
                <a:srgbClr val="000000"/>
              </a:solidFill>
            </a:endParaRPr>
          </a:p>
          <a:p>
            <a:pPr>
              <a:buFont typeface="Wingdings" panose="05000000000000000000" pitchFamily="2" charset="2"/>
              <a:buChar char="v"/>
            </a:pPr>
            <a:r>
              <a:rPr lang="en-US" dirty="0">
                <a:solidFill>
                  <a:srgbClr val="000000"/>
                </a:solidFill>
              </a:rPr>
              <a:t>In Proximal Support Vector Machine (PSVM), instead of a standard Support Vector Machine (SVM) that classifies points by assigning them to one of two disjoint half-spaces, </a:t>
            </a:r>
            <a:r>
              <a:rPr lang="en-US" b="1" dirty="0">
                <a:solidFill>
                  <a:srgbClr val="000000"/>
                </a:solidFill>
              </a:rPr>
              <a:t>points are classified depending on proximity to one of two parallel planes </a:t>
            </a:r>
            <a:r>
              <a:rPr lang="en-US" dirty="0">
                <a:solidFill>
                  <a:srgbClr val="000000"/>
                </a:solidFill>
              </a:rPr>
              <a:t>that are pushed as far as possible. These planes are pushed apart as far as possible.</a:t>
            </a:r>
          </a:p>
          <a:p>
            <a:pPr>
              <a:buFont typeface="Wingdings" panose="05000000000000000000" pitchFamily="2" charset="2"/>
              <a:buChar char="v"/>
            </a:pPr>
            <a:endParaRPr lang="en-US" dirty="0">
              <a:solidFill>
                <a:srgbClr val="000000"/>
              </a:solidFill>
            </a:endParaRPr>
          </a:p>
          <a:p>
            <a:pPr>
              <a:buFont typeface="Wingdings" panose="05000000000000000000" pitchFamily="2" charset="2"/>
              <a:buChar char="v"/>
            </a:pPr>
            <a:r>
              <a:rPr lang="en-US" dirty="0">
                <a:solidFill>
                  <a:srgbClr val="000000"/>
                </a:solidFill>
              </a:rPr>
              <a:t>PSVM is an extremely fast and simple algorithm for generating linear or nonlinear classifier that merely requires the solution of a single system of linear equations.</a:t>
            </a:r>
          </a:p>
        </p:txBody>
      </p:sp>
    </p:spTree>
    <p:extLst>
      <p:ext uri="{BB962C8B-B14F-4D97-AF65-F5344CB8AC3E}">
        <p14:creationId xmlns:p14="http://schemas.microsoft.com/office/powerpoint/2010/main" val="27897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8C73-9315-4379-B65A-A66EB68A6158}"/>
              </a:ext>
            </a:extLst>
          </p:cNvPr>
          <p:cNvSpPr>
            <a:spLocks noGrp="1"/>
          </p:cNvSpPr>
          <p:nvPr>
            <p:ph type="title"/>
          </p:nvPr>
        </p:nvSpPr>
        <p:spPr/>
        <p:txBody>
          <a:bodyPr/>
          <a:lstStyle/>
          <a:p>
            <a:r>
              <a:rPr lang="en-US" dirty="0"/>
              <a:t>Box Plot of 8 Features.</a:t>
            </a:r>
          </a:p>
        </p:txBody>
      </p:sp>
      <p:pic>
        <p:nvPicPr>
          <p:cNvPr id="8" name="Picture 7">
            <a:extLst>
              <a:ext uri="{FF2B5EF4-FFF2-40B4-BE49-F238E27FC236}">
                <a16:creationId xmlns:a16="http://schemas.microsoft.com/office/drawing/2014/main" id="{AA3E2739-16F5-46EA-8BA6-E86D9C5E8A28}"/>
              </a:ext>
            </a:extLst>
          </p:cNvPr>
          <p:cNvPicPr>
            <a:picLocks noChangeAspect="1"/>
          </p:cNvPicPr>
          <p:nvPr/>
        </p:nvPicPr>
        <p:blipFill>
          <a:blip r:embed="rId2"/>
          <a:stretch>
            <a:fillRect/>
          </a:stretch>
        </p:blipFill>
        <p:spPr>
          <a:xfrm>
            <a:off x="180654" y="1038225"/>
            <a:ext cx="8808071" cy="5397081"/>
          </a:xfrm>
          <a:prstGeom prst="rect">
            <a:avLst/>
          </a:prstGeom>
        </p:spPr>
      </p:pic>
    </p:spTree>
    <p:extLst>
      <p:ext uri="{BB962C8B-B14F-4D97-AF65-F5344CB8AC3E}">
        <p14:creationId xmlns:p14="http://schemas.microsoft.com/office/powerpoint/2010/main" val="134680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A7FE92F-2810-9F67-B46D-1174AC7B4D97}"/>
              </a:ext>
            </a:extLst>
          </p:cNvPr>
          <p:cNvSpPr>
            <a:spLocks noGrp="1"/>
          </p:cNvSpPr>
          <p:nvPr>
            <p:ph type="title"/>
          </p:nvPr>
        </p:nvSpPr>
        <p:spPr>
          <a:xfrm>
            <a:off x="180654" y="202990"/>
            <a:ext cx="7042080" cy="554587"/>
          </a:xfrm>
        </p:spPr>
        <p:txBody>
          <a:bodyPr/>
          <a:lstStyle/>
          <a:p>
            <a:r>
              <a:rPr lang="en-US" dirty="0"/>
              <a:t>Plotting Histogram to check the distribution.</a:t>
            </a:r>
          </a:p>
        </p:txBody>
      </p:sp>
      <p:pic>
        <p:nvPicPr>
          <p:cNvPr id="5" name="Content Placeholder 4">
            <a:extLst>
              <a:ext uri="{FF2B5EF4-FFF2-40B4-BE49-F238E27FC236}">
                <a16:creationId xmlns:a16="http://schemas.microsoft.com/office/drawing/2014/main" id="{9D2912CC-C26B-416F-BBF5-5544CEC35AD1}"/>
              </a:ext>
            </a:extLst>
          </p:cNvPr>
          <p:cNvPicPr>
            <a:picLocks noGrp="1" noChangeAspect="1"/>
          </p:cNvPicPr>
          <p:nvPr>
            <p:ph sz="half" idx="2"/>
          </p:nvPr>
        </p:nvPicPr>
        <p:blipFill>
          <a:blip r:embed="rId2"/>
          <a:stretch>
            <a:fillRect/>
          </a:stretch>
        </p:blipFill>
        <p:spPr>
          <a:xfrm>
            <a:off x="466725" y="1173984"/>
            <a:ext cx="8086725" cy="5223272"/>
          </a:xfrm>
          <a:noFill/>
        </p:spPr>
      </p:pic>
    </p:spTree>
    <p:extLst>
      <p:ext uri="{BB962C8B-B14F-4D97-AF65-F5344CB8AC3E}">
        <p14:creationId xmlns:p14="http://schemas.microsoft.com/office/powerpoint/2010/main" val="63942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505150E-BFD9-521C-A88C-D8E45737E1F1}"/>
              </a:ext>
            </a:extLst>
          </p:cNvPr>
          <p:cNvSpPr>
            <a:spLocks noGrp="1"/>
          </p:cNvSpPr>
          <p:nvPr>
            <p:ph type="title"/>
          </p:nvPr>
        </p:nvSpPr>
        <p:spPr>
          <a:xfrm>
            <a:off x="0" y="183450"/>
            <a:ext cx="8266273" cy="554587"/>
          </a:xfrm>
        </p:spPr>
        <p:txBody>
          <a:bodyPr/>
          <a:lstStyle/>
          <a:p>
            <a:pPr algn="ctr"/>
            <a:r>
              <a:rPr lang="en-US" sz="2800" dirty="0"/>
              <a:t>SVM vs PSVM (with Gaussian kernel) on Pulsar dataset</a:t>
            </a:r>
          </a:p>
        </p:txBody>
      </p:sp>
      <p:sp>
        <p:nvSpPr>
          <p:cNvPr id="14" name="Text Placeholder 2">
            <a:extLst>
              <a:ext uri="{FF2B5EF4-FFF2-40B4-BE49-F238E27FC236}">
                <a16:creationId xmlns:a16="http://schemas.microsoft.com/office/drawing/2014/main" id="{323CB816-751F-FCC1-E871-8FC7765F2C47}"/>
              </a:ext>
            </a:extLst>
          </p:cNvPr>
          <p:cNvSpPr>
            <a:spLocks noGrp="1"/>
          </p:cNvSpPr>
          <p:nvPr>
            <p:ph type="body" idx="1"/>
          </p:nvPr>
        </p:nvSpPr>
        <p:spPr>
          <a:xfrm>
            <a:off x="92580" y="1107332"/>
            <a:ext cx="4288604" cy="480630"/>
          </a:xfrm>
        </p:spPr>
        <p:txBody>
          <a:bodyPr/>
          <a:lstStyle/>
          <a:p>
            <a:pPr algn="ctr"/>
            <a:r>
              <a:rPr lang="en-US" dirty="0"/>
              <a:t>SVM with gaussian kernel</a:t>
            </a:r>
          </a:p>
        </p:txBody>
      </p:sp>
      <p:sp>
        <p:nvSpPr>
          <p:cNvPr id="16" name="Text Placeholder 4">
            <a:extLst>
              <a:ext uri="{FF2B5EF4-FFF2-40B4-BE49-F238E27FC236}">
                <a16:creationId xmlns:a16="http://schemas.microsoft.com/office/drawing/2014/main" id="{C4EADDE1-E007-93C8-7D72-23DAECBDD293}"/>
              </a:ext>
            </a:extLst>
          </p:cNvPr>
          <p:cNvSpPr>
            <a:spLocks noGrp="1"/>
          </p:cNvSpPr>
          <p:nvPr>
            <p:ph type="body" sz="quarter" idx="3"/>
          </p:nvPr>
        </p:nvSpPr>
        <p:spPr>
          <a:xfrm>
            <a:off x="4572000" y="1100085"/>
            <a:ext cx="4242121" cy="487877"/>
          </a:xfrm>
        </p:spPr>
        <p:txBody>
          <a:bodyPr/>
          <a:lstStyle/>
          <a:p>
            <a:pPr algn="ctr"/>
            <a:r>
              <a:rPr lang="en-US" dirty="0"/>
              <a:t>PSVM with gaussian kernel</a:t>
            </a:r>
          </a:p>
        </p:txBody>
      </p:sp>
      <p:pic>
        <p:nvPicPr>
          <p:cNvPr id="10" name="Picture 9">
            <a:extLst>
              <a:ext uri="{FF2B5EF4-FFF2-40B4-BE49-F238E27FC236}">
                <a16:creationId xmlns:a16="http://schemas.microsoft.com/office/drawing/2014/main" id="{092F517C-5D78-47D1-BE41-825EF05C3F2C}"/>
              </a:ext>
            </a:extLst>
          </p:cNvPr>
          <p:cNvPicPr>
            <a:picLocks noChangeAspect="1"/>
          </p:cNvPicPr>
          <p:nvPr/>
        </p:nvPicPr>
        <p:blipFill>
          <a:blip r:embed="rId2"/>
          <a:stretch>
            <a:fillRect/>
          </a:stretch>
        </p:blipFill>
        <p:spPr>
          <a:xfrm>
            <a:off x="92580" y="1613044"/>
            <a:ext cx="4376678" cy="4692506"/>
          </a:xfrm>
          <a:prstGeom prst="rect">
            <a:avLst/>
          </a:prstGeom>
        </p:spPr>
      </p:pic>
      <p:pic>
        <p:nvPicPr>
          <p:cNvPr id="17" name="Picture 16">
            <a:extLst>
              <a:ext uri="{FF2B5EF4-FFF2-40B4-BE49-F238E27FC236}">
                <a16:creationId xmlns:a16="http://schemas.microsoft.com/office/drawing/2014/main" id="{791FD991-0C92-454A-80A8-54250CA8CB06}"/>
              </a:ext>
            </a:extLst>
          </p:cNvPr>
          <p:cNvPicPr>
            <a:picLocks noChangeAspect="1"/>
          </p:cNvPicPr>
          <p:nvPr/>
        </p:nvPicPr>
        <p:blipFill>
          <a:blip r:embed="rId3"/>
          <a:stretch>
            <a:fillRect/>
          </a:stretch>
        </p:blipFill>
        <p:spPr>
          <a:xfrm>
            <a:off x="4674744" y="1613043"/>
            <a:ext cx="4288602" cy="4692506"/>
          </a:xfrm>
          <a:prstGeom prst="rect">
            <a:avLst/>
          </a:prstGeom>
        </p:spPr>
      </p:pic>
      <p:cxnSp>
        <p:nvCxnSpPr>
          <p:cNvPr id="3" name="Straight Connector 2">
            <a:extLst>
              <a:ext uri="{FF2B5EF4-FFF2-40B4-BE49-F238E27FC236}">
                <a16:creationId xmlns:a16="http://schemas.microsoft.com/office/drawing/2014/main" id="{D12AC8D4-EFB5-87FD-230D-0AD80AD5207C}"/>
              </a:ext>
            </a:extLst>
          </p:cNvPr>
          <p:cNvCxnSpPr>
            <a:cxnSpLocks/>
          </p:cNvCxnSpPr>
          <p:nvPr/>
        </p:nvCxnSpPr>
        <p:spPr>
          <a:xfrm>
            <a:off x="4546896" y="1009291"/>
            <a:ext cx="0" cy="5665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02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44D4-D4C3-4F67-A4AF-CCB570A71287}"/>
              </a:ext>
            </a:extLst>
          </p:cNvPr>
          <p:cNvSpPr>
            <a:spLocks noGrp="1"/>
          </p:cNvSpPr>
          <p:nvPr>
            <p:ph type="title"/>
          </p:nvPr>
        </p:nvSpPr>
        <p:spPr/>
        <p:txBody>
          <a:bodyPr/>
          <a:lstStyle/>
          <a:p>
            <a:r>
              <a:rPr lang="en-US" dirty="0"/>
              <a:t>Social Network Ads Dataset [7] </a:t>
            </a:r>
          </a:p>
        </p:txBody>
      </p:sp>
      <p:pic>
        <p:nvPicPr>
          <p:cNvPr id="10" name="Picture 9">
            <a:extLst>
              <a:ext uri="{FF2B5EF4-FFF2-40B4-BE49-F238E27FC236}">
                <a16:creationId xmlns:a16="http://schemas.microsoft.com/office/drawing/2014/main" id="{80836517-A73D-46C9-8786-0DD36DA4FD3B}"/>
              </a:ext>
            </a:extLst>
          </p:cNvPr>
          <p:cNvPicPr>
            <a:picLocks noChangeAspect="1"/>
          </p:cNvPicPr>
          <p:nvPr/>
        </p:nvPicPr>
        <p:blipFill>
          <a:blip r:embed="rId2"/>
          <a:stretch>
            <a:fillRect/>
          </a:stretch>
        </p:blipFill>
        <p:spPr>
          <a:xfrm>
            <a:off x="629728" y="3864634"/>
            <a:ext cx="4537496" cy="2691441"/>
          </a:xfrm>
          <a:prstGeom prst="rect">
            <a:avLst/>
          </a:prstGeom>
        </p:spPr>
      </p:pic>
      <p:pic>
        <p:nvPicPr>
          <p:cNvPr id="13" name="Picture 12">
            <a:extLst>
              <a:ext uri="{FF2B5EF4-FFF2-40B4-BE49-F238E27FC236}">
                <a16:creationId xmlns:a16="http://schemas.microsoft.com/office/drawing/2014/main" id="{8B9AB20E-158D-4D39-943A-43D345F60305}"/>
              </a:ext>
            </a:extLst>
          </p:cNvPr>
          <p:cNvPicPr>
            <a:picLocks noChangeAspect="1"/>
          </p:cNvPicPr>
          <p:nvPr/>
        </p:nvPicPr>
        <p:blipFill>
          <a:blip r:embed="rId3"/>
          <a:stretch>
            <a:fillRect/>
          </a:stretch>
        </p:blipFill>
        <p:spPr>
          <a:xfrm>
            <a:off x="523537" y="1185694"/>
            <a:ext cx="5030142" cy="2410161"/>
          </a:xfrm>
          <a:prstGeom prst="rect">
            <a:avLst/>
          </a:prstGeom>
        </p:spPr>
      </p:pic>
      <p:sp>
        <p:nvSpPr>
          <p:cNvPr id="14" name="TextBox 13">
            <a:extLst>
              <a:ext uri="{FF2B5EF4-FFF2-40B4-BE49-F238E27FC236}">
                <a16:creationId xmlns:a16="http://schemas.microsoft.com/office/drawing/2014/main" id="{E870809E-6317-4B4A-B45F-56B9032F9039}"/>
              </a:ext>
            </a:extLst>
          </p:cNvPr>
          <p:cNvSpPr txBox="1"/>
          <p:nvPr/>
        </p:nvSpPr>
        <p:spPr>
          <a:xfrm>
            <a:off x="5829300" y="1485900"/>
            <a:ext cx="3159425" cy="1938992"/>
          </a:xfrm>
          <a:prstGeom prst="rect">
            <a:avLst/>
          </a:prstGeom>
          <a:noFill/>
        </p:spPr>
        <p:txBody>
          <a:bodyPr wrap="square" rtlCol="0">
            <a:spAutoFit/>
          </a:bodyPr>
          <a:lstStyle/>
          <a:p>
            <a:r>
              <a:rPr lang="en-US" sz="2400" dirty="0"/>
              <a:t>Here I will use two Features Age and Estimated Salary and target value will be Purchased.</a:t>
            </a:r>
          </a:p>
        </p:txBody>
      </p:sp>
      <p:sp>
        <p:nvSpPr>
          <p:cNvPr id="15" name="TextBox 14">
            <a:extLst>
              <a:ext uri="{FF2B5EF4-FFF2-40B4-BE49-F238E27FC236}">
                <a16:creationId xmlns:a16="http://schemas.microsoft.com/office/drawing/2014/main" id="{7348C599-B0BB-41A4-AE67-6D55ECEA0EC8}"/>
              </a:ext>
            </a:extLst>
          </p:cNvPr>
          <p:cNvSpPr txBox="1"/>
          <p:nvPr/>
        </p:nvSpPr>
        <p:spPr>
          <a:xfrm>
            <a:off x="6055743" y="4225756"/>
            <a:ext cx="3088257" cy="1631216"/>
          </a:xfrm>
          <a:prstGeom prst="rect">
            <a:avLst/>
          </a:prstGeom>
          <a:noFill/>
        </p:spPr>
        <p:txBody>
          <a:bodyPr wrap="square" rtlCol="0">
            <a:spAutoFit/>
          </a:bodyPr>
          <a:lstStyle/>
          <a:p>
            <a:r>
              <a:rPr lang="en-US" sz="2000" b="1" dirty="0"/>
              <a:t>Visualization using Scatter Graph:</a:t>
            </a:r>
          </a:p>
          <a:p>
            <a:r>
              <a:rPr lang="en-US" sz="2000" dirty="0"/>
              <a:t>Horizontal axis corresponds to age and vertical axis to Salary.</a:t>
            </a:r>
          </a:p>
        </p:txBody>
      </p:sp>
      <p:sp>
        <p:nvSpPr>
          <p:cNvPr id="16" name="Arrow: Left 15">
            <a:extLst>
              <a:ext uri="{FF2B5EF4-FFF2-40B4-BE49-F238E27FC236}">
                <a16:creationId xmlns:a16="http://schemas.microsoft.com/office/drawing/2014/main" id="{74644D0F-F52D-4DD2-93C8-99C49BC1E526}"/>
              </a:ext>
            </a:extLst>
          </p:cNvPr>
          <p:cNvSpPr/>
          <p:nvPr/>
        </p:nvSpPr>
        <p:spPr>
          <a:xfrm>
            <a:off x="5210779" y="4942935"/>
            <a:ext cx="685800" cy="388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88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707B-695B-4222-BBC2-2A3E564A5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14678B-6037-4F94-9FC9-A1BE64DA655F}"/>
              </a:ext>
            </a:extLst>
          </p:cNvPr>
          <p:cNvSpPr>
            <a:spLocks noGrp="1"/>
          </p:cNvSpPr>
          <p:nvPr>
            <p:ph sz="half" idx="2"/>
          </p:nvPr>
        </p:nvSpPr>
        <p:spPr/>
        <p:txBody>
          <a:bodyPr/>
          <a:lstStyle/>
          <a:p>
            <a:r>
              <a:rPr lang="en-US" dirty="0"/>
              <a:t>Since estimated salaries are big numbers so we standardize the data.</a:t>
            </a:r>
          </a:p>
          <a:p>
            <a:endParaRPr lang="en-US" dirty="0"/>
          </a:p>
          <a:p>
            <a:r>
              <a:rPr lang="en-US" dirty="0"/>
              <a:t>Results for SVM with linear and gaussian kernel:</a:t>
            </a:r>
          </a:p>
          <a:p>
            <a:endParaRPr lang="en-US" dirty="0"/>
          </a:p>
        </p:txBody>
      </p:sp>
      <p:pic>
        <p:nvPicPr>
          <p:cNvPr id="5" name="Picture 4">
            <a:extLst>
              <a:ext uri="{FF2B5EF4-FFF2-40B4-BE49-F238E27FC236}">
                <a16:creationId xmlns:a16="http://schemas.microsoft.com/office/drawing/2014/main" id="{BE4C3492-7404-40ED-AB8A-24D3E23772D0}"/>
              </a:ext>
            </a:extLst>
          </p:cNvPr>
          <p:cNvPicPr>
            <a:picLocks noChangeAspect="1"/>
          </p:cNvPicPr>
          <p:nvPr/>
        </p:nvPicPr>
        <p:blipFill rotWithShape="1">
          <a:blip r:embed="rId2"/>
          <a:srcRect l="2304"/>
          <a:stretch/>
        </p:blipFill>
        <p:spPr>
          <a:xfrm>
            <a:off x="2103149" y="1615639"/>
            <a:ext cx="3633418" cy="762106"/>
          </a:xfrm>
          <a:prstGeom prst="rect">
            <a:avLst/>
          </a:prstGeom>
        </p:spPr>
      </p:pic>
      <p:pic>
        <p:nvPicPr>
          <p:cNvPr id="7" name="Picture 6">
            <a:extLst>
              <a:ext uri="{FF2B5EF4-FFF2-40B4-BE49-F238E27FC236}">
                <a16:creationId xmlns:a16="http://schemas.microsoft.com/office/drawing/2014/main" id="{C169A002-36FC-4194-92EE-8194A25BF006}"/>
              </a:ext>
            </a:extLst>
          </p:cNvPr>
          <p:cNvPicPr>
            <a:picLocks noChangeAspect="1"/>
          </p:cNvPicPr>
          <p:nvPr/>
        </p:nvPicPr>
        <p:blipFill rotWithShape="1">
          <a:blip r:embed="rId3"/>
          <a:srcRect t="17572"/>
          <a:stretch/>
        </p:blipFill>
        <p:spPr>
          <a:xfrm>
            <a:off x="195210" y="3205162"/>
            <a:ext cx="4238767" cy="3192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4ADCEEB-4353-4EC1-AC76-34F11CF5C9BB}"/>
              </a:ext>
            </a:extLst>
          </p:cNvPr>
          <p:cNvPicPr>
            <a:picLocks noChangeAspect="1"/>
          </p:cNvPicPr>
          <p:nvPr/>
        </p:nvPicPr>
        <p:blipFill rotWithShape="1">
          <a:blip r:embed="rId4"/>
          <a:stretch/>
        </p:blipFill>
        <p:spPr>
          <a:xfrm>
            <a:off x="4934309" y="3205162"/>
            <a:ext cx="4014481" cy="3192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6" name="Connector: Curved 15">
            <a:extLst>
              <a:ext uri="{FF2B5EF4-FFF2-40B4-BE49-F238E27FC236}">
                <a16:creationId xmlns:a16="http://schemas.microsoft.com/office/drawing/2014/main" id="{A8E3F90F-929B-412E-A215-6A6E865F1EF3}"/>
              </a:ext>
            </a:extLst>
          </p:cNvPr>
          <p:cNvCxnSpPr>
            <a:cxnSpLocks/>
          </p:cNvCxnSpPr>
          <p:nvPr/>
        </p:nvCxnSpPr>
        <p:spPr>
          <a:xfrm rot="10800000" flipV="1">
            <a:off x="3411788" y="2819400"/>
            <a:ext cx="683965" cy="385762"/>
          </a:xfrm>
          <a:prstGeom prst="curvedConnector3">
            <a:avLst>
              <a:gd name="adj1" fmla="val 1017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770C3584-E477-46F3-B91F-D78A4D213522}"/>
              </a:ext>
            </a:extLst>
          </p:cNvPr>
          <p:cNvCxnSpPr>
            <a:cxnSpLocks/>
          </p:cNvCxnSpPr>
          <p:nvPr/>
        </p:nvCxnSpPr>
        <p:spPr>
          <a:xfrm>
            <a:off x="7222734" y="2590577"/>
            <a:ext cx="683965" cy="6145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33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1D56FC-C0AD-4C15-9D46-21E00747E91D}"/>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48D2B9AE-46D9-4BC2-B2A0-B9F8C8B3B4AF}"/>
              </a:ext>
            </a:extLst>
          </p:cNvPr>
          <p:cNvSpPr>
            <a:spLocks noGrp="1"/>
          </p:cNvSpPr>
          <p:nvPr>
            <p:ph type="body" idx="1"/>
          </p:nvPr>
        </p:nvSpPr>
        <p:spPr/>
        <p:txBody>
          <a:bodyPr/>
          <a:lstStyle/>
          <a:p>
            <a:pPr algn="ctr"/>
            <a:r>
              <a:rPr lang="en-US" dirty="0"/>
              <a:t>Results with Linear PSVM</a:t>
            </a:r>
          </a:p>
        </p:txBody>
      </p:sp>
      <p:pic>
        <p:nvPicPr>
          <p:cNvPr id="9" name="Content Placeholder 8">
            <a:extLst>
              <a:ext uri="{FF2B5EF4-FFF2-40B4-BE49-F238E27FC236}">
                <a16:creationId xmlns:a16="http://schemas.microsoft.com/office/drawing/2014/main" id="{B72894F7-B94C-4B9B-9D3E-4D6762BB67A9}"/>
              </a:ext>
            </a:extLst>
          </p:cNvPr>
          <p:cNvPicPr>
            <a:picLocks noGrp="1" noChangeAspect="1"/>
          </p:cNvPicPr>
          <p:nvPr>
            <p:ph sz="half" idx="2"/>
          </p:nvPr>
        </p:nvPicPr>
        <p:blipFill>
          <a:blip r:embed="rId2"/>
          <a:stretch>
            <a:fillRect/>
          </a:stretch>
        </p:blipFill>
        <p:spPr>
          <a:xfrm>
            <a:off x="180975" y="1762125"/>
            <a:ext cx="4287838" cy="4187015"/>
          </a:xfrm>
        </p:spPr>
      </p:pic>
      <p:sp>
        <p:nvSpPr>
          <p:cNvPr id="6" name="Text Placeholder 5">
            <a:extLst>
              <a:ext uri="{FF2B5EF4-FFF2-40B4-BE49-F238E27FC236}">
                <a16:creationId xmlns:a16="http://schemas.microsoft.com/office/drawing/2014/main" id="{D61D0C30-9044-434D-8F3B-4E4EB59B23E2}"/>
              </a:ext>
            </a:extLst>
          </p:cNvPr>
          <p:cNvSpPr>
            <a:spLocks noGrp="1"/>
          </p:cNvSpPr>
          <p:nvPr>
            <p:ph type="body" sz="quarter" idx="3"/>
          </p:nvPr>
        </p:nvSpPr>
        <p:spPr/>
        <p:txBody>
          <a:bodyPr/>
          <a:lstStyle/>
          <a:p>
            <a:pPr algn="ctr"/>
            <a:r>
              <a:rPr lang="en-US" dirty="0"/>
              <a:t>Results with Gaussian PSVM</a:t>
            </a:r>
          </a:p>
        </p:txBody>
      </p:sp>
      <p:pic>
        <p:nvPicPr>
          <p:cNvPr id="11" name="Content Placeholder 10">
            <a:extLst>
              <a:ext uri="{FF2B5EF4-FFF2-40B4-BE49-F238E27FC236}">
                <a16:creationId xmlns:a16="http://schemas.microsoft.com/office/drawing/2014/main" id="{AD411D8C-FA8C-471E-A69C-185C5E5843BD}"/>
              </a:ext>
            </a:extLst>
          </p:cNvPr>
          <p:cNvPicPr>
            <a:picLocks noGrp="1" noChangeAspect="1"/>
          </p:cNvPicPr>
          <p:nvPr>
            <p:ph sz="quarter" idx="4"/>
          </p:nvPr>
        </p:nvPicPr>
        <p:blipFill>
          <a:blip r:embed="rId3"/>
          <a:stretch>
            <a:fillRect/>
          </a:stretch>
        </p:blipFill>
        <p:spPr>
          <a:xfrm>
            <a:off x="4645025" y="2061386"/>
            <a:ext cx="4241800" cy="3806014"/>
          </a:xfrm>
        </p:spPr>
      </p:pic>
      <p:cxnSp>
        <p:nvCxnSpPr>
          <p:cNvPr id="3" name="Straight Connector 2">
            <a:extLst>
              <a:ext uri="{FF2B5EF4-FFF2-40B4-BE49-F238E27FC236}">
                <a16:creationId xmlns:a16="http://schemas.microsoft.com/office/drawing/2014/main" id="{CBD1A112-74AA-E9F2-1E3B-49AD617308A5}"/>
              </a:ext>
            </a:extLst>
          </p:cNvPr>
          <p:cNvCxnSpPr>
            <a:cxnSpLocks/>
          </p:cNvCxnSpPr>
          <p:nvPr/>
        </p:nvCxnSpPr>
        <p:spPr>
          <a:xfrm>
            <a:off x="4572000" y="1035170"/>
            <a:ext cx="0" cy="55812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78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9381-1B47-453C-8ABA-21A60272DB71}"/>
              </a:ext>
            </a:extLst>
          </p:cNvPr>
          <p:cNvSpPr>
            <a:spLocks noGrp="1"/>
          </p:cNvSpPr>
          <p:nvPr>
            <p:ph type="title"/>
          </p:nvPr>
        </p:nvSpPr>
        <p:spPr/>
        <p:txBody>
          <a:bodyPr/>
          <a:lstStyle/>
          <a:p>
            <a:r>
              <a:rPr lang="en-US" dirty="0"/>
              <a:t>Comparison of PSVM with SVM</a:t>
            </a:r>
          </a:p>
        </p:txBody>
      </p:sp>
      <p:sp>
        <p:nvSpPr>
          <p:cNvPr id="3" name="Text Placeholder 2">
            <a:extLst>
              <a:ext uri="{FF2B5EF4-FFF2-40B4-BE49-F238E27FC236}">
                <a16:creationId xmlns:a16="http://schemas.microsoft.com/office/drawing/2014/main" id="{BE8E3028-B3F5-4E9C-A009-55804392A23E}"/>
              </a:ext>
            </a:extLst>
          </p:cNvPr>
          <p:cNvSpPr>
            <a:spLocks noGrp="1"/>
          </p:cNvSpPr>
          <p:nvPr>
            <p:ph type="body" idx="1"/>
          </p:nvPr>
        </p:nvSpPr>
        <p:spPr/>
        <p:txBody>
          <a:bodyPr/>
          <a:lstStyle/>
          <a:p>
            <a:pPr algn="ctr"/>
            <a:r>
              <a:rPr lang="en-US" dirty="0"/>
              <a:t>PSVM</a:t>
            </a:r>
          </a:p>
        </p:txBody>
      </p:sp>
      <p:pic>
        <p:nvPicPr>
          <p:cNvPr id="8" name="Content Placeholder 7">
            <a:extLst>
              <a:ext uri="{FF2B5EF4-FFF2-40B4-BE49-F238E27FC236}">
                <a16:creationId xmlns:a16="http://schemas.microsoft.com/office/drawing/2014/main" id="{81E1E999-BFA8-4322-8889-C26FC8B979A7}"/>
              </a:ext>
            </a:extLst>
          </p:cNvPr>
          <p:cNvPicPr>
            <a:picLocks noGrp="1" noChangeAspect="1"/>
          </p:cNvPicPr>
          <p:nvPr>
            <p:ph sz="half" idx="2"/>
          </p:nvPr>
        </p:nvPicPr>
        <p:blipFill>
          <a:blip r:embed="rId2"/>
          <a:stretch>
            <a:fillRect/>
          </a:stretch>
        </p:blipFill>
        <p:spPr>
          <a:xfrm>
            <a:off x="435420" y="1765443"/>
            <a:ext cx="4033838" cy="2520807"/>
          </a:xfrm>
        </p:spPr>
      </p:pic>
      <p:sp>
        <p:nvSpPr>
          <p:cNvPr id="5" name="Text Placeholder 4">
            <a:extLst>
              <a:ext uri="{FF2B5EF4-FFF2-40B4-BE49-F238E27FC236}">
                <a16:creationId xmlns:a16="http://schemas.microsoft.com/office/drawing/2014/main" id="{256E0C01-B5CC-458D-85D4-4E204A099F83}"/>
              </a:ext>
            </a:extLst>
          </p:cNvPr>
          <p:cNvSpPr>
            <a:spLocks noGrp="1"/>
          </p:cNvSpPr>
          <p:nvPr>
            <p:ph type="body" sz="quarter" idx="3"/>
          </p:nvPr>
        </p:nvSpPr>
        <p:spPr/>
        <p:txBody>
          <a:bodyPr/>
          <a:lstStyle/>
          <a:p>
            <a:pPr algn="ctr"/>
            <a:r>
              <a:rPr lang="en-US" dirty="0"/>
              <a:t>SVM</a:t>
            </a:r>
          </a:p>
        </p:txBody>
      </p:sp>
      <p:pic>
        <p:nvPicPr>
          <p:cNvPr id="9" name="Content Placeholder 8">
            <a:extLst>
              <a:ext uri="{FF2B5EF4-FFF2-40B4-BE49-F238E27FC236}">
                <a16:creationId xmlns:a16="http://schemas.microsoft.com/office/drawing/2014/main" id="{9CDB9C26-4CAA-495F-885A-A1F881571129}"/>
              </a:ext>
            </a:extLst>
          </p:cNvPr>
          <p:cNvPicPr>
            <a:picLocks noGrp="1" noChangeAspect="1"/>
          </p:cNvPicPr>
          <p:nvPr>
            <p:ph sz="quarter" idx="4"/>
          </p:nvPr>
        </p:nvPicPr>
        <p:blipFill rotWithShape="1">
          <a:blip r:embed="rId3"/>
          <a:srcRect l="5482"/>
          <a:stretch/>
        </p:blipFill>
        <p:spPr>
          <a:xfrm>
            <a:off x="5003321" y="1617786"/>
            <a:ext cx="3883825" cy="2668463"/>
          </a:xfrm>
          <a:prstGeom prst="rect">
            <a:avLst/>
          </a:prstGeom>
        </p:spPr>
      </p:pic>
      <p:pic>
        <p:nvPicPr>
          <p:cNvPr id="10" name="Content Placeholder 10">
            <a:extLst>
              <a:ext uri="{FF2B5EF4-FFF2-40B4-BE49-F238E27FC236}">
                <a16:creationId xmlns:a16="http://schemas.microsoft.com/office/drawing/2014/main" id="{73E2685F-C27A-422D-A952-5B15CFF25115}"/>
              </a:ext>
            </a:extLst>
          </p:cNvPr>
          <p:cNvPicPr>
            <a:picLocks noChangeAspect="1"/>
          </p:cNvPicPr>
          <p:nvPr/>
        </p:nvPicPr>
        <p:blipFill>
          <a:blip r:embed="rId4"/>
          <a:stretch>
            <a:fillRect/>
          </a:stretch>
        </p:blipFill>
        <p:spPr bwMode="auto">
          <a:xfrm>
            <a:off x="656528" y="4286249"/>
            <a:ext cx="3812730" cy="230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B767C2C4-5B53-4345-8BF6-E70A97972DA1}"/>
              </a:ext>
            </a:extLst>
          </p:cNvPr>
          <p:cNvPicPr>
            <a:picLocks noChangeAspect="1"/>
          </p:cNvPicPr>
          <p:nvPr/>
        </p:nvPicPr>
        <p:blipFill>
          <a:blip r:embed="rId5"/>
          <a:stretch>
            <a:fillRect/>
          </a:stretch>
        </p:blipFill>
        <p:spPr>
          <a:xfrm>
            <a:off x="5003321" y="4286250"/>
            <a:ext cx="3705260" cy="2235319"/>
          </a:xfrm>
          <a:prstGeom prst="rect">
            <a:avLst/>
          </a:prstGeom>
        </p:spPr>
      </p:pic>
      <p:cxnSp>
        <p:nvCxnSpPr>
          <p:cNvPr id="6" name="Straight Connector 5">
            <a:extLst>
              <a:ext uri="{FF2B5EF4-FFF2-40B4-BE49-F238E27FC236}">
                <a16:creationId xmlns:a16="http://schemas.microsoft.com/office/drawing/2014/main" id="{51C0DBDF-80CA-03FD-6A2B-9B555107D99B}"/>
              </a:ext>
            </a:extLst>
          </p:cNvPr>
          <p:cNvCxnSpPr/>
          <p:nvPr/>
        </p:nvCxnSpPr>
        <p:spPr>
          <a:xfrm>
            <a:off x="4674744" y="1009291"/>
            <a:ext cx="0" cy="5645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009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F0F8E01-F058-B4E9-3899-1C6AA069205C}"/>
              </a:ext>
            </a:extLst>
          </p:cNvPr>
          <p:cNvSpPr>
            <a:spLocks noGrp="1"/>
          </p:cNvSpPr>
          <p:nvPr>
            <p:ph type="title"/>
          </p:nvPr>
        </p:nvSpPr>
        <p:spPr>
          <a:xfrm>
            <a:off x="180654" y="202990"/>
            <a:ext cx="7042080" cy="554587"/>
          </a:xfrm>
        </p:spPr>
        <p:txBody>
          <a:bodyPr/>
          <a:lstStyle/>
          <a:p>
            <a:endParaRPr lang="en-US"/>
          </a:p>
        </p:txBody>
      </p:sp>
      <p:sp>
        <p:nvSpPr>
          <p:cNvPr id="11" name="TextBox 10">
            <a:extLst>
              <a:ext uri="{FF2B5EF4-FFF2-40B4-BE49-F238E27FC236}">
                <a16:creationId xmlns:a16="http://schemas.microsoft.com/office/drawing/2014/main" id="{F08588DA-8115-49F5-8E34-EAB3A67F3B26}"/>
              </a:ext>
            </a:extLst>
          </p:cNvPr>
          <p:cNvSpPr txBox="1"/>
          <p:nvPr/>
        </p:nvSpPr>
        <p:spPr>
          <a:xfrm>
            <a:off x="1066800" y="5425932"/>
            <a:ext cx="7010400" cy="584775"/>
          </a:xfrm>
          <a:prstGeom prst="rect">
            <a:avLst/>
          </a:prstGeom>
          <a:noFill/>
        </p:spPr>
        <p:txBody>
          <a:bodyPr wrap="square" rtlCol="0">
            <a:spAutoFit/>
          </a:bodyPr>
          <a:lstStyle/>
          <a:p>
            <a:pPr algn="ctr"/>
            <a:r>
              <a:rPr lang="en-US" sz="3200" dirty="0"/>
              <a:t>Proximal Planes </a:t>
            </a:r>
          </a:p>
        </p:txBody>
      </p:sp>
      <p:pic>
        <p:nvPicPr>
          <p:cNvPr id="13" name="Picture 12">
            <a:extLst>
              <a:ext uri="{FF2B5EF4-FFF2-40B4-BE49-F238E27FC236}">
                <a16:creationId xmlns:a16="http://schemas.microsoft.com/office/drawing/2014/main" id="{EDFF864A-D71C-4E37-9096-C651F3673E88}"/>
              </a:ext>
            </a:extLst>
          </p:cNvPr>
          <p:cNvPicPr>
            <a:picLocks noChangeAspect="1"/>
          </p:cNvPicPr>
          <p:nvPr/>
        </p:nvPicPr>
        <p:blipFill>
          <a:blip r:embed="rId2"/>
          <a:stretch>
            <a:fillRect/>
          </a:stretch>
        </p:blipFill>
        <p:spPr>
          <a:xfrm>
            <a:off x="180654" y="1144442"/>
            <a:ext cx="4391345" cy="4159539"/>
          </a:xfrm>
          <a:prstGeom prst="rect">
            <a:avLst/>
          </a:prstGeom>
        </p:spPr>
      </p:pic>
      <p:pic>
        <p:nvPicPr>
          <p:cNvPr id="16" name="Content Placeholder 3">
            <a:extLst>
              <a:ext uri="{FF2B5EF4-FFF2-40B4-BE49-F238E27FC236}">
                <a16:creationId xmlns:a16="http://schemas.microsoft.com/office/drawing/2014/main" id="{8B8750CF-7499-48E3-87CC-5E5C2FA3E05D}"/>
              </a:ext>
              <a:ext uri="{C183D7F6-B498-43B3-948B-1728B52AA6E4}">
                <adec:decorative xmlns:adec="http://schemas.microsoft.com/office/drawing/2017/decorative" val="1"/>
              </a:ext>
            </a:extLst>
          </p:cNvPr>
          <p:cNvPicPr>
            <a:picLocks noGrp="1" noChangeAspect="1"/>
          </p:cNvPicPr>
          <p:nvPr>
            <p:ph sz="half" idx="2"/>
          </p:nvPr>
        </p:nvPicPr>
        <p:blipFill>
          <a:blip r:embed="rId3"/>
          <a:stretch>
            <a:fillRect/>
          </a:stretch>
        </p:blipFill>
        <p:spPr>
          <a:xfrm>
            <a:off x="5086988" y="1495425"/>
            <a:ext cx="3343275" cy="3609975"/>
          </a:xfrm>
          <a:prstGeom prst="rect">
            <a:avLst/>
          </a:prstGeom>
          <a:noFill/>
        </p:spPr>
      </p:pic>
    </p:spTree>
    <p:extLst>
      <p:ext uri="{BB962C8B-B14F-4D97-AF65-F5344CB8AC3E}">
        <p14:creationId xmlns:p14="http://schemas.microsoft.com/office/powerpoint/2010/main" val="1336923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0D28-3A21-456C-BDC2-565AAD25162A}"/>
              </a:ext>
            </a:extLst>
          </p:cNvPr>
          <p:cNvSpPr>
            <a:spLocks noGrp="1"/>
          </p:cNvSpPr>
          <p:nvPr>
            <p:ph type="title"/>
          </p:nvPr>
        </p:nvSpPr>
        <p:spPr/>
        <p:txBody>
          <a:bodyPr/>
          <a:lstStyle/>
          <a:p>
            <a:r>
              <a:rPr lang="en-US" dirty="0"/>
              <a:t>Credit Card Dataset</a:t>
            </a:r>
          </a:p>
        </p:txBody>
      </p:sp>
      <p:sp>
        <p:nvSpPr>
          <p:cNvPr id="3" name="Content Placeholder 2">
            <a:extLst>
              <a:ext uri="{FF2B5EF4-FFF2-40B4-BE49-F238E27FC236}">
                <a16:creationId xmlns:a16="http://schemas.microsoft.com/office/drawing/2014/main" id="{CAAE8D2C-A7D0-4B39-930D-CAB40489A305}"/>
              </a:ext>
            </a:extLst>
          </p:cNvPr>
          <p:cNvSpPr>
            <a:spLocks noGrp="1"/>
          </p:cNvSpPr>
          <p:nvPr>
            <p:ph sz="half" idx="2"/>
          </p:nvPr>
        </p:nvSpPr>
        <p:spPr/>
        <p:txBody>
          <a:bodyPr/>
          <a:lstStyle/>
          <a:p>
            <a:r>
              <a:rPr lang="en-US" dirty="0"/>
              <a:t>This dataset has total 30 features.</a:t>
            </a:r>
          </a:p>
        </p:txBody>
      </p:sp>
      <p:pic>
        <p:nvPicPr>
          <p:cNvPr id="5" name="Picture 4">
            <a:extLst>
              <a:ext uri="{FF2B5EF4-FFF2-40B4-BE49-F238E27FC236}">
                <a16:creationId xmlns:a16="http://schemas.microsoft.com/office/drawing/2014/main" id="{9573AF02-8A04-4D5D-AB4D-B53D1945054F}"/>
              </a:ext>
            </a:extLst>
          </p:cNvPr>
          <p:cNvPicPr>
            <a:picLocks noChangeAspect="1"/>
          </p:cNvPicPr>
          <p:nvPr/>
        </p:nvPicPr>
        <p:blipFill>
          <a:blip r:embed="rId2"/>
          <a:stretch>
            <a:fillRect/>
          </a:stretch>
        </p:blipFill>
        <p:spPr>
          <a:xfrm>
            <a:off x="5684471" y="1090724"/>
            <a:ext cx="2229161" cy="1035816"/>
          </a:xfrm>
          <a:prstGeom prst="rect">
            <a:avLst/>
          </a:prstGeom>
        </p:spPr>
      </p:pic>
      <p:pic>
        <p:nvPicPr>
          <p:cNvPr id="7" name="Picture 6">
            <a:extLst>
              <a:ext uri="{FF2B5EF4-FFF2-40B4-BE49-F238E27FC236}">
                <a16:creationId xmlns:a16="http://schemas.microsoft.com/office/drawing/2014/main" id="{4F7FD0E6-71CA-4A93-AFC2-3A741F949604}"/>
              </a:ext>
            </a:extLst>
          </p:cNvPr>
          <p:cNvPicPr>
            <a:picLocks noChangeAspect="1"/>
          </p:cNvPicPr>
          <p:nvPr/>
        </p:nvPicPr>
        <p:blipFill>
          <a:blip r:embed="rId3"/>
          <a:stretch>
            <a:fillRect/>
          </a:stretch>
        </p:blipFill>
        <p:spPr>
          <a:xfrm>
            <a:off x="141428" y="2154758"/>
            <a:ext cx="8768137" cy="2181103"/>
          </a:xfrm>
          <a:prstGeom prst="rect">
            <a:avLst/>
          </a:prstGeom>
        </p:spPr>
      </p:pic>
      <p:pic>
        <p:nvPicPr>
          <p:cNvPr id="12" name="Picture 11">
            <a:extLst>
              <a:ext uri="{FF2B5EF4-FFF2-40B4-BE49-F238E27FC236}">
                <a16:creationId xmlns:a16="http://schemas.microsoft.com/office/drawing/2014/main" id="{A869CF02-610A-4105-AAF3-CEDE2E4A8A53}"/>
              </a:ext>
            </a:extLst>
          </p:cNvPr>
          <p:cNvPicPr>
            <a:picLocks noChangeAspect="1"/>
          </p:cNvPicPr>
          <p:nvPr/>
        </p:nvPicPr>
        <p:blipFill>
          <a:blip r:embed="rId4"/>
          <a:stretch>
            <a:fillRect/>
          </a:stretch>
        </p:blipFill>
        <p:spPr>
          <a:xfrm>
            <a:off x="569254" y="4259817"/>
            <a:ext cx="7020905" cy="905001"/>
          </a:xfrm>
          <a:prstGeom prst="rect">
            <a:avLst/>
          </a:prstGeom>
        </p:spPr>
      </p:pic>
      <p:sp>
        <p:nvSpPr>
          <p:cNvPr id="13" name="TextBox 12">
            <a:extLst>
              <a:ext uri="{FF2B5EF4-FFF2-40B4-BE49-F238E27FC236}">
                <a16:creationId xmlns:a16="http://schemas.microsoft.com/office/drawing/2014/main" id="{645A938D-5DF4-4615-A242-3AD636D9D213}"/>
              </a:ext>
            </a:extLst>
          </p:cNvPr>
          <p:cNvSpPr txBox="1"/>
          <p:nvPr/>
        </p:nvSpPr>
        <p:spPr>
          <a:xfrm>
            <a:off x="195211" y="5280187"/>
            <a:ext cx="871435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
            </a:r>
            <a:r>
              <a:rPr lang="en-US" b="0" i="0" dirty="0">
                <a:effectLst/>
                <a:latin typeface="Arial" panose="020B0604020202020204" pitchFamily="34" charset="0"/>
                <a:cs typeface="Arial" panose="020B0604020202020204" pitchFamily="34" charset="0"/>
              </a:rPr>
              <a:t>ataset is unbalanced which means using this data it is might result in unwanted behavior from a supervised classifier. </a:t>
            </a:r>
            <a:r>
              <a:rPr lang="en-US" dirty="0">
                <a:latin typeface="Arial" panose="020B0604020202020204" pitchFamily="34" charset="0"/>
                <a:cs typeface="Arial" panose="020B0604020202020204" pitchFamily="34" charset="0"/>
              </a:rPr>
              <a:t>If</a:t>
            </a:r>
            <a:r>
              <a:rPr lang="en-US" b="0" i="0" dirty="0">
                <a:effectLst/>
                <a:latin typeface="Arial" panose="020B0604020202020204" pitchFamily="34" charset="0"/>
                <a:cs typeface="Arial" panose="020B0604020202020204" pitchFamily="34" charset="0"/>
              </a:rPr>
              <a:t> a classifier were to train with this data set, trying to achieve the best accuracy possible it would most likely label every transaction as a non-fraud with accuracy over 90%.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436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ECC1AE-E9C3-6B46-7F78-57CFC9168021}"/>
              </a:ext>
            </a:extLst>
          </p:cNvPr>
          <p:cNvSpPr>
            <a:spLocks noGrp="1"/>
          </p:cNvSpPr>
          <p:nvPr>
            <p:ph type="title"/>
          </p:nvPr>
        </p:nvSpPr>
        <p:spPr>
          <a:xfrm>
            <a:off x="180654" y="202990"/>
            <a:ext cx="7042080" cy="554587"/>
          </a:xfrm>
        </p:spPr>
        <p:txBody>
          <a:bodyPr/>
          <a:lstStyle/>
          <a:p>
            <a:endParaRPr lang="en-US"/>
          </a:p>
        </p:txBody>
      </p:sp>
      <p:pic>
        <p:nvPicPr>
          <p:cNvPr id="5" name="Picture 4" descr="Chart&#10;&#10;Description automatically generated">
            <a:extLst>
              <a:ext uri="{FF2B5EF4-FFF2-40B4-BE49-F238E27FC236}">
                <a16:creationId xmlns:a16="http://schemas.microsoft.com/office/drawing/2014/main" id="{5D5D5332-D80B-44C9-94BF-82F844434674}"/>
              </a:ext>
            </a:extLst>
          </p:cNvPr>
          <p:cNvPicPr>
            <a:picLocks noChangeAspect="1"/>
          </p:cNvPicPr>
          <p:nvPr/>
        </p:nvPicPr>
        <p:blipFill>
          <a:blip r:embed="rId2"/>
          <a:stretch>
            <a:fillRect/>
          </a:stretch>
        </p:blipFill>
        <p:spPr>
          <a:xfrm>
            <a:off x="180653" y="1376047"/>
            <a:ext cx="4464371" cy="4691378"/>
          </a:xfrm>
          <a:prstGeom prst="rect">
            <a:avLst/>
          </a:prstGeom>
          <a:noFill/>
        </p:spPr>
      </p:pic>
      <p:sp>
        <p:nvSpPr>
          <p:cNvPr id="16" name="Content Placeholder 5">
            <a:extLst>
              <a:ext uri="{FF2B5EF4-FFF2-40B4-BE49-F238E27FC236}">
                <a16:creationId xmlns:a16="http://schemas.microsoft.com/office/drawing/2014/main" id="{BCDFFBA3-8D26-534E-D4F3-14C74ADB38FA}"/>
              </a:ext>
            </a:extLst>
          </p:cNvPr>
          <p:cNvSpPr>
            <a:spLocks noGrp="1"/>
          </p:cNvSpPr>
          <p:nvPr>
            <p:ph sz="quarter" idx="4"/>
          </p:nvPr>
        </p:nvSpPr>
        <p:spPr>
          <a:xfrm>
            <a:off x="4645025" y="1376046"/>
            <a:ext cx="4242121" cy="4968731"/>
          </a:xfrm>
        </p:spPr>
        <p:txBody>
          <a:bodyPr/>
          <a:lstStyle/>
          <a:p>
            <a:pPr>
              <a:buFont typeface="Wingdings" panose="05000000000000000000" pitchFamily="2" charset="2"/>
              <a:buChar char="v"/>
            </a:pPr>
            <a:r>
              <a:rPr lang="en-US" sz="1800" b="0" i="0" dirty="0">
                <a:solidFill>
                  <a:srgbClr val="000000"/>
                </a:solidFill>
                <a:effectLst/>
                <a:latin typeface="Helvetica Neue"/>
              </a:rPr>
              <a:t>As we can notice, most of the features are not correlated with each other. This corroborates the fact that a PCA was previously performed on the data.</a:t>
            </a:r>
          </a:p>
          <a:p>
            <a:pPr>
              <a:buFont typeface="Wingdings" panose="05000000000000000000" pitchFamily="2" charset="2"/>
              <a:buChar char="v"/>
            </a:pPr>
            <a:endParaRPr lang="en-US" sz="1800" dirty="0">
              <a:solidFill>
                <a:srgbClr val="000000"/>
              </a:solidFill>
              <a:latin typeface="Helvetica Neue"/>
            </a:endParaRPr>
          </a:p>
          <a:p>
            <a:pPr>
              <a:buFont typeface="Wingdings" panose="05000000000000000000" pitchFamily="2" charset="2"/>
              <a:buChar char="v"/>
            </a:pPr>
            <a:r>
              <a:rPr lang="en-US" sz="1800" dirty="0">
                <a:solidFill>
                  <a:srgbClr val="000000"/>
                </a:solidFill>
                <a:latin typeface="Helvetica Neue"/>
              </a:rPr>
              <a:t>Hence there is no need for dimension reduction should be computed on a dataset on which PCA was computed correctly.</a:t>
            </a:r>
          </a:p>
          <a:p>
            <a:pPr>
              <a:buFont typeface="Wingdings" panose="05000000000000000000" pitchFamily="2" charset="2"/>
              <a:buChar char="v"/>
            </a:pPr>
            <a:endParaRPr lang="en-US" sz="1800" dirty="0">
              <a:solidFill>
                <a:srgbClr val="000000"/>
              </a:solidFill>
              <a:latin typeface="Helvetica Neue"/>
            </a:endParaRPr>
          </a:p>
          <a:p>
            <a:pPr>
              <a:buFont typeface="Wingdings" panose="05000000000000000000" pitchFamily="2" charset="2"/>
              <a:buChar char="v"/>
            </a:pPr>
            <a:r>
              <a:rPr lang="en-US" sz="1800" dirty="0">
                <a:solidFill>
                  <a:srgbClr val="000000"/>
                </a:solidFill>
                <a:latin typeface="Helvetica Neue"/>
              </a:rPr>
              <a:t>To overcome the unbalanced problem, I generated new dataset with equal proportion of both classes. Also, since features dimension are high to avoid overfitting, we will use linear kernel.</a:t>
            </a:r>
          </a:p>
        </p:txBody>
      </p:sp>
    </p:spTree>
    <p:extLst>
      <p:ext uri="{BB962C8B-B14F-4D97-AF65-F5344CB8AC3E}">
        <p14:creationId xmlns:p14="http://schemas.microsoft.com/office/powerpoint/2010/main" val="306459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8BE5-5CB9-A124-C5CD-11615A475028}"/>
              </a:ext>
            </a:extLst>
          </p:cNvPr>
          <p:cNvSpPr>
            <a:spLocks noGrp="1"/>
          </p:cNvSpPr>
          <p:nvPr>
            <p:ph type="title"/>
          </p:nvPr>
        </p:nvSpPr>
        <p:spPr/>
        <p:txBody>
          <a:bodyPr/>
          <a:lstStyle/>
          <a:p>
            <a:r>
              <a:rPr lang="en-US" dirty="0"/>
              <a:t>Introduction (Cont..)</a:t>
            </a:r>
          </a:p>
        </p:txBody>
      </p:sp>
      <p:sp>
        <p:nvSpPr>
          <p:cNvPr id="3" name="Content Placeholder 2">
            <a:extLst>
              <a:ext uri="{FF2B5EF4-FFF2-40B4-BE49-F238E27FC236}">
                <a16:creationId xmlns:a16="http://schemas.microsoft.com/office/drawing/2014/main" id="{96DA6672-2318-4224-B533-89A6E3BE81A6}"/>
              </a:ext>
            </a:extLst>
          </p:cNvPr>
          <p:cNvSpPr>
            <a:spLocks noGrp="1"/>
          </p:cNvSpPr>
          <p:nvPr>
            <p:ph sz="half" idx="2"/>
          </p:nvPr>
        </p:nvSpPr>
        <p:spPr>
          <a:xfrm>
            <a:off x="187931" y="1018709"/>
            <a:ext cx="8768137" cy="5223272"/>
          </a:xfrm>
        </p:spPr>
        <p:txBody>
          <a:bodyPr/>
          <a:lstStyle/>
          <a:p>
            <a:pPr>
              <a:buFont typeface="Wingdings" panose="05000000000000000000" pitchFamily="2" charset="2"/>
              <a:buChar char="v"/>
            </a:pPr>
            <a:r>
              <a:rPr lang="en-US" sz="2000" b="0" i="0" dirty="0">
                <a:solidFill>
                  <a:srgbClr val="000000"/>
                </a:solidFill>
                <a:effectLst/>
                <a:latin typeface="Arial" panose="020B0604020202020204" pitchFamily="34" charset="0"/>
              </a:rPr>
              <a:t>In contrast, standard SVMs solve a quadratic or a linear program (QPP, LPP) that require considerably longer computational time to get the solution.</a:t>
            </a:r>
          </a:p>
          <a:p>
            <a:pPr>
              <a:buFont typeface="Wingdings" panose="05000000000000000000" pitchFamily="2" charset="2"/>
              <a:buChar char="v"/>
            </a:pPr>
            <a:endParaRPr lang="en-US" sz="2000" dirty="0">
              <a:solidFill>
                <a:srgbClr val="292929"/>
              </a:solidFill>
            </a:endParaRPr>
          </a:p>
          <a:p>
            <a:pPr>
              <a:buFont typeface="Wingdings" panose="05000000000000000000" pitchFamily="2" charset="2"/>
              <a:buChar char="v"/>
            </a:pPr>
            <a:r>
              <a:rPr lang="en-US" sz="2000" dirty="0">
                <a:solidFill>
                  <a:srgbClr val="292929"/>
                </a:solidFill>
              </a:rPr>
              <a:t>Comparable test set correctness to that of standard SVM classifier with considerably faster time. (20.8 seconds for 2 millions points with 10 features [2])</a:t>
            </a:r>
          </a:p>
          <a:p>
            <a:pPr>
              <a:buFont typeface="Wingdings" panose="05000000000000000000" pitchFamily="2" charset="2"/>
              <a:buChar char="v"/>
            </a:pPr>
            <a:endParaRPr lang="en-US" sz="2000" b="0" i="0" dirty="0">
              <a:solidFill>
                <a:srgbClr val="292929"/>
              </a:solidFill>
              <a:effectLst/>
            </a:endParaRPr>
          </a:p>
          <a:p>
            <a:pPr>
              <a:buFont typeface="Wingdings" panose="05000000000000000000" pitchFamily="2" charset="2"/>
              <a:buChar char="v"/>
            </a:pPr>
            <a:r>
              <a:rPr lang="en-US" sz="2000" b="0" i="0" dirty="0">
                <a:solidFill>
                  <a:srgbClr val="292929"/>
                </a:solidFill>
                <a:effectLst/>
              </a:rPr>
              <a:t>Comparison will be done on 4 </a:t>
            </a:r>
            <a:r>
              <a:rPr lang="en-US" sz="2000" dirty="0">
                <a:solidFill>
                  <a:srgbClr val="292929"/>
                </a:solidFill>
              </a:rPr>
              <a:t>different </a:t>
            </a:r>
            <a:r>
              <a:rPr lang="en-US" sz="2000" b="0" i="0" dirty="0">
                <a:solidFill>
                  <a:srgbClr val="292929"/>
                </a:solidFill>
                <a:effectLst/>
              </a:rPr>
              <a:t>dataset and results will be analyzed later. </a:t>
            </a:r>
          </a:p>
          <a:p>
            <a:pPr>
              <a:buFont typeface="Wingdings" panose="05000000000000000000" pitchFamily="2" charset="2"/>
              <a:buChar char="v"/>
            </a:pPr>
            <a:endParaRPr lang="en-US" sz="2000" dirty="0">
              <a:solidFill>
                <a:srgbClr val="292929"/>
              </a:solidFill>
            </a:endParaRPr>
          </a:p>
          <a:p>
            <a:pPr>
              <a:buFont typeface="Wingdings" panose="05000000000000000000" pitchFamily="2" charset="2"/>
              <a:buChar char="v"/>
            </a:pPr>
            <a:r>
              <a:rPr lang="en-US" dirty="0">
                <a:solidFill>
                  <a:srgbClr val="292929"/>
                </a:solidFill>
                <a:latin typeface="charter"/>
              </a:rPr>
              <a:t>Obtaining a linear or nonlinear PSVM classifier requires nothing more sophisticated than solving a single system of linear equations.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414070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DE2E-0990-453F-83D6-4E61AA76FDB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00C5FAF1-9DDE-43BE-8F67-3A2EB303DF57}"/>
              </a:ext>
            </a:extLst>
          </p:cNvPr>
          <p:cNvSpPr>
            <a:spLocks noGrp="1"/>
          </p:cNvSpPr>
          <p:nvPr>
            <p:ph type="body" idx="1"/>
          </p:nvPr>
        </p:nvSpPr>
        <p:spPr/>
        <p:txBody>
          <a:bodyPr/>
          <a:lstStyle/>
          <a:p>
            <a:pPr algn="ctr"/>
            <a:r>
              <a:rPr lang="en-US" dirty="0"/>
              <a:t>SVM model linear kernel</a:t>
            </a:r>
          </a:p>
        </p:txBody>
      </p:sp>
      <p:sp>
        <p:nvSpPr>
          <p:cNvPr id="5" name="Text Placeholder 4">
            <a:extLst>
              <a:ext uri="{FF2B5EF4-FFF2-40B4-BE49-F238E27FC236}">
                <a16:creationId xmlns:a16="http://schemas.microsoft.com/office/drawing/2014/main" id="{AC32D326-56BA-41D6-A7B6-3DB5499B29DF}"/>
              </a:ext>
            </a:extLst>
          </p:cNvPr>
          <p:cNvSpPr>
            <a:spLocks noGrp="1"/>
          </p:cNvSpPr>
          <p:nvPr>
            <p:ph type="body" sz="quarter" idx="3"/>
          </p:nvPr>
        </p:nvSpPr>
        <p:spPr/>
        <p:txBody>
          <a:bodyPr/>
          <a:lstStyle/>
          <a:p>
            <a:pPr algn="ctr"/>
            <a:r>
              <a:rPr lang="en-US" dirty="0"/>
              <a:t>PSVM model linear kernel</a:t>
            </a:r>
          </a:p>
        </p:txBody>
      </p:sp>
      <p:pic>
        <p:nvPicPr>
          <p:cNvPr id="15" name="Content Placeholder 14">
            <a:extLst>
              <a:ext uri="{FF2B5EF4-FFF2-40B4-BE49-F238E27FC236}">
                <a16:creationId xmlns:a16="http://schemas.microsoft.com/office/drawing/2014/main" id="{42C1035F-585A-4EF6-A26F-BA54A5FD1108}"/>
              </a:ext>
            </a:extLst>
          </p:cNvPr>
          <p:cNvPicPr>
            <a:picLocks noGrp="1" noChangeAspect="1"/>
          </p:cNvPicPr>
          <p:nvPr>
            <p:ph sz="quarter" idx="4"/>
          </p:nvPr>
        </p:nvPicPr>
        <p:blipFill>
          <a:blip r:embed="rId2"/>
          <a:stretch>
            <a:fillRect/>
          </a:stretch>
        </p:blipFill>
        <p:spPr>
          <a:xfrm>
            <a:off x="4645025" y="1961286"/>
            <a:ext cx="4241800" cy="4087952"/>
          </a:xfrm>
        </p:spPr>
      </p:pic>
      <p:pic>
        <p:nvPicPr>
          <p:cNvPr id="13" name="Content Placeholder 12">
            <a:extLst>
              <a:ext uri="{FF2B5EF4-FFF2-40B4-BE49-F238E27FC236}">
                <a16:creationId xmlns:a16="http://schemas.microsoft.com/office/drawing/2014/main" id="{74C6CDE2-70BD-4B0B-A5F1-D9A9E759F933}"/>
              </a:ext>
            </a:extLst>
          </p:cNvPr>
          <p:cNvPicPr>
            <a:picLocks noGrp="1" noChangeAspect="1"/>
          </p:cNvPicPr>
          <p:nvPr>
            <p:ph sz="half" idx="2"/>
          </p:nvPr>
        </p:nvPicPr>
        <p:blipFill>
          <a:blip r:embed="rId3"/>
          <a:stretch>
            <a:fillRect/>
          </a:stretch>
        </p:blipFill>
        <p:spPr>
          <a:xfrm>
            <a:off x="180975" y="1923733"/>
            <a:ext cx="4287838" cy="4163059"/>
          </a:xfrm>
        </p:spPr>
      </p:pic>
    </p:spTree>
    <p:extLst>
      <p:ext uri="{BB962C8B-B14F-4D97-AF65-F5344CB8AC3E}">
        <p14:creationId xmlns:p14="http://schemas.microsoft.com/office/powerpoint/2010/main" val="3180617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6BA3-3815-4D0C-8B3B-2FF77AE83D13}"/>
              </a:ext>
            </a:extLst>
          </p:cNvPr>
          <p:cNvSpPr>
            <a:spLocks noGrp="1"/>
          </p:cNvSpPr>
          <p:nvPr>
            <p:ph type="title"/>
          </p:nvPr>
        </p:nvSpPr>
        <p:spPr/>
        <p:txBody>
          <a:bodyPr/>
          <a:lstStyle/>
          <a:p>
            <a:r>
              <a:rPr lang="en-US" dirty="0"/>
              <a:t>Further Scope of Improvement</a:t>
            </a:r>
          </a:p>
        </p:txBody>
      </p:sp>
      <p:pic>
        <p:nvPicPr>
          <p:cNvPr id="5" name="Content Placeholder 4">
            <a:extLst>
              <a:ext uri="{FF2B5EF4-FFF2-40B4-BE49-F238E27FC236}">
                <a16:creationId xmlns:a16="http://schemas.microsoft.com/office/drawing/2014/main" id="{F6595EB4-F75C-4CA0-ABE5-E70FE6685B3C}"/>
              </a:ext>
            </a:extLst>
          </p:cNvPr>
          <p:cNvPicPr>
            <a:picLocks noGrp="1" noChangeAspect="1"/>
          </p:cNvPicPr>
          <p:nvPr>
            <p:ph sz="half" idx="2"/>
          </p:nvPr>
        </p:nvPicPr>
        <p:blipFill>
          <a:blip r:embed="rId2"/>
          <a:stretch>
            <a:fillRect/>
          </a:stretch>
        </p:blipFill>
        <p:spPr>
          <a:xfrm>
            <a:off x="290510" y="1728396"/>
            <a:ext cx="5515745" cy="743054"/>
          </a:xfrm>
        </p:spPr>
      </p:pic>
      <p:sp>
        <p:nvSpPr>
          <p:cNvPr id="7" name="TextBox 6">
            <a:extLst>
              <a:ext uri="{FF2B5EF4-FFF2-40B4-BE49-F238E27FC236}">
                <a16:creationId xmlns:a16="http://schemas.microsoft.com/office/drawing/2014/main" id="{1C42668E-1C21-4789-AE77-3F73A4363679}"/>
              </a:ext>
            </a:extLst>
          </p:cNvPr>
          <p:cNvSpPr txBox="1"/>
          <p:nvPr/>
        </p:nvSpPr>
        <p:spPr>
          <a:xfrm>
            <a:off x="257174" y="1244084"/>
            <a:ext cx="5400675" cy="369332"/>
          </a:xfrm>
          <a:prstGeom prst="rect">
            <a:avLst/>
          </a:prstGeom>
          <a:noFill/>
        </p:spPr>
        <p:txBody>
          <a:bodyPr wrap="square">
            <a:spAutoFit/>
          </a:bodyPr>
          <a:lstStyle/>
          <a:p>
            <a:pPr algn="l"/>
            <a:r>
              <a:rPr lang="en-US" b="1" i="0" dirty="0">
                <a:solidFill>
                  <a:srgbClr val="1E1E1E"/>
                </a:solidFill>
                <a:effectLst/>
                <a:latin typeface="Open Sans" panose="020B0604020202020204" pitchFamily="34" charset="0"/>
              </a:rPr>
              <a:t>Sherman–Morrison–Woodbury Formula [8] :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E90FD9-99E2-4748-A07B-2F73FB5ADE26}"/>
                  </a:ext>
                </a:extLst>
              </p:cNvPr>
              <p:cNvSpPr txBox="1"/>
              <p:nvPr/>
            </p:nvSpPr>
            <p:spPr>
              <a:xfrm>
                <a:off x="290509" y="2686050"/>
                <a:ext cx="8672515" cy="2400657"/>
              </a:xfrm>
              <a:prstGeom prst="rect">
                <a:avLst/>
              </a:prstGeom>
              <a:noFill/>
            </p:spPr>
            <p:txBody>
              <a:bodyPr wrap="square" rtlCol="0">
                <a:spAutoFit/>
              </a:bodyPr>
              <a:lstStyle/>
              <a:p>
                <a:r>
                  <a:rPr lang="en-US" dirty="0"/>
                  <a:t>If U and V both are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m:t>
                    </m:r>
                    <m:r>
                      <a:rPr lang="en-US" i="1" smtClean="0">
                        <a:latin typeface="Cambria Math" panose="02040503050406030204" pitchFamily="18" charset="0"/>
                      </a:rPr>
                      <m:t>𝑘</m:t>
                    </m:r>
                  </m:oMath>
                </a14:m>
                <a:r>
                  <a:rPr lang="en-US" dirty="0"/>
                  <a:t> matrices and A is </a:t>
                </a:r>
                <a14:m>
                  <m:oMath xmlns:m="http://schemas.openxmlformats.org/officeDocument/2006/math">
                    <m:r>
                      <a:rPr lang="en-US" i="1" smtClean="0">
                        <a:latin typeface="Cambria Math" panose="02040503050406030204" pitchFamily="18" charset="0"/>
                      </a:rPr>
                      <m:t>𝑛</m:t>
                    </m:r>
                    <m:r>
                      <a:rPr lang="en-US" i="0" smtClean="0">
                        <a:latin typeface="Cambria Math" panose="02040503050406030204" pitchFamily="18" charset="0"/>
                      </a:rPr>
                      <m:t>×</m:t>
                    </m:r>
                    <m:r>
                      <a:rPr lang="en-US" i="1" smtClean="0">
                        <a:latin typeface="Cambria Math" panose="02040503050406030204" pitchFamily="18" charset="0"/>
                      </a:rPr>
                      <m:t>𝑛</m:t>
                    </m:r>
                  </m:oMath>
                </a14:m>
                <a:r>
                  <a:rPr lang="en-US" dirty="0"/>
                  <a:t>, then </a:t>
                </a:r>
                <a14:m>
                  <m:oMath xmlns:m="http://schemas.openxmlformats.org/officeDocument/2006/math">
                    <m:r>
                      <a:rPr lang="en-US" i="1" dirty="0" smtClean="0">
                        <a:latin typeface="Cambria Math" panose="02040503050406030204" pitchFamily="18" charset="0"/>
                      </a:rPr>
                      <m:t>𝐼</m:t>
                    </m:r>
                    <m:r>
                      <a:rPr lang="en-US" i="0" dirty="0">
                        <a:latin typeface="Cambria Math" panose="02040503050406030204" pitchFamily="18" charset="0"/>
                      </a:rPr>
                      <m:t>+</m:t>
                    </m:r>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𝑉</m:t>
                        </m:r>
                      </m:e>
                      <m:sup>
                        <m:r>
                          <a:rPr lang="en-US" i="0" dirty="0">
                            <a:latin typeface="Cambria Math" panose="02040503050406030204" pitchFamily="18" charset="0"/>
                          </a:rPr>
                          <m:t>′</m:t>
                        </m:r>
                      </m:sup>
                    </m:sSup>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𝐴</m:t>
                        </m:r>
                      </m:e>
                      <m:sup>
                        <m:r>
                          <a:rPr lang="en-US" i="0" dirty="0">
                            <a:latin typeface="Cambria Math" panose="02040503050406030204" pitchFamily="18" charset="0"/>
                          </a:rPr>
                          <m:t>−1</m:t>
                        </m:r>
                      </m:sup>
                    </m:sSup>
                    <m:r>
                      <a:rPr lang="en-US" i="1" dirty="0">
                        <a:latin typeface="Cambria Math" panose="02040503050406030204" pitchFamily="18" charset="0"/>
                      </a:rPr>
                      <m:t>𝑈</m:t>
                    </m:r>
                  </m:oMath>
                </a14:m>
                <a:r>
                  <a:rPr lang="en-US" dirty="0"/>
                  <a:t> will be of </a:t>
                </a:r>
                <a14:m>
                  <m:oMath xmlns:m="http://schemas.openxmlformats.org/officeDocument/2006/math">
                    <m:r>
                      <a:rPr lang="en-US" i="1" dirty="0" smtClean="0">
                        <a:latin typeface="Cambria Math" panose="02040503050406030204" pitchFamily="18" charset="0"/>
                      </a:rPr>
                      <m:t>𝑘</m:t>
                    </m:r>
                    <m:r>
                      <a:rPr lang="en-US" i="0" dirty="0">
                        <a:latin typeface="Cambria Math" panose="02040503050406030204" pitchFamily="18" charset="0"/>
                      </a:rPr>
                      <m:t>×</m:t>
                    </m:r>
                    <m:r>
                      <a:rPr lang="en-US" i="1" dirty="0">
                        <a:latin typeface="Cambria Math" panose="02040503050406030204" pitchFamily="18" charset="0"/>
                      </a:rPr>
                      <m:t>𝑘</m:t>
                    </m:r>
                  </m:oMath>
                </a14:m>
                <a:r>
                  <a:rPr lang="en-US" dirty="0"/>
                  <a:t> dimension and if </a:t>
                </a:r>
                <a14:m>
                  <m:oMath xmlns:m="http://schemas.openxmlformats.org/officeDocument/2006/math">
                    <m:r>
                      <a:rPr lang="en-US" i="1" smtClean="0">
                        <a:latin typeface="Cambria Math" panose="02040503050406030204" pitchFamily="18" charset="0"/>
                      </a:rPr>
                      <m:t>𝑘</m:t>
                    </m:r>
                    <m:r>
                      <a:rPr lang="en-US" i="0" smtClean="0">
                        <a:latin typeface="Cambria Math" panose="02040503050406030204" pitchFamily="18" charset="0"/>
                      </a:rPr>
                      <m:t>&lt;&lt;</m:t>
                    </m:r>
                    <m:r>
                      <a:rPr lang="en-US" i="1" smtClean="0">
                        <a:latin typeface="Cambria Math" panose="02040503050406030204" pitchFamily="18" charset="0"/>
                      </a:rPr>
                      <m:t>𝑛</m:t>
                    </m:r>
                    <m:r>
                      <a:rPr lang="en-US" b="0" i="1" smtClean="0">
                        <a:latin typeface="Cambria Math" panose="02040503050406030204" pitchFamily="18" charset="0"/>
                      </a:rPr>
                      <m:t> </m:t>
                    </m:r>
                  </m:oMath>
                </a14:m>
                <a:r>
                  <a:rPr lang="en-US" dirty="0"/>
                  <a:t>in that case we need to inverse only </a:t>
                </a:r>
                <a14:m>
                  <m:oMath xmlns:m="http://schemas.openxmlformats.org/officeDocument/2006/math">
                    <m:r>
                      <a:rPr lang="en-US" i="1" smtClean="0">
                        <a:latin typeface="Cambria Math" panose="02040503050406030204" pitchFamily="18" charset="0"/>
                      </a:rPr>
                      <m:t>𝑘</m:t>
                    </m:r>
                    <m:r>
                      <a:rPr lang="en-US" i="0" smtClean="0">
                        <a:latin typeface="Cambria Math" panose="02040503050406030204" pitchFamily="18" charset="0"/>
                      </a:rPr>
                      <m:t>×</m:t>
                    </m:r>
                    <m:r>
                      <a:rPr lang="en-US" i="1" smtClean="0">
                        <a:latin typeface="Cambria Math" panose="02040503050406030204" pitchFamily="18" charset="0"/>
                      </a:rPr>
                      <m:t>𝑘</m:t>
                    </m:r>
                  </m:oMath>
                </a14:m>
                <a:r>
                  <a:rPr lang="en-US" dirty="0"/>
                  <a:t>  matrix. Which is very time efficient.</a:t>
                </a:r>
              </a:p>
              <a:p>
                <a:endParaRPr lang="en-US" dirty="0"/>
              </a:p>
              <a:p>
                <a:endParaRPr lang="en-US" dirty="0"/>
              </a:p>
              <a:p>
                <a:r>
                  <a:rPr lang="en-US" sz="2000" dirty="0"/>
                  <a:t>In the context of PSVM we have a step to inverse matrix shown below to find associated Lagrange multiplier, here we can immediately use Sherman-Morrison-Woodbury formula to reduce time of algorithm taken while inversing significantly.</a:t>
                </a:r>
              </a:p>
            </p:txBody>
          </p:sp>
        </mc:Choice>
        <mc:Fallback xmlns="">
          <p:sp>
            <p:nvSpPr>
              <p:cNvPr id="8" name="TextBox 7">
                <a:extLst>
                  <a:ext uri="{FF2B5EF4-FFF2-40B4-BE49-F238E27FC236}">
                    <a16:creationId xmlns:a16="http://schemas.microsoft.com/office/drawing/2014/main" id="{17E90FD9-99E2-4748-A07B-2F73FB5ADE26}"/>
                  </a:ext>
                </a:extLst>
              </p:cNvPr>
              <p:cNvSpPr txBox="1">
                <a:spLocks noRot="1" noChangeAspect="1" noMove="1" noResize="1" noEditPoints="1" noAdjustHandles="1" noChangeArrowheads="1" noChangeShapeType="1" noTextEdit="1"/>
              </p:cNvSpPr>
              <p:nvPr/>
            </p:nvSpPr>
            <p:spPr>
              <a:xfrm>
                <a:off x="290509" y="2686050"/>
                <a:ext cx="8672515" cy="2400657"/>
              </a:xfrm>
              <a:prstGeom prst="rect">
                <a:avLst/>
              </a:prstGeom>
              <a:blipFill>
                <a:blip r:embed="rId3"/>
                <a:stretch>
                  <a:fillRect l="-774" t="-1527" r="-70" b="-38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17C63AD-E229-3DB3-3ACC-2F936A62060A}"/>
                  </a:ext>
                </a:extLst>
              </p:cNvPr>
              <p:cNvSpPr txBox="1"/>
              <p:nvPr/>
            </p:nvSpPr>
            <p:spPr>
              <a:xfrm>
                <a:off x="2673516" y="5301307"/>
                <a:ext cx="3977449" cy="821379"/>
              </a:xfrm>
              <a:prstGeom prst="rect">
                <a:avLst/>
              </a:prstGeom>
              <a:noFill/>
            </p:spPr>
            <p:txBody>
              <a:bodyPr wrap="square">
                <a:spAutoFit/>
              </a:bodyPr>
              <a:lstStyle/>
              <a:p>
                <a:pPr>
                  <a:buFont typeface="Wingdings" panose="05000000000000000000" pitchFamily="2" charset="2"/>
                  <a:buChar char="§"/>
                </a:pPr>
                <a14:m>
                  <m:oMath xmlns:m="http://schemas.openxmlformats.org/officeDocument/2006/math">
                    <m:r>
                      <a:rPr lang="en-US" sz="2800" b="0" i="1" dirty="0" smtClean="0">
                        <a:latin typeface="Cambria Math" panose="02040503050406030204" pitchFamily="18" charset="0"/>
                      </a:rPr>
                      <m:t>  </m:t>
                    </m:r>
                    <m:r>
                      <a:rPr lang="en-US" sz="2800" i="1" dirty="0" smtClean="0">
                        <a:latin typeface="Cambria Math" panose="02040503050406030204" pitchFamily="18" charset="0"/>
                      </a:rPr>
                      <m:t>𝑢</m:t>
                    </m:r>
                    <m:r>
                      <a:rPr lang="en-US" sz="2800" i="0" dirty="0" smtClean="0">
                        <a:latin typeface="Cambria Math" panose="02040503050406030204" pitchFamily="18" charset="0"/>
                      </a:rPr>
                      <m:t>=</m:t>
                    </m:r>
                    <m:sSup>
                      <m:sSupPr>
                        <m:ctrlPr>
                          <a:rPr lang="en-US" sz="2800" i="1" dirty="0">
                            <a:solidFill>
                              <a:srgbClr val="836967"/>
                            </a:solidFill>
                            <a:latin typeface="Cambria Math" panose="02040503050406030204" pitchFamily="18" charset="0"/>
                          </a:rPr>
                        </m:ctrlPr>
                      </m:sSupPr>
                      <m:e>
                        <m:d>
                          <m:dPr>
                            <m:ctrlPr>
                              <a:rPr lang="en-US" sz="2800" i="1" dirty="0">
                                <a:solidFill>
                                  <a:srgbClr val="836967"/>
                                </a:solidFill>
                                <a:latin typeface="Cambria Math" panose="02040503050406030204" pitchFamily="18" charset="0"/>
                              </a:rPr>
                            </m:ctrlPr>
                          </m:dPr>
                          <m:e>
                            <m:f>
                              <m:fPr>
                                <m:ctrlPr>
                                  <a:rPr lang="en-US" sz="2800" i="1" dirty="0">
                                    <a:solidFill>
                                      <a:srgbClr val="836967"/>
                                    </a:solidFill>
                                    <a:latin typeface="Cambria Math" panose="02040503050406030204" pitchFamily="18" charset="0"/>
                                  </a:rPr>
                                </m:ctrlPr>
                              </m:fPr>
                              <m:num>
                                <m:r>
                                  <a:rPr lang="en-US" sz="2800" i="1" dirty="0">
                                    <a:latin typeface="Cambria Math" panose="02040503050406030204" pitchFamily="18" charset="0"/>
                                  </a:rPr>
                                  <m:t>𝐼</m:t>
                                </m:r>
                              </m:num>
                              <m:den>
                                <m:r>
                                  <a:rPr lang="en-US" sz="2800" i="1" dirty="0">
                                    <a:latin typeface="Cambria Math" panose="02040503050406030204" pitchFamily="18" charset="0"/>
                                  </a:rPr>
                                  <m:t>𝜈</m:t>
                                </m:r>
                              </m:den>
                            </m:f>
                            <m:r>
                              <a:rPr lang="en-US" sz="2800" i="1" dirty="0">
                                <a:latin typeface="Cambria Math" panose="02040503050406030204" pitchFamily="18" charset="0"/>
                              </a:rPr>
                              <m:t>+</m:t>
                            </m:r>
                            <m:r>
                              <a:rPr lang="en-US" sz="2800" i="1" dirty="0">
                                <a:latin typeface="Cambria Math" panose="02040503050406030204" pitchFamily="18" charset="0"/>
                              </a:rPr>
                              <m:t>𝐻</m:t>
                            </m:r>
                            <m:sSup>
                              <m:sSupPr>
                                <m:ctrlPr>
                                  <a:rPr lang="en-US" sz="2800" i="1" dirty="0">
                                    <a:solidFill>
                                      <a:srgbClr val="836967"/>
                                    </a:solidFill>
                                    <a:latin typeface="Cambria Math" panose="02040503050406030204" pitchFamily="18" charset="0"/>
                                  </a:rPr>
                                </m:ctrlPr>
                              </m:sSupPr>
                              <m:e>
                                <m:r>
                                  <a:rPr lang="en-US" sz="2800" i="1" dirty="0">
                                    <a:latin typeface="Cambria Math" panose="02040503050406030204" pitchFamily="18" charset="0"/>
                                  </a:rPr>
                                  <m:t>𝐻</m:t>
                                </m:r>
                              </m:e>
                              <m:sup>
                                <m:r>
                                  <a:rPr lang="en-US" sz="2800" i="1" dirty="0">
                                    <a:latin typeface="Cambria Math" panose="02040503050406030204" pitchFamily="18" charset="0"/>
                                  </a:rPr>
                                  <m:t>′</m:t>
                                </m:r>
                              </m:sup>
                            </m:sSup>
                          </m:e>
                        </m:d>
                      </m:e>
                      <m:sup>
                        <m:r>
                          <a:rPr lang="en-US" sz="2800" i="1" dirty="0">
                            <a:latin typeface="Cambria Math" panose="02040503050406030204" pitchFamily="18" charset="0"/>
                          </a:rPr>
                          <m:t>−1</m:t>
                        </m:r>
                      </m:sup>
                    </m:sSup>
                    <m:r>
                      <a:rPr lang="en-US" sz="2800" i="1" dirty="0">
                        <a:latin typeface="Cambria Math" panose="02040503050406030204" pitchFamily="18" charset="0"/>
                      </a:rPr>
                      <m:t>ⅇ</m:t>
                    </m:r>
                  </m:oMath>
                </a14:m>
                <a:endParaRPr lang="en-US" sz="2800" dirty="0"/>
              </a:p>
            </p:txBody>
          </p:sp>
        </mc:Choice>
        <mc:Fallback>
          <p:sp>
            <p:nvSpPr>
              <p:cNvPr id="9" name="TextBox 8">
                <a:extLst>
                  <a:ext uri="{FF2B5EF4-FFF2-40B4-BE49-F238E27FC236}">
                    <a16:creationId xmlns:a16="http://schemas.microsoft.com/office/drawing/2014/main" id="{D17C63AD-E229-3DB3-3ACC-2F936A62060A}"/>
                  </a:ext>
                </a:extLst>
              </p:cNvPr>
              <p:cNvSpPr txBox="1">
                <a:spLocks noRot="1" noChangeAspect="1" noMove="1" noResize="1" noEditPoints="1" noAdjustHandles="1" noChangeArrowheads="1" noChangeShapeType="1" noTextEdit="1"/>
              </p:cNvSpPr>
              <p:nvPr/>
            </p:nvSpPr>
            <p:spPr>
              <a:xfrm>
                <a:off x="2673516" y="5301307"/>
                <a:ext cx="3977449" cy="82137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816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7DB7-60E7-4DBA-85D5-97B5924557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69F70DE-CC89-472E-AE22-78F65FCA4109}"/>
              </a:ext>
            </a:extLst>
          </p:cNvPr>
          <p:cNvSpPr>
            <a:spLocks noGrp="1"/>
          </p:cNvSpPr>
          <p:nvPr>
            <p:ph sz="half" idx="2"/>
          </p:nvPr>
        </p:nvSpPr>
        <p:spPr/>
        <p:txBody>
          <a:bodyPr/>
          <a:lstStyle/>
          <a:p>
            <a:pPr>
              <a:buFont typeface="Wingdings" panose="05000000000000000000" pitchFamily="2" charset="2"/>
              <a:buChar char="v"/>
            </a:pPr>
            <a:r>
              <a:rPr lang="en-US" dirty="0"/>
              <a:t>Proximal Support Vector Machine require nothing more sophisticated than solving a simple nonsingular system of linear equation. While SVM require costly solution of linear or quadratic program (QPP, LPP).</a:t>
            </a:r>
          </a:p>
          <a:p>
            <a:pPr>
              <a:buFont typeface="Wingdings" panose="05000000000000000000" pitchFamily="2" charset="2"/>
              <a:buChar char="v"/>
            </a:pPr>
            <a:endParaRPr lang="en-US" dirty="0"/>
          </a:p>
          <a:p>
            <a:pPr>
              <a:buFont typeface="Wingdings" panose="05000000000000000000" pitchFamily="2" charset="2"/>
              <a:buChar char="v"/>
            </a:pPr>
            <a:r>
              <a:rPr lang="en-US" dirty="0"/>
              <a:t>And if Sherman Morrison formula is incorporated in the algorithm while inverting the matrix of order of input dimension, typically of the order of 100 or less time complexity can be reduced even further.</a:t>
            </a:r>
          </a:p>
          <a:p>
            <a:pPr>
              <a:buFont typeface="Wingdings" panose="05000000000000000000" pitchFamily="2" charset="2"/>
              <a:buChar char="v"/>
            </a:pPr>
            <a:endParaRPr lang="en-US" dirty="0"/>
          </a:p>
          <a:p>
            <a:pPr>
              <a:buFont typeface="Wingdings" panose="05000000000000000000" pitchFamily="2" charset="2"/>
              <a:buChar char="v"/>
            </a:pPr>
            <a:r>
              <a:rPr lang="en-US" dirty="0"/>
              <a:t>After testing PSVM on multiple dataset and comparing with SVM we can conclude that PSVM classifier obtain test set correctness comparable to that of standard SVM classifiers.  </a:t>
            </a:r>
          </a:p>
        </p:txBody>
      </p:sp>
    </p:spTree>
    <p:extLst>
      <p:ext uri="{BB962C8B-B14F-4D97-AF65-F5344CB8AC3E}">
        <p14:creationId xmlns:p14="http://schemas.microsoft.com/office/powerpoint/2010/main" val="4028534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AND CITATION</a:t>
            </a:r>
          </a:p>
        </p:txBody>
      </p:sp>
      <p:sp>
        <p:nvSpPr>
          <p:cNvPr id="3" name="Content Placeholder 2"/>
          <p:cNvSpPr>
            <a:spLocks noGrp="1"/>
          </p:cNvSpPr>
          <p:nvPr>
            <p:ph sz="half" idx="2"/>
          </p:nvPr>
        </p:nvSpPr>
        <p:spPr>
          <a:xfrm>
            <a:off x="180654" y="962444"/>
            <a:ext cx="8768137" cy="5895556"/>
          </a:xfrm>
        </p:spPr>
        <p:txBody>
          <a:bodyPr/>
          <a:lstStyle/>
          <a:p>
            <a:pPr marL="457200" indent="-457200">
              <a:buFont typeface="+mj-lt"/>
              <a:buAutoNum type="arabicPeriod"/>
            </a:pPr>
            <a:r>
              <a:rPr lang="fr-FR" sz="2000" i="0" dirty="0">
                <a:solidFill>
                  <a:srgbClr val="333333"/>
                </a:solidFill>
                <a:effectLst/>
              </a:rPr>
              <a:t>Proximal support </a:t>
            </a:r>
            <a:r>
              <a:rPr lang="fr-FR" sz="2000" i="0" dirty="0" err="1">
                <a:solidFill>
                  <a:srgbClr val="333333"/>
                </a:solidFill>
                <a:effectLst/>
              </a:rPr>
              <a:t>vector</a:t>
            </a:r>
            <a:r>
              <a:rPr lang="fr-FR" sz="2000" i="0" dirty="0">
                <a:solidFill>
                  <a:srgbClr val="333333"/>
                </a:solidFill>
                <a:effectLst/>
              </a:rPr>
              <a:t> machine </a:t>
            </a:r>
            <a:r>
              <a:rPr lang="fr-FR" sz="2000" i="0" dirty="0" err="1">
                <a:solidFill>
                  <a:srgbClr val="333333"/>
                </a:solidFill>
                <a:effectLst/>
              </a:rPr>
              <a:t>classifiers</a:t>
            </a:r>
            <a:r>
              <a:rPr lang="en-US" sz="2000" dirty="0">
                <a:solidFill>
                  <a:srgbClr val="333333"/>
                </a:solidFill>
              </a:rPr>
              <a:t>.  </a:t>
            </a:r>
            <a:r>
              <a:rPr lang="en-US" sz="2000" b="0" i="0" u="none" strike="noStrike" dirty="0">
                <a:effectLst/>
                <a:latin typeface="Merriweather Sans" pitchFamily="2" charset="0"/>
                <a:hlinkClick r:id="rId2"/>
              </a:rPr>
              <a:t>https://doi.org/10.1145/502512.502527</a:t>
            </a:r>
            <a:endParaRPr lang="en-US" sz="2000" dirty="0"/>
          </a:p>
          <a:p>
            <a:pPr marL="457200" indent="-457200">
              <a:buFont typeface="+mj-lt"/>
              <a:buAutoNum type="arabicPeriod"/>
            </a:pPr>
            <a:r>
              <a:rPr lang="en-US" sz="2000" dirty="0"/>
              <a:t>O.L. </a:t>
            </a:r>
            <a:r>
              <a:rPr lang="en-US" sz="2000" dirty="0" err="1"/>
              <a:t>Mangasrian</a:t>
            </a:r>
            <a:r>
              <a:rPr lang="en-US" sz="2000" dirty="0"/>
              <a:t> and D.R. </a:t>
            </a:r>
            <a:r>
              <a:rPr lang="en-US" sz="2000" dirty="0" err="1"/>
              <a:t>Musicant</a:t>
            </a:r>
            <a:r>
              <a:rPr lang="en-US" sz="2000" dirty="0"/>
              <a:t>. Successive overrelaxation for support vector machine. </a:t>
            </a:r>
            <a:r>
              <a:rPr lang="en-US" sz="2000" b="0" i="0" u="none" strike="noStrike" baseline="0" dirty="0">
                <a:solidFill>
                  <a:srgbClr val="FF0000"/>
                </a:solidFill>
                <a:latin typeface="Times New Roman" panose="02020603050405020304" pitchFamily="18" charset="0"/>
                <a:hlinkClick r:id="rId3"/>
              </a:rPr>
              <a:t>ftp://ftp.cs.wisc.edu/math-prog/tech-reports/98-18.ps</a:t>
            </a:r>
            <a:r>
              <a:rPr lang="en-US" sz="2000" b="0" i="0" u="none" strike="noStrike" baseline="0" dirty="0">
                <a:solidFill>
                  <a:srgbClr val="FF0000"/>
                </a:solidFill>
                <a:latin typeface="Times New Roman" panose="02020603050405020304" pitchFamily="18" charset="0"/>
              </a:rPr>
              <a:t>.</a:t>
            </a:r>
            <a:endParaRPr lang="en-US" sz="2000" dirty="0">
              <a:hlinkClick r:id="rId4"/>
            </a:endParaRPr>
          </a:p>
          <a:p>
            <a:pPr marL="457200" indent="-457200" algn="l">
              <a:buFont typeface="+mj-lt"/>
              <a:buAutoNum type="arabicPeriod"/>
            </a:pPr>
            <a:r>
              <a:rPr lang="en-US" sz="2000" b="0" i="0" u="none" strike="noStrike" baseline="0" dirty="0">
                <a:latin typeface="Times New Roman" panose="02020603050405020304" pitchFamily="18" charset="0"/>
              </a:rPr>
              <a:t>O. L. </a:t>
            </a:r>
            <a:r>
              <a:rPr lang="en-US" sz="2000" b="0" i="0" u="none" strike="noStrike" baseline="0" dirty="0" err="1">
                <a:latin typeface="Times New Roman" panose="02020603050405020304" pitchFamily="18" charset="0"/>
              </a:rPr>
              <a:t>Mangasarian</a:t>
            </a:r>
            <a:r>
              <a:rPr lang="en-US" sz="2000" b="0" i="0" u="none" strike="noStrike" baseline="0" dirty="0">
                <a:latin typeface="Times New Roman" panose="02020603050405020304" pitchFamily="18" charset="0"/>
              </a:rPr>
              <a:t> and D. R. </a:t>
            </a:r>
            <a:r>
              <a:rPr lang="en-US" sz="2000" b="0" i="0" u="none" strike="noStrike" baseline="0" dirty="0" err="1">
                <a:latin typeface="Times New Roman" panose="02020603050405020304" pitchFamily="18" charset="0"/>
              </a:rPr>
              <a:t>Musicant</a:t>
            </a:r>
            <a:r>
              <a:rPr lang="en-US" sz="2000" b="0" i="0" u="none" strike="noStrike" baseline="0" dirty="0">
                <a:latin typeface="Times New Roman" panose="02020603050405020304" pitchFamily="18" charset="0"/>
              </a:rPr>
              <a:t>. Active </a:t>
            </a:r>
            <a:r>
              <a:rPr lang="fr-FR" sz="2000" b="0" i="0" u="none" strike="noStrike" baseline="0" dirty="0">
                <a:latin typeface="Times New Roman" panose="02020603050405020304" pitchFamily="18" charset="0"/>
              </a:rPr>
              <a:t>support </a:t>
            </a:r>
            <a:r>
              <a:rPr lang="fr-FR" sz="2000" b="0" i="0" u="none" strike="noStrike" baseline="0" dirty="0" err="1">
                <a:latin typeface="Times New Roman" panose="02020603050405020304" pitchFamily="18" charset="0"/>
              </a:rPr>
              <a:t>vector</a:t>
            </a:r>
            <a:r>
              <a:rPr lang="fr-FR" sz="2000" b="0" i="0" u="none" strike="noStrike" baseline="0" dirty="0">
                <a:latin typeface="Times New Roman" panose="02020603050405020304" pitchFamily="18" charset="0"/>
              </a:rPr>
              <a:t> machine classification. </a:t>
            </a:r>
            <a:r>
              <a:rPr lang="en-US" sz="2000" b="0" i="1" u="none" strike="noStrike" baseline="0" dirty="0">
                <a:latin typeface="Times New Roman" panose="02020603050405020304" pitchFamily="18" charset="0"/>
                <a:hlinkClick r:id="rId5"/>
              </a:rPr>
              <a:t>ftp://ftp.cs.wisc.edu/pub/dmi/tech-reports/OO-O4.ps</a:t>
            </a:r>
            <a:endParaRPr lang="en-US" sz="2000" b="0" i="1" u="none" strike="noStrike" baseline="0" dirty="0">
              <a:latin typeface="Times New Roman" panose="02020603050405020304" pitchFamily="18" charset="0"/>
            </a:endParaRPr>
          </a:p>
          <a:p>
            <a:pPr marL="457200" indent="-457200" algn="l">
              <a:buFont typeface="+mj-lt"/>
              <a:buAutoNum type="arabicPeriod"/>
            </a:pPr>
            <a:r>
              <a:rPr lang="en-US" sz="2000" dirty="0"/>
              <a:t>Pulsar Data set: </a:t>
            </a:r>
            <a:r>
              <a:rPr lang="en-US" sz="2000" dirty="0">
                <a:hlinkClick r:id="rId6"/>
              </a:rPr>
              <a:t>https://www.kaggle.com/datasets/colearninglounge/predicting-pulsar-starintermediate</a:t>
            </a:r>
            <a:endParaRPr lang="en-US" sz="2000" dirty="0"/>
          </a:p>
          <a:p>
            <a:pPr marL="457200" indent="-457200" algn="l">
              <a:buFont typeface="+mj-lt"/>
              <a:buAutoNum type="arabicPeriod"/>
            </a:pPr>
            <a:r>
              <a:rPr lang="en-US" sz="2000" dirty="0"/>
              <a:t>Credit Card Dataset: </a:t>
            </a:r>
            <a:r>
              <a:rPr lang="en-US" sz="2000" dirty="0">
                <a:hlinkClick r:id="rId7"/>
              </a:rPr>
              <a:t>https://www.kaggle.com/code/pierra/credit-card-dataset-svm-classification/data</a:t>
            </a:r>
            <a:endParaRPr lang="en-US" sz="2000" dirty="0"/>
          </a:p>
          <a:p>
            <a:pPr marL="457200" indent="-457200" algn="l">
              <a:buFont typeface="+mj-lt"/>
              <a:buAutoNum type="arabicPeriod"/>
            </a:pPr>
            <a:r>
              <a:rPr lang="en-US" sz="2000" dirty="0"/>
              <a:t>Spiral Dataset: </a:t>
            </a:r>
            <a:r>
              <a:rPr lang="en-US" sz="2000" dirty="0">
                <a:hlinkClick r:id="rId8"/>
              </a:rPr>
              <a:t>https://gist.github.com/45deg/e731d9e7f478de134def5668324c44c5</a:t>
            </a:r>
            <a:endParaRPr lang="en-US" sz="2000" dirty="0"/>
          </a:p>
          <a:p>
            <a:pPr marL="457200" indent="-457200" algn="l">
              <a:buFont typeface="+mj-lt"/>
              <a:buAutoNum type="arabicPeriod"/>
            </a:pPr>
            <a:r>
              <a:rPr lang="en-US" sz="2000" dirty="0"/>
              <a:t>Social Network Ads: </a:t>
            </a:r>
            <a:r>
              <a:rPr lang="en-US" sz="2000" dirty="0">
                <a:hlinkClick r:id="rId9"/>
              </a:rPr>
              <a:t>https://www.kaggle.com/datasets/rakeshrau/social-network-ads</a:t>
            </a:r>
            <a:endParaRPr lang="en-US" sz="2000" dirty="0"/>
          </a:p>
          <a:p>
            <a:pPr marL="457200" indent="-457200" algn="l">
              <a:buFont typeface="+mj-lt"/>
              <a:buAutoNum type="arabicPeriod"/>
            </a:pPr>
            <a:endParaRPr lang="en-US" sz="2000" dirty="0"/>
          </a:p>
          <a:p>
            <a:pPr marL="457200" indent="-457200" algn="l">
              <a:buFont typeface="+mj-lt"/>
              <a:buAutoNum type="arabicPeriod"/>
            </a:pPr>
            <a:endParaRPr lang="en-US" sz="2000" dirty="0"/>
          </a:p>
          <a:p>
            <a:pPr marL="457200" indent="-457200" algn="l">
              <a:buFont typeface="+mj-lt"/>
              <a:buAutoNum type="arabicPeriod"/>
            </a:pPr>
            <a:endParaRPr lang="en-US" sz="2000" dirty="0"/>
          </a:p>
          <a:p>
            <a:pPr marL="457200" indent="-457200" algn="l">
              <a:buFont typeface="+mj-lt"/>
              <a:buAutoNum type="arabicPeriod"/>
            </a:pPr>
            <a:endParaRPr lang="en-US" sz="2000" dirty="0"/>
          </a:p>
          <a:p>
            <a:endParaRPr lang="en-US" sz="2000" dirty="0"/>
          </a:p>
        </p:txBody>
      </p:sp>
    </p:spTree>
    <p:extLst>
      <p:ext uri="{BB962C8B-B14F-4D97-AF65-F5344CB8AC3E}">
        <p14:creationId xmlns:p14="http://schemas.microsoft.com/office/powerpoint/2010/main" val="280868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CCF2-777E-5EE2-27B4-33C36F085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A9B047-36ED-1CEB-F8C6-19B433A7029A}"/>
              </a:ext>
            </a:extLst>
          </p:cNvPr>
          <p:cNvSpPr>
            <a:spLocks noGrp="1"/>
          </p:cNvSpPr>
          <p:nvPr>
            <p:ph sz="half" idx="2"/>
          </p:nvPr>
        </p:nvSpPr>
        <p:spPr>
          <a:xfrm>
            <a:off x="180653" y="1173984"/>
            <a:ext cx="8652796" cy="5223272"/>
          </a:xfrm>
        </p:spPr>
        <p:txBody>
          <a:bodyPr/>
          <a:lstStyle/>
          <a:p>
            <a:pPr marL="457200" indent="-457200">
              <a:buAutoNum type="arabicPeriod" startAt="8"/>
            </a:pPr>
            <a:r>
              <a:rPr lang="en-US" sz="2400" i="0" dirty="0">
                <a:solidFill>
                  <a:srgbClr val="000000"/>
                </a:solidFill>
                <a:effectLst/>
                <a:latin typeface="Lucida Grande"/>
              </a:rPr>
              <a:t>A Sherman-Morrison-Woodbury</a:t>
            </a:r>
            <a:r>
              <a:rPr lang="en-US" sz="1800" b="1" i="0" dirty="0">
                <a:solidFill>
                  <a:srgbClr val="000000"/>
                </a:solidFill>
                <a:effectLst/>
                <a:latin typeface="Lucida Grande"/>
              </a:rPr>
              <a:t>: </a:t>
            </a:r>
            <a:r>
              <a:rPr lang="en-US" sz="2400" i="0" dirty="0">
                <a:solidFill>
                  <a:srgbClr val="000000"/>
                </a:solidFill>
                <a:effectLst/>
                <a:latin typeface="Lucida Grande"/>
                <a:hlinkClick r:id="rId2"/>
              </a:rPr>
              <a:t>https://arxiv.org/abs/1803.10405</a:t>
            </a:r>
            <a:endParaRPr lang="en-US" sz="2400" i="0" dirty="0">
              <a:solidFill>
                <a:srgbClr val="000000"/>
              </a:solidFill>
              <a:effectLst/>
              <a:latin typeface="Lucida Grande"/>
            </a:endParaRPr>
          </a:p>
          <a:p>
            <a:pPr marL="457200" indent="-457200">
              <a:buAutoNum type="arabicPeriod" startAt="8"/>
            </a:pPr>
            <a:endParaRPr lang="en-US" b="0" i="0" dirty="0">
              <a:solidFill>
                <a:srgbClr val="333333"/>
              </a:solidFill>
              <a:effectLst/>
              <a:latin typeface="-apple-system"/>
            </a:endParaRPr>
          </a:p>
          <a:p>
            <a:pPr marL="457200" indent="-457200">
              <a:buAutoNum type="arabicPeriod" startAt="8"/>
            </a:pPr>
            <a:r>
              <a:rPr lang="en-US" b="0" i="0" dirty="0">
                <a:solidFill>
                  <a:srgbClr val="333333"/>
                </a:solidFill>
                <a:effectLst/>
                <a:latin typeface="-apple-system"/>
              </a:rPr>
              <a:t>Laxmi, S., Gupta, S.K. Intuitionistic Fuzzy Proximal Support Vector Machines for Pattern Classification. </a:t>
            </a:r>
            <a:r>
              <a:rPr lang="en-US" b="0" i="1" dirty="0">
                <a:solidFill>
                  <a:srgbClr val="333333"/>
                </a:solidFill>
                <a:effectLst/>
                <a:latin typeface="-apple-system"/>
              </a:rPr>
              <a:t>Neural Process Lett</a:t>
            </a:r>
            <a:r>
              <a:rPr lang="en-US" b="0" i="0" dirty="0">
                <a:solidFill>
                  <a:srgbClr val="333333"/>
                </a:solidFill>
                <a:effectLst/>
                <a:latin typeface="-apple-system"/>
              </a:rPr>
              <a:t> </a:t>
            </a:r>
            <a:r>
              <a:rPr lang="en-US" b="1" i="0" dirty="0">
                <a:solidFill>
                  <a:srgbClr val="333333"/>
                </a:solidFill>
                <a:effectLst/>
                <a:latin typeface="-apple-system"/>
              </a:rPr>
              <a:t>51, </a:t>
            </a:r>
            <a:r>
              <a:rPr lang="en-US" b="0" i="0" dirty="0">
                <a:solidFill>
                  <a:srgbClr val="333333"/>
                </a:solidFill>
                <a:effectLst/>
                <a:latin typeface="-apple-system"/>
              </a:rPr>
              <a:t>2701–2735 (2020). </a:t>
            </a:r>
            <a:r>
              <a:rPr lang="en-US" b="0" i="0" dirty="0">
                <a:solidFill>
                  <a:srgbClr val="333333"/>
                </a:solidFill>
                <a:effectLst/>
                <a:latin typeface="-apple-system"/>
                <a:hlinkClick r:id="rId3"/>
              </a:rPr>
              <a:t>https://doi.org/10.1007/s11063-020-10222-x</a:t>
            </a:r>
            <a:endParaRPr lang="en-US" b="0" i="0" dirty="0">
              <a:solidFill>
                <a:srgbClr val="333333"/>
              </a:solidFill>
              <a:effectLst/>
              <a:latin typeface="-apple-system"/>
            </a:endParaRPr>
          </a:p>
          <a:p>
            <a:pPr marL="457200" indent="-457200">
              <a:buAutoNum type="arabicPeriod" startAt="8"/>
            </a:pPr>
            <a:endParaRPr lang="en-US" sz="2400" i="0" dirty="0">
              <a:solidFill>
                <a:srgbClr val="000000"/>
              </a:solidFill>
              <a:effectLst/>
              <a:latin typeface="Lucida Grande"/>
            </a:endParaRPr>
          </a:p>
          <a:p>
            <a:endParaRPr lang="en-US" dirty="0"/>
          </a:p>
        </p:txBody>
      </p:sp>
    </p:spTree>
    <p:extLst>
      <p:ext uri="{BB962C8B-B14F-4D97-AF65-F5344CB8AC3E}">
        <p14:creationId xmlns:p14="http://schemas.microsoft.com/office/powerpoint/2010/main" val="2361040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06C45-4841-4EC6-C554-368E5168E1FA}"/>
              </a:ext>
            </a:extLst>
          </p:cNvPr>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428165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FA60-7C5F-4B34-9E39-F74D7367F52B}"/>
              </a:ext>
            </a:extLst>
          </p:cNvPr>
          <p:cNvSpPr>
            <a:spLocks noGrp="1"/>
          </p:cNvSpPr>
          <p:nvPr>
            <p:ph type="title"/>
          </p:nvPr>
        </p:nvSpPr>
        <p:spPr/>
        <p:txBody>
          <a:bodyPr/>
          <a:lstStyle/>
          <a:p>
            <a:r>
              <a:rPr lang="en-US" dirty="0"/>
              <a:t>Transition from SVM to PSVM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E0C37F-44F7-4EEF-9975-93F1F9AAD840}"/>
                  </a:ext>
                </a:extLst>
              </p:cNvPr>
              <p:cNvSpPr>
                <a:spLocks noGrp="1"/>
              </p:cNvSpPr>
              <p:nvPr>
                <p:ph sz="half" idx="2"/>
              </p:nvPr>
            </p:nvSpPr>
            <p:spPr/>
            <p:txBody>
              <a:bodyPr/>
              <a:lstStyle/>
              <a:p>
                <a:r>
                  <a:rPr lang="en-US" dirty="0"/>
                  <a:t>Let's first observe the SVM and then by using its objective function and conditions, we will move to PSVM.</a:t>
                </a:r>
              </a:p>
              <a:p>
                <a:endParaRPr lang="en-US" dirty="0"/>
              </a:p>
              <a:p>
                <a:endParaRPr lang="en-US" dirty="0"/>
              </a:p>
              <a:p>
                <a:endParaRPr lang="en-US" dirty="0"/>
              </a:p>
              <a:p>
                <a:pPr marL="0" indent="0">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b="0" i="1" dirty="0" smtClean="0">
                            <a:solidFill>
                              <a:srgbClr val="836967"/>
                            </a:solidFill>
                            <a:latin typeface="Cambria Math" panose="02040503050406030204" pitchFamily="18" charset="0"/>
                          </a:rPr>
                          <m:t>𝑠</m:t>
                        </m:r>
                        <m:r>
                          <a:rPr lang="en-US" b="0" i="1" dirty="0" smtClean="0">
                            <a:solidFill>
                              <a:srgbClr val="836967"/>
                            </a:solidFill>
                            <a:latin typeface="Cambria Math" panose="02040503050406030204" pitchFamily="18" charset="0"/>
                          </a:rPr>
                          <m:t>.</m:t>
                        </m:r>
                        <m:r>
                          <a:rPr lang="en-US" b="0" i="1" dirty="0" smtClean="0">
                            <a:solidFill>
                              <a:srgbClr val="836967"/>
                            </a:solidFill>
                            <a:latin typeface="Cambria Math" panose="02040503050406030204" pitchFamily="18" charset="0"/>
                          </a:rPr>
                          <m:t>𝑡</m:t>
                        </m:r>
                        <m:r>
                          <a:rPr lang="en-US" b="0" i="1" dirty="0" smtClean="0">
                            <a:solidFill>
                              <a:srgbClr val="836967"/>
                            </a:solidFill>
                            <a:latin typeface="Cambria Math" panose="02040503050406030204" pitchFamily="18" charset="0"/>
                          </a:rPr>
                          <m:t>    </m:t>
                        </m:r>
                        <m:r>
                          <a:rPr lang="en-US" i="1" dirty="0">
                            <a:latin typeface="Cambria Math" panose="02040503050406030204" pitchFamily="18" charset="0"/>
                          </a:rPr>
                          <m:t>𝐴</m:t>
                        </m:r>
                      </m:e>
                      <m:sub>
                        <m:r>
                          <a:rPr lang="en-US" i="1" dirty="0">
                            <a:latin typeface="Cambria Math" panose="02040503050406030204" pitchFamily="18" charset="0"/>
                          </a:rPr>
                          <m:t>𝑖</m:t>
                        </m:r>
                      </m:sub>
                    </m:sSub>
                    <m:r>
                      <m:rPr>
                        <m:sty m:val="p"/>
                      </m:rPr>
                      <a:rPr lang="en-US" b="0" i="0" dirty="0" smtClean="0">
                        <a:latin typeface="Cambria Math" panose="02040503050406030204" pitchFamily="18" charset="0"/>
                      </a:rPr>
                      <m:t>w</m:t>
                    </m:r>
                    <m:r>
                      <a:rPr lang="en-US" b="0" i="0" dirty="0" smtClean="0">
                        <a:latin typeface="Cambria Math" panose="02040503050406030204" pitchFamily="18" charset="0"/>
                      </a:rPr>
                      <m:t>≥</m:t>
                    </m:r>
                    <m:r>
                      <a:rPr lang="en-US" b="0" i="0" dirty="0" smtClean="0">
                        <a:latin typeface="Cambria Math" panose="02040503050406030204" pitchFamily="18" charset="0"/>
                      </a:rPr>
                      <m:t>𝛾</m:t>
                    </m:r>
                    <m:r>
                      <a:rPr lang="en-US" b="0" i="0" dirty="0" smtClean="0">
                        <a:latin typeface="Cambria Math" panose="02040503050406030204" pitchFamily="18" charset="0"/>
                      </a:rPr>
                      <m:t>+1</m:t>
                    </m:r>
                  </m:oMath>
                </a14:m>
                <a:r>
                  <a:rPr lang="en-US" dirty="0"/>
                  <a:t> for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𝑖𝑖</m:t>
                        </m:r>
                      </m:sub>
                    </m:sSub>
                    <m:r>
                      <a:rPr lang="en-US" b="0" i="1" dirty="0" smtClean="0">
                        <a:latin typeface="Cambria Math" panose="02040503050406030204" pitchFamily="18" charset="0"/>
                      </a:rPr>
                      <m:t>=1</m:t>
                    </m:r>
                  </m:oMath>
                </a14:m>
                <a:endParaRPr lang="en-US" b="0" dirty="0"/>
              </a:p>
              <a:p>
                <a:pPr marL="0" indent="0">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b="0" i="1" dirty="0" smtClean="0">
                            <a:solidFill>
                              <a:srgbClr val="836967"/>
                            </a:solidFill>
                            <a:latin typeface="Cambria Math" panose="02040503050406030204" pitchFamily="18" charset="0"/>
                          </a:rPr>
                          <m:t>          </m:t>
                        </m:r>
                        <m:r>
                          <a:rPr lang="en-US" i="1" dirty="0">
                            <a:latin typeface="Cambria Math" panose="02040503050406030204" pitchFamily="18" charset="0"/>
                          </a:rPr>
                          <m:t>𝐴</m:t>
                        </m:r>
                      </m:e>
                      <m:sub>
                        <m:r>
                          <a:rPr lang="en-US" i="1" dirty="0">
                            <a:latin typeface="Cambria Math" panose="02040503050406030204" pitchFamily="18" charset="0"/>
                          </a:rPr>
                          <m:t>𝑖</m:t>
                        </m:r>
                      </m:sub>
                    </m:sSub>
                    <m:r>
                      <m:rPr>
                        <m:sty m:val="p"/>
                      </m:rPr>
                      <a:rPr lang="en-US" b="0" i="0" dirty="0" smtClean="0">
                        <a:latin typeface="Cambria Math" panose="02040503050406030204" pitchFamily="18" charset="0"/>
                      </a:rPr>
                      <m:t>w</m:t>
                    </m:r>
                    <m:r>
                      <a:rPr lang="en-US" b="0" i="0" dirty="0" smtClean="0">
                        <a:latin typeface="Cambria Math" panose="02040503050406030204" pitchFamily="18" charset="0"/>
                      </a:rPr>
                      <m:t>≥</m:t>
                    </m:r>
                    <m:r>
                      <a:rPr lang="en-US" b="0" i="0" dirty="0" smtClean="0">
                        <a:latin typeface="Cambria Math" panose="02040503050406030204" pitchFamily="18" charset="0"/>
                      </a:rPr>
                      <m:t>𝛾</m:t>
                    </m:r>
                    <m:r>
                      <a:rPr lang="en-US" b="0" i="0" dirty="0" smtClean="0">
                        <a:latin typeface="Cambria Math" panose="02040503050406030204" pitchFamily="18" charset="0"/>
                      </a:rPr>
                      <m:t>−1</m:t>
                    </m:r>
                  </m:oMath>
                </a14:m>
                <a:r>
                  <a:rPr lang="en-US" dirty="0"/>
                  <a:t> for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𝑖𝑖</m:t>
                        </m:r>
                      </m:sub>
                    </m:sSub>
                    <m:r>
                      <a:rPr lang="en-US" b="0" i="1" dirty="0" smtClean="0">
                        <a:latin typeface="Cambria Math" panose="02040503050406030204" pitchFamily="18" charset="0"/>
                      </a:rPr>
                      <m:t>=</m:t>
                    </m:r>
                    <m:r>
                      <a:rPr lang="en-US" b="0" i="1" dirty="0" smtClean="0">
                        <a:latin typeface="Cambria Math" panose="02040503050406030204" pitchFamily="18" charset="0"/>
                      </a:rPr>
                      <m:t>−1</m:t>
                    </m:r>
                  </m:oMath>
                </a14:m>
                <a:endParaRPr lang="en-US" b="0" dirty="0"/>
              </a:p>
              <a:p>
                <a:pPr marL="0" indent="0">
                  <a:buNone/>
                </a:pPr>
                <a:endParaRPr lang="en-US" dirty="0"/>
              </a:p>
              <a:p>
                <a:endParaRPr lang="en-US" dirty="0"/>
              </a:p>
              <a:p>
                <a:r>
                  <a:rPr lang="en-US" dirty="0"/>
                  <a:t>Classify m points in the n dimensional real space. For this                    we can use standard SVM. </a:t>
                </a:r>
              </a:p>
              <a:p>
                <a:r>
                  <a:rPr lang="en-US" i="1" dirty="0"/>
                  <a:t>A</a:t>
                </a:r>
                <a:r>
                  <a:rPr lang="en-US" dirty="0"/>
                  <a:t> is </a:t>
                </a:r>
                <a14:m>
                  <m:oMath xmlns:m="http://schemas.openxmlformats.org/officeDocument/2006/math">
                    <m:r>
                      <a:rPr lang="en-US" i="1" dirty="0">
                        <a:latin typeface="Cambria Math" panose="02040503050406030204" pitchFamily="18" charset="0"/>
                      </a:rPr>
                      <m:t>𝑚</m:t>
                    </m:r>
                    <m:r>
                      <a:rPr lang="en-US" dirty="0">
                        <a:latin typeface="Cambria Math" panose="02040503050406030204" pitchFamily="18" charset="0"/>
                      </a:rPr>
                      <m:t>×</m:t>
                    </m:r>
                    <m:r>
                      <a:rPr lang="en-US" i="1" dirty="0">
                        <a:latin typeface="Cambria Math" panose="02040503050406030204" pitchFamily="18" charset="0"/>
                      </a:rPr>
                      <m:t>𝑛</m:t>
                    </m:r>
                  </m:oMath>
                </a14:m>
                <a:r>
                  <a:rPr lang="en-US" dirty="0"/>
                  <a:t> matrix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𝑖</m:t>
                        </m:r>
                      </m:sub>
                    </m:sSub>
                  </m:oMath>
                </a14:m>
                <a:r>
                  <a:rPr lang="en-US" b="0" dirty="0"/>
                  <a:t> is either member of </a:t>
                </a:r>
                <a:r>
                  <a:rPr lang="en-US" b="0" i="1" dirty="0"/>
                  <a:t>A+</a:t>
                </a:r>
                <a:r>
                  <a:rPr lang="en-US" b="0" dirty="0"/>
                  <a:t> or </a:t>
                </a:r>
                <a:r>
                  <a:rPr lang="en-US" b="0" i="1" dirty="0"/>
                  <a:t>A-</a:t>
                </a:r>
                <a:r>
                  <a:rPr lang="en-US" b="0" dirty="0"/>
                  <a:t> class.</a:t>
                </a:r>
              </a:p>
              <a:p>
                <a:endParaRPr lang="en-US" dirty="0"/>
              </a:p>
            </p:txBody>
          </p:sp>
        </mc:Choice>
        <mc:Fallback>
          <p:sp>
            <p:nvSpPr>
              <p:cNvPr id="3" name="Content Placeholder 2">
                <a:extLst>
                  <a:ext uri="{FF2B5EF4-FFF2-40B4-BE49-F238E27FC236}">
                    <a16:creationId xmlns:a16="http://schemas.microsoft.com/office/drawing/2014/main" id="{B2E0C37F-44F7-4EEF-9975-93F1F9AAD840}"/>
                  </a:ext>
                </a:extLst>
              </p:cNvPr>
              <p:cNvSpPr>
                <a:spLocks noGrp="1" noRot="1" noChangeAspect="1" noMove="1" noResize="1" noEditPoints="1" noAdjustHandles="1" noChangeArrowheads="1" noChangeShapeType="1" noTextEdit="1"/>
              </p:cNvSpPr>
              <p:nvPr>
                <p:ph sz="half" idx="2"/>
              </p:nvPr>
            </p:nvSpPr>
            <p:spPr>
              <a:blipFill>
                <a:blip r:embed="rId2"/>
                <a:stretch>
                  <a:fillRect l="-974" t="-818" r="-14951" b="-128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351B359-F091-4E93-B369-ED894477824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contrast="5000"/>
                    </a14:imgEffect>
                  </a14:imgLayer>
                </a14:imgProps>
              </a:ext>
            </a:extLst>
          </a:blip>
          <a:stretch>
            <a:fillRect/>
          </a:stretch>
        </p:blipFill>
        <p:spPr>
          <a:xfrm>
            <a:off x="4572000" y="2272256"/>
            <a:ext cx="3262815" cy="25102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63CC2925-7904-4A8F-BE85-45F2387B4F13}"/>
              </a:ext>
            </a:extLst>
          </p:cNvPr>
          <p:cNvSpPr txBox="1"/>
          <p:nvPr/>
        </p:nvSpPr>
        <p:spPr>
          <a:xfrm>
            <a:off x="7954454" y="3028890"/>
            <a:ext cx="874697" cy="400110"/>
          </a:xfrm>
          <a:prstGeom prst="rect">
            <a:avLst/>
          </a:prstGeom>
          <a:noFill/>
        </p:spPr>
        <p:txBody>
          <a:bodyPr wrap="square" rtlCol="0">
            <a:spAutoFit/>
          </a:bodyPr>
          <a:lstStyle/>
          <a:p>
            <a:pPr algn="ctr"/>
            <a:r>
              <a:rPr lang="en-US" sz="2000" i="1" dirty="0"/>
              <a:t>Fig 1</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17E765A-31A6-0B90-53EC-35C4555FE7BB}"/>
                  </a:ext>
                </a:extLst>
              </p:cNvPr>
              <p:cNvSpPr txBox="1"/>
              <p:nvPr/>
            </p:nvSpPr>
            <p:spPr>
              <a:xfrm>
                <a:off x="411073" y="2225228"/>
                <a:ext cx="3771482" cy="7548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limLow>
                        <m:limLowPr>
                          <m:ctrlPr>
                            <a:rPr lang="en-US" sz="2400" smtClean="0">
                              <a:solidFill>
                                <a:srgbClr val="836967"/>
                              </a:solidFill>
                              <a:latin typeface="Cambria Math" panose="02040503050406030204" pitchFamily="18" charset="0"/>
                            </a:rPr>
                          </m:ctrlPr>
                        </m:limLowPr>
                        <m:e>
                          <m:r>
                            <m:rPr>
                              <m:sty m:val="p"/>
                            </m:rPr>
                            <a:rPr lang="en-US" sz="2400">
                              <a:latin typeface="Cambria Math" panose="02040503050406030204" pitchFamily="18" charset="0"/>
                            </a:rPr>
                            <m:t>min</m:t>
                          </m:r>
                        </m:e>
                        <m:lim>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𝜔</m:t>
                              </m:r>
                              <m:r>
                                <a:rPr lang="en-US" sz="2400" i="0">
                                  <a:latin typeface="Cambria Math" panose="02040503050406030204" pitchFamily="18" charset="0"/>
                                </a:rPr>
                                <m:t>,</m:t>
                              </m:r>
                              <m:r>
                                <a:rPr lang="en-US" sz="2400" i="1">
                                  <a:latin typeface="Cambria Math" panose="02040503050406030204" pitchFamily="18" charset="0"/>
                                </a:rPr>
                                <m:t>𝛾</m:t>
                              </m:r>
                              <m:r>
                                <a:rPr lang="en-US" sz="2400" i="0">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𝜀</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𝑅</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𝑛</m:t>
                                  </m:r>
                                  <m:r>
                                    <a:rPr lang="en-US" sz="2400" i="0">
                                      <a:latin typeface="Cambria Math" panose="02040503050406030204" pitchFamily="18" charset="0"/>
                                    </a:rPr>
                                    <m:t>+1+</m:t>
                                  </m:r>
                                  <m:r>
                                    <a:rPr lang="en-US" sz="2400" i="1">
                                      <a:latin typeface="Cambria Math" panose="02040503050406030204" pitchFamily="18" charset="0"/>
                                    </a:rPr>
                                    <m:t>𝑚</m:t>
                                  </m:r>
                                </m:e>
                              </m:d>
                            </m:sup>
                          </m:sSup>
                        </m:lim>
                      </m:limLow>
                      <m:r>
                        <a:rPr lang="en-US" sz="2400" i="1">
                          <a:latin typeface="Cambria Math" panose="02040503050406030204" pitchFamily="18" charset="0"/>
                        </a:rPr>
                        <m:t>𝜈</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𝑇</m:t>
                          </m:r>
                        </m:sup>
                      </m:sSup>
                      <m:r>
                        <a:rPr lang="en-US" sz="2400" i="1">
                          <a:latin typeface="Cambria Math" panose="02040503050406030204" pitchFamily="18" charset="0"/>
                        </a:rPr>
                        <m:t>𝑦</m:t>
                      </m:r>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den>
                      </m:f>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𝜔</m:t>
                          </m:r>
                        </m:e>
                        <m:sup>
                          <m:r>
                            <a:rPr lang="en-US" sz="2400" i="0">
                              <a:latin typeface="Cambria Math" panose="02040503050406030204" pitchFamily="18" charset="0"/>
                            </a:rPr>
                            <m:t>′</m:t>
                          </m:r>
                        </m:sup>
                      </m:sSup>
                      <m:r>
                        <a:rPr lang="en-US" sz="2400" i="1">
                          <a:latin typeface="Cambria Math" panose="02040503050406030204" pitchFamily="18" charset="0"/>
                        </a:rPr>
                        <m:t>𝜔</m:t>
                      </m:r>
                    </m:oMath>
                  </m:oMathPara>
                </a14:m>
                <a:endParaRPr lang="en-US" sz="2400" dirty="0"/>
              </a:p>
            </p:txBody>
          </p:sp>
        </mc:Choice>
        <mc:Fallback>
          <p:sp>
            <p:nvSpPr>
              <p:cNvPr id="4" name="TextBox 3">
                <a:extLst>
                  <a:ext uri="{FF2B5EF4-FFF2-40B4-BE49-F238E27FC236}">
                    <a16:creationId xmlns:a16="http://schemas.microsoft.com/office/drawing/2014/main" id="{017E765A-31A6-0B90-53EC-35C4555FE7BB}"/>
                  </a:ext>
                </a:extLst>
              </p:cNvPr>
              <p:cNvSpPr txBox="1">
                <a:spLocks noRot="1" noChangeAspect="1" noMove="1" noResize="1" noEditPoints="1" noAdjustHandles="1" noChangeArrowheads="1" noChangeShapeType="1" noTextEdit="1"/>
              </p:cNvSpPr>
              <p:nvPr/>
            </p:nvSpPr>
            <p:spPr>
              <a:xfrm>
                <a:off x="411073" y="2225228"/>
                <a:ext cx="3771482" cy="7548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9C091EF-1441-2CA7-8425-20BB0BCA0EBE}"/>
                  </a:ext>
                </a:extLst>
              </p:cNvPr>
              <p:cNvSpPr txBox="1"/>
              <p:nvPr/>
            </p:nvSpPr>
            <p:spPr>
              <a:xfrm>
                <a:off x="1435246" y="4413211"/>
                <a:ext cx="158511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𝑦</m:t>
                      </m:r>
                      <m:r>
                        <a:rPr lang="en-US" sz="2400" i="0">
                          <a:latin typeface="Cambria Math" panose="02040503050406030204" pitchFamily="18" charset="0"/>
                        </a:rPr>
                        <m:t>≥0</m:t>
                      </m:r>
                    </m:oMath>
                  </m:oMathPara>
                </a14:m>
                <a:endParaRPr lang="en-US" sz="2400" dirty="0"/>
              </a:p>
            </p:txBody>
          </p:sp>
        </mc:Choice>
        <mc:Fallback>
          <p:sp>
            <p:nvSpPr>
              <p:cNvPr id="8" name="TextBox 7">
                <a:extLst>
                  <a:ext uri="{FF2B5EF4-FFF2-40B4-BE49-F238E27FC236}">
                    <a16:creationId xmlns:a16="http://schemas.microsoft.com/office/drawing/2014/main" id="{C9C091EF-1441-2CA7-8425-20BB0BCA0EBE}"/>
                  </a:ext>
                </a:extLst>
              </p:cNvPr>
              <p:cNvSpPr txBox="1">
                <a:spLocks noRot="1" noChangeAspect="1" noMove="1" noResize="1" noEditPoints="1" noAdjustHandles="1" noChangeArrowheads="1" noChangeShapeType="1" noTextEdit="1"/>
              </p:cNvSpPr>
              <p:nvPr/>
            </p:nvSpPr>
            <p:spPr>
              <a:xfrm>
                <a:off x="1435246" y="4413211"/>
                <a:ext cx="1585113" cy="369332"/>
              </a:xfrm>
              <a:prstGeom prst="rect">
                <a:avLst/>
              </a:prstGeom>
              <a:blipFill>
                <a:blip r:embed="rId6"/>
                <a:stretch>
                  <a:fillRect b="-24590"/>
                </a:stretch>
              </a:blipFill>
            </p:spPr>
            <p:txBody>
              <a:bodyPr/>
              <a:lstStyle/>
              <a:p>
                <a:r>
                  <a:rPr lang="en-US">
                    <a:noFill/>
                  </a:rPr>
                  <a:t> </a:t>
                </a:r>
              </a:p>
            </p:txBody>
          </p:sp>
        </mc:Fallback>
      </mc:AlternateContent>
    </p:spTree>
    <p:extLst>
      <p:ext uri="{BB962C8B-B14F-4D97-AF65-F5344CB8AC3E}">
        <p14:creationId xmlns:p14="http://schemas.microsoft.com/office/powerpoint/2010/main" val="21345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1F00-EC34-410D-93CF-1654CFC4E9A8}"/>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2340B9-CACE-458D-9E5E-46E35826B27F}"/>
                  </a:ext>
                </a:extLst>
              </p:cNvPr>
              <p:cNvSpPr>
                <a:spLocks noGrp="1"/>
              </p:cNvSpPr>
              <p:nvPr>
                <p:ph sz="half" idx="2"/>
              </p:nvPr>
            </p:nvSpPr>
            <p:spPr/>
            <p:txBody>
              <a:bodyPr/>
              <a:lstStyle/>
              <a:p>
                <a:r>
                  <a:rPr lang="en-US" dirty="0"/>
                  <a:t>D is </a:t>
                </a:r>
                <a14:m>
                  <m:oMath xmlns:m="http://schemas.openxmlformats.org/officeDocument/2006/math">
                    <m:r>
                      <a:rPr lang="en-US" b="0" i="1" dirty="0" smtClean="0">
                        <a:latin typeface="Cambria Math" panose="02040503050406030204" pitchFamily="18" charset="0"/>
                      </a:rPr>
                      <m:t>𝑚</m:t>
                    </m:r>
                    <m:r>
                      <a:rPr lang="en-US" b="0" i="0" dirty="0" smtClean="0">
                        <a:latin typeface="Cambria Math" panose="02040503050406030204" pitchFamily="18" charset="0"/>
                      </a:rPr>
                      <m:t>×</m:t>
                    </m:r>
                    <m:r>
                      <a:rPr lang="en-US" b="0" i="1" dirty="0" smtClean="0">
                        <a:latin typeface="Cambria Math" panose="02040503050406030204" pitchFamily="18" charset="0"/>
                      </a:rPr>
                      <m:t>𝑛</m:t>
                    </m:r>
                  </m:oMath>
                </a14:m>
                <a:r>
                  <a:rPr lang="en-US" dirty="0"/>
                  <a:t> diagonal matrix with +1 and -1 along its diagonal.</a:t>
                </a:r>
              </a:p>
              <a:p>
                <a:r>
                  <a:rPr lang="en-US" dirty="0"/>
                  <a:t>w is the normal to bounding planes as shown in Fig1.</a:t>
                </a:r>
              </a:p>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𝑖</m:t>
                        </m:r>
                      </m:sub>
                    </m:sSub>
                    <m:r>
                      <m:rPr>
                        <m:sty m:val="p"/>
                      </m:rPr>
                      <a:rPr lang="en-US" b="0" i="0" dirty="0" smtClean="0">
                        <a:latin typeface="Cambria Math" panose="02040503050406030204" pitchFamily="18" charset="0"/>
                      </a:rPr>
                      <m:t>w</m:t>
                    </m:r>
                    <m:r>
                      <a:rPr lang="en-US" b="0" i="0" dirty="0" smtClean="0">
                        <a:latin typeface="Cambria Math" panose="02040503050406030204" pitchFamily="18" charset="0"/>
                      </a:rPr>
                      <m:t>≥</m:t>
                    </m:r>
                    <m:r>
                      <a:rPr lang="en-US" b="0" i="0" dirty="0" smtClean="0">
                        <a:latin typeface="Cambria Math" panose="02040503050406030204" pitchFamily="18" charset="0"/>
                      </a:rPr>
                      <m:t>𝛾</m:t>
                    </m:r>
                    <m:r>
                      <a:rPr lang="en-US" b="0" i="0" dirty="0" smtClean="0">
                        <a:latin typeface="Cambria Math" panose="02040503050406030204" pitchFamily="18" charset="0"/>
                      </a:rPr>
                      <m:t>+1</m:t>
                    </m:r>
                  </m:oMath>
                </a14:m>
                <a:r>
                  <a:rPr lang="en-US" dirty="0"/>
                  <a:t> for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𝑖𝑖</m:t>
                        </m:r>
                      </m:sub>
                    </m:sSub>
                    <m:r>
                      <a:rPr lang="en-US" b="0" i="1" dirty="0" smtClean="0">
                        <a:latin typeface="Cambria Math" panose="02040503050406030204" pitchFamily="18" charset="0"/>
                      </a:rPr>
                      <m:t>=1</m:t>
                    </m:r>
                  </m:oMath>
                </a14:m>
                <a:endParaRPr lang="en-US" b="0" dirty="0"/>
              </a:p>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𝑖</m:t>
                        </m:r>
                      </m:sub>
                    </m:sSub>
                    <m:r>
                      <m:rPr>
                        <m:sty m:val="p"/>
                      </m:rPr>
                      <a:rPr lang="en-US" b="0" i="0" dirty="0" smtClean="0">
                        <a:latin typeface="Cambria Math" panose="02040503050406030204" pitchFamily="18" charset="0"/>
                      </a:rPr>
                      <m:t>w</m:t>
                    </m:r>
                    <m:r>
                      <a:rPr lang="en-US" b="0" i="0" dirty="0" smtClean="0">
                        <a:latin typeface="Cambria Math" panose="02040503050406030204" pitchFamily="18" charset="0"/>
                      </a:rPr>
                      <m:t>≥</m:t>
                    </m:r>
                    <m:r>
                      <a:rPr lang="en-US" b="0" i="0" dirty="0" smtClean="0">
                        <a:latin typeface="Cambria Math" panose="02040503050406030204" pitchFamily="18" charset="0"/>
                      </a:rPr>
                      <m:t>𝛾</m:t>
                    </m:r>
                    <m:r>
                      <a:rPr lang="en-US" b="0" i="0" dirty="0" smtClean="0">
                        <a:latin typeface="Cambria Math" panose="02040503050406030204" pitchFamily="18" charset="0"/>
                      </a:rPr>
                      <m:t>−1</m:t>
                    </m:r>
                  </m:oMath>
                </a14:m>
                <a:r>
                  <a:rPr lang="en-US" dirty="0"/>
                  <a:t> for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𝑖𝑖</m:t>
                        </m:r>
                      </m:sub>
                    </m:sSub>
                    <m:r>
                      <a:rPr lang="en-US" b="0" i="1" dirty="0" smtClean="0">
                        <a:latin typeface="Cambria Math" panose="02040503050406030204" pitchFamily="18" charset="0"/>
                      </a:rPr>
                      <m:t>=−1</m:t>
                    </m:r>
                  </m:oMath>
                </a14:m>
                <a:r>
                  <a:rPr lang="en-US" b="0" dirty="0"/>
                  <a:t> these two eq can</a:t>
                </a:r>
              </a:p>
              <a:p>
                <a:pPr marL="0" indent="0">
                  <a:buNone/>
                </a:pPr>
                <a:r>
                  <a:rPr lang="en-US" dirty="0"/>
                  <a:t>    be written in compact form as shown.</a:t>
                </a:r>
                <a:endParaRPr lang="en-US" b="0" dirty="0"/>
              </a:p>
              <a:p>
                <a:r>
                  <a:rPr lang="en-US" dirty="0"/>
                  <a:t>It is easy to prove that margin is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2</m:t>
                        </m:r>
                      </m:num>
                      <m:den>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𝑤</m:t>
                            </m:r>
                          </m:e>
                        </m:d>
                      </m:den>
                    </m:f>
                  </m:oMath>
                </a14:m>
                <a:r>
                  <a:rPr lang="en-US" dirty="0"/>
                  <a:t>	</a:t>
                </a:r>
              </a:p>
              <a:p>
                <a:endParaRPr lang="en-US" dirty="0"/>
              </a:p>
              <a:p>
                <a:r>
                  <a:rPr lang="en-US" dirty="0"/>
                  <a:t>Hence to maximize the margin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i="1" dirty="0">
                            <a:latin typeface="Cambria Math" panose="02040503050406030204" pitchFamily="18" charset="0"/>
                          </a:rPr>
                          <m:t>𝑤</m:t>
                        </m:r>
                      </m:e>
                      <m:sup>
                        <m:r>
                          <a:rPr lang="en-US" i="0" dirty="0">
                            <a:latin typeface="Cambria Math" panose="02040503050406030204" pitchFamily="18" charset="0"/>
                          </a:rPr>
                          <m:t>′</m:t>
                        </m:r>
                      </m:sup>
                    </m:sSup>
                    <m:r>
                      <a:rPr lang="en-US" i="1" dirty="0">
                        <a:latin typeface="Cambria Math" panose="02040503050406030204" pitchFamily="18" charset="0"/>
                      </a:rPr>
                      <m:t>𝑤</m:t>
                    </m:r>
                  </m:oMath>
                </a14:m>
                <a:r>
                  <a:rPr lang="en-US" dirty="0"/>
                  <a:t> should be minimize as seen in obj function.</a:t>
                </a:r>
              </a:p>
              <a:p>
                <a:r>
                  <a:rPr lang="en-US" dirty="0"/>
                  <a:t>y is error term associated with each training example, so that also need to be minimized with associated weight </a:t>
                </a:r>
                <a14:m>
                  <m:oMath xmlns:m="http://schemas.openxmlformats.org/officeDocument/2006/math">
                    <m:r>
                      <a:rPr lang="en-US" i="1" dirty="0" smtClean="0">
                        <a:latin typeface="Cambria Math" panose="02040503050406030204" pitchFamily="18" charset="0"/>
                      </a:rPr>
                      <m:t>𝜈</m:t>
                    </m:r>
                  </m:oMath>
                </a14:m>
                <a:r>
                  <a:rPr lang="en-US" dirty="0"/>
                  <a:t>.</a:t>
                </a:r>
              </a:p>
              <a:p>
                <a:endParaRPr lang="en-US" dirty="0"/>
              </a:p>
              <a:p>
                <a:pPr marL="0" indent="0">
                  <a:buNone/>
                </a:pPr>
                <a:r>
                  <a:rPr lang="en-US" dirty="0"/>
                  <a:t>	</a:t>
                </a:r>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B32340B9-CACE-458D-9E5E-46E35826B27F}"/>
                  </a:ext>
                </a:extLst>
              </p:cNvPr>
              <p:cNvSpPr>
                <a:spLocks noGrp="1" noRot="1" noChangeAspect="1" noMove="1" noResize="1" noEditPoints="1" noAdjustHandles="1" noChangeArrowheads="1" noChangeShapeType="1" noTextEdit="1"/>
              </p:cNvSpPr>
              <p:nvPr>
                <p:ph sz="half" idx="2"/>
              </p:nvPr>
            </p:nvSpPr>
            <p:spPr>
              <a:blipFill>
                <a:blip r:embed="rId2"/>
                <a:stretch>
                  <a:fillRect l="-974" t="-818" r="-15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4C564AB-6452-07FC-88F8-A4818FF4A339}"/>
                  </a:ext>
                </a:extLst>
              </p:cNvPr>
              <p:cNvSpPr txBox="1"/>
              <p:nvPr/>
            </p:nvSpPr>
            <p:spPr>
              <a:xfrm>
                <a:off x="5857643" y="2647456"/>
                <a:ext cx="3223255" cy="62901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limLow>
                        <m:limLowPr>
                          <m:ctrlPr>
                            <a:rPr lang="en-US" sz="2000" smtClean="0">
                              <a:solidFill>
                                <a:srgbClr val="836967"/>
                              </a:solidFill>
                              <a:latin typeface="Cambria Math" panose="02040503050406030204" pitchFamily="18" charset="0"/>
                            </a:rPr>
                          </m:ctrlPr>
                        </m:limLowPr>
                        <m:e>
                          <m:r>
                            <m:rPr>
                              <m:sty m:val="p"/>
                            </m:rPr>
                            <a:rPr lang="en-US" sz="2000">
                              <a:latin typeface="Cambria Math" panose="02040503050406030204" pitchFamily="18" charset="0"/>
                            </a:rPr>
                            <m:t>min</m:t>
                          </m:r>
                        </m:e>
                        <m:lim>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𝜔</m:t>
                              </m:r>
                              <m:r>
                                <a:rPr lang="en-US" sz="2000" i="0">
                                  <a:latin typeface="Cambria Math" panose="02040503050406030204" pitchFamily="18" charset="0"/>
                                </a:rPr>
                                <m:t>,</m:t>
                              </m:r>
                              <m:r>
                                <a:rPr lang="en-US" sz="2000" i="1">
                                  <a:latin typeface="Cambria Math" panose="02040503050406030204" pitchFamily="18" charset="0"/>
                                </a:rPr>
                                <m:t>𝛾</m:t>
                              </m:r>
                              <m:r>
                                <a:rPr lang="en-US" sz="2000" i="0">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𝜀</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𝑅</m:t>
                              </m:r>
                            </m:e>
                            <m:sup>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𝑛</m:t>
                                  </m:r>
                                  <m:r>
                                    <a:rPr lang="en-US" sz="2000" i="0">
                                      <a:latin typeface="Cambria Math" panose="02040503050406030204" pitchFamily="18" charset="0"/>
                                    </a:rPr>
                                    <m:t>+1+</m:t>
                                  </m:r>
                                  <m:r>
                                    <a:rPr lang="en-US" sz="2000" i="1">
                                      <a:latin typeface="Cambria Math" panose="02040503050406030204" pitchFamily="18" charset="0"/>
                                    </a:rPr>
                                    <m:t>𝑚</m:t>
                                  </m:r>
                                </m:e>
                              </m:d>
                            </m:sup>
                          </m:sSup>
                        </m:lim>
                      </m:limLow>
                      <m:r>
                        <a:rPr lang="en-US" sz="2000" i="1">
                          <a:latin typeface="Cambria Math" panose="02040503050406030204" pitchFamily="18" charset="0"/>
                        </a:rPr>
                        <m:t>𝜈</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𝑇</m:t>
                          </m:r>
                        </m:sup>
                      </m:sSup>
                      <m:r>
                        <a:rPr lang="en-US" sz="2000" i="1">
                          <a:latin typeface="Cambria Math" panose="02040503050406030204" pitchFamily="18" charset="0"/>
                        </a:rPr>
                        <m:t>𝑦</m:t>
                      </m:r>
                      <m:r>
                        <a:rPr lang="en-US" sz="2000" i="0">
                          <a:latin typeface="Cambria Math" panose="02040503050406030204" pitchFamily="18" charset="0"/>
                        </a:rPr>
                        <m:t>+</m:t>
                      </m:r>
                      <m:f>
                        <m:fPr>
                          <m:ctrlPr>
                            <a:rPr lang="en-US" sz="2000" i="1">
                              <a:solidFill>
                                <a:srgbClr val="836967"/>
                              </a:solidFill>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den>
                      </m:f>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𝜔</m:t>
                          </m:r>
                        </m:e>
                        <m:sup>
                          <m:r>
                            <a:rPr lang="en-US" sz="2000" i="0">
                              <a:latin typeface="Cambria Math" panose="02040503050406030204" pitchFamily="18" charset="0"/>
                            </a:rPr>
                            <m:t>′</m:t>
                          </m:r>
                        </m:sup>
                      </m:sSup>
                      <m:r>
                        <a:rPr lang="en-US" sz="2000" i="1">
                          <a:latin typeface="Cambria Math" panose="02040503050406030204" pitchFamily="18" charset="0"/>
                        </a:rPr>
                        <m:t>𝜔</m:t>
                      </m:r>
                    </m:oMath>
                  </m:oMathPara>
                </a14:m>
                <a:endParaRPr lang="en-US" sz="2000" dirty="0"/>
              </a:p>
            </p:txBody>
          </p:sp>
        </mc:Choice>
        <mc:Fallback>
          <p:sp>
            <p:nvSpPr>
              <p:cNvPr id="5" name="TextBox 4">
                <a:extLst>
                  <a:ext uri="{FF2B5EF4-FFF2-40B4-BE49-F238E27FC236}">
                    <a16:creationId xmlns:a16="http://schemas.microsoft.com/office/drawing/2014/main" id="{B4C564AB-6452-07FC-88F8-A4818FF4A339}"/>
                  </a:ext>
                </a:extLst>
              </p:cNvPr>
              <p:cNvSpPr txBox="1">
                <a:spLocks noRot="1" noChangeAspect="1" noMove="1" noResize="1" noEditPoints="1" noAdjustHandles="1" noChangeArrowheads="1" noChangeShapeType="1" noTextEdit="1"/>
              </p:cNvSpPr>
              <p:nvPr/>
            </p:nvSpPr>
            <p:spPr>
              <a:xfrm>
                <a:off x="5857643" y="2647456"/>
                <a:ext cx="3223255" cy="629018"/>
              </a:xfrm>
              <a:prstGeom prst="rect">
                <a:avLst/>
              </a:prstGeom>
              <a:blipFill>
                <a:blip r:embed="rId3"/>
                <a:stretch>
                  <a:fillRect b="-9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EAC2955-E172-F399-F37C-BE14EA0C6C46}"/>
                  </a:ext>
                </a:extLst>
              </p:cNvPr>
              <p:cNvSpPr txBox="1"/>
              <p:nvPr/>
            </p:nvSpPr>
            <p:spPr>
              <a:xfrm>
                <a:off x="6058853" y="3484677"/>
                <a:ext cx="254479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𝐷</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𝐴𝑤</m:t>
                          </m:r>
                          <m:r>
                            <a:rPr lang="en-US" sz="2000" i="0">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𝛾</m:t>
                          </m:r>
                        </m:e>
                      </m:d>
                      <m:r>
                        <a:rPr lang="en-US" sz="2000" i="0">
                          <a:latin typeface="Cambria Math" panose="02040503050406030204" pitchFamily="18" charset="0"/>
                        </a:rPr>
                        <m:t>+</m:t>
                      </m:r>
                      <m:r>
                        <a:rPr lang="en-US" sz="2000" i="1">
                          <a:latin typeface="Cambria Math" panose="02040503050406030204" pitchFamily="18" charset="0"/>
                        </a:rPr>
                        <m:t>𝑦</m:t>
                      </m:r>
                      <m:r>
                        <a:rPr lang="en-US" sz="2000" i="0">
                          <a:latin typeface="Cambria Math" panose="02040503050406030204" pitchFamily="18" charset="0"/>
                        </a:rPr>
                        <m:t>≥ⅇ</m:t>
                      </m:r>
                    </m:oMath>
                  </m:oMathPara>
                </a14:m>
                <a:endParaRPr lang="en-US" sz="2000" dirty="0"/>
              </a:p>
            </p:txBody>
          </p:sp>
        </mc:Choice>
        <mc:Fallback>
          <p:sp>
            <p:nvSpPr>
              <p:cNvPr id="7" name="TextBox 6">
                <a:extLst>
                  <a:ext uri="{FF2B5EF4-FFF2-40B4-BE49-F238E27FC236}">
                    <a16:creationId xmlns:a16="http://schemas.microsoft.com/office/drawing/2014/main" id="{5EAC2955-E172-F399-F37C-BE14EA0C6C46}"/>
                  </a:ext>
                </a:extLst>
              </p:cNvPr>
              <p:cNvSpPr txBox="1">
                <a:spLocks noRot="1" noChangeAspect="1" noMove="1" noResize="1" noEditPoints="1" noAdjustHandles="1" noChangeArrowheads="1" noChangeShapeType="1" noTextEdit="1"/>
              </p:cNvSpPr>
              <p:nvPr/>
            </p:nvSpPr>
            <p:spPr>
              <a:xfrm>
                <a:off x="6058853" y="3484677"/>
                <a:ext cx="2544792" cy="400110"/>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64F61BB-D8E2-5DDC-96F5-0FF7BD39C810}"/>
                  </a:ext>
                </a:extLst>
              </p:cNvPr>
              <p:cNvSpPr txBox="1"/>
              <p:nvPr/>
            </p:nvSpPr>
            <p:spPr>
              <a:xfrm>
                <a:off x="6821970" y="4061150"/>
                <a:ext cx="801527"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𝑦</m:t>
                      </m:r>
                      <m:r>
                        <a:rPr lang="en-US" sz="2000" i="0">
                          <a:latin typeface="Cambria Math" panose="02040503050406030204" pitchFamily="18" charset="0"/>
                        </a:rPr>
                        <m:t>≥0</m:t>
                      </m:r>
                    </m:oMath>
                  </m:oMathPara>
                </a14:m>
                <a:endParaRPr lang="en-US" sz="2000" dirty="0"/>
              </a:p>
            </p:txBody>
          </p:sp>
        </mc:Choice>
        <mc:Fallback>
          <p:sp>
            <p:nvSpPr>
              <p:cNvPr id="8" name="TextBox 7">
                <a:extLst>
                  <a:ext uri="{FF2B5EF4-FFF2-40B4-BE49-F238E27FC236}">
                    <a16:creationId xmlns:a16="http://schemas.microsoft.com/office/drawing/2014/main" id="{A64F61BB-D8E2-5DDC-96F5-0FF7BD39C810}"/>
                  </a:ext>
                </a:extLst>
              </p:cNvPr>
              <p:cNvSpPr txBox="1">
                <a:spLocks noRot="1" noChangeAspect="1" noMove="1" noResize="1" noEditPoints="1" noAdjustHandles="1" noChangeArrowheads="1" noChangeShapeType="1" noTextEdit="1"/>
              </p:cNvSpPr>
              <p:nvPr/>
            </p:nvSpPr>
            <p:spPr>
              <a:xfrm>
                <a:off x="6821970" y="4061150"/>
                <a:ext cx="801527" cy="307777"/>
              </a:xfrm>
              <a:prstGeom prst="rect">
                <a:avLst/>
              </a:prstGeom>
              <a:blipFill>
                <a:blip r:embed="rId5"/>
                <a:stretch>
                  <a:fillRect b="-23529"/>
                </a:stretch>
              </a:blipFill>
            </p:spPr>
            <p:txBody>
              <a:bodyPr/>
              <a:lstStyle/>
              <a:p>
                <a:r>
                  <a:rPr lang="en-US">
                    <a:noFill/>
                  </a:rPr>
                  <a:t> </a:t>
                </a:r>
              </a:p>
            </p:txBody>
          </p:sp>
        </mc:Fallback>
      </mc:AlternateContent>
    </p:spTree>
    <p:extLst>
      <p:ext uri="{BB962C8B-B14F-4D97-AF65-F5344CB8AC3E}">
        <p14:creationId xmlns:p14="http://schemas.microsoft.com/office/powerpoint/2010/main" val="157438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2A95D1-08E7-45B5-B5F8-3CAF6B9E96F0}"/>
              </a:ext>
            </a:extLst>
          </p:cNvPr>
          <p:cNvSpPr>
            <a:spLocks noGrp="1"/>
          </p:cNvSpPr>
          <p:nvPr>
            <p:ph type="title"/>
          </p:nvPr>
        </p:nvSpPr>
        <p:spPr/>
        <p:txBody>
          <a:bodyPr/>
          <a:lstStyle/>
          <a:p>
            <a:endParaRPr lang="en-US" dirty="0"/>
          </a:p>
        </p:txBody>
      </p:sp>
      <p:pic>
        <p:nvPicPr>
          <p:cNvPr id="9" name="Picture 8">
            <a:extLst>
              <a:ext uri="{FF2B5EF4-FFF2-40B4-BE49-F238E27FC236}">
                <a16:creationId xmlns:a16="http://schemas.microsoft.com/office/drawing/2014/main" id="{7139F7E3-E7D4-467F-A7C6-15A8D0BD4E3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180654" y="1253270"/>
            <a:ext cx="3502825" cy="2939168"/>
          </a:xfrm>
          <a:prstGeom prst="rect">
            <a:avLst/>
          </a:prstGeom>
        </p:spPr>
      </p:pic>
      <p:sp>
        <p:nvSpPr>
          <p:cNvPr id="13" name="TextBox 12">
            <a:extLst>
              <a:ext uri="{FF2B5EF4-FFF2-40B4-BE49-F238E27FC236}">
                <a16:creationId xmlns:a16="http://schemas.microsoft.com/office/drawing/2014/main" id="{F536A2D3-9EBB-4716-BEA4-F0680AC7AFA5}"/>
              </a:ext>
            </a:extLst>
          </p:cNvPr>
          <p:cNvSpPr txBox="1"/>
          <p:nvPr/>
        </p:nvSpPr>
        <p:spPr>
          <a:xfrm>
            <a:off x="3977740" y="1253270"/>
            <a:ext cx="4208728" cy="400110"/>
          </a:xfrm>
          <a:prstGeom prst="rect">
            <a:avLst/>
          </a:prstGeom>
          <a:noFill/>
        </p:spPr>
        <p:txBody>
          <a:bodyPr wrap="square" rtlCol="0">
            <a:spAutoFit/>
          </a:bodyPr>
          <a:lstStyle/>
          <a:p>
            <a:r>
              <a:rPr lang="en-US" sz="2000" dirty="0"/>
              <a:t>This plane act as classifier as follows: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893C43-F0C0-40BC-B8FC-4A91B35986A9}"/>
                  </a:ext>
                </a:extLst>
              </p:cNvPr>
              <p:cNvSpPr txBox="1"/>
              <p:nvPr/>
            </p:nvSpPr>
            <p:spPr>
              <a:xfrm>
                <a:off x="180653" y="4073533"/>
                <a:ext cx="8854165" cy="1569660"/>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Instead of 1 norm we minimize 2-norm of the error vector y and margin is maximized with respect to both orientation w and relative location to origin </a:t>
                </a:r>
                <a14:m>
                  <m:oMath xmlns:m="http://schemas.openxmlformats.org/officeDocument/2006/math">
                    <m:r>
                      <a:rPr lang="en-US" sz="2400" b="0" i="0" dirty="0" smtClean="0">
                        <a:latin typeface="Cambria Math" panose="02040503050406030204" pitchFamily="18" charset="0"/>
                      </a:rPr>
                      <m:t>𝛾</m:t>
                    </m:r>
                  </m:oMath>
                </a14:m>
                <a:r>
                  <a:rPr lang="en-US" sz="2400" dirty="0"/>
                  <a:t>. </a:t>
                </a:r>
              </a:p>
            </p:txBody>
          </p:sp>
        </mc:Choice>
        <mc:Fallback>
          <p:sp>
            <p:nvSpPr>
              <p:cNvPr id="14" name="TextBox 13">
                <a:extLst>
                  <a:ext uri="{FF2B5EF4-FFF2-40B4-BE49-F238E27FC236}">
                    <a16:creationId xmlns:a16="http://schemas.microsoft.com/office/drawing/2014/main" id="{F7893C43-F0C0-40BC-B8FC-4A91B35986A9}"/>
                  </a:ext>
                </a:extLst>
              </p:cNvPr>
              <p:cNvSpPr txBox="1">
                <a:spLocks noRot="1" noChangeAspect="1" noMove="1" noResize="1" noEditPoints="1" noAdjustHandles="1" noChangeArrowheads="1" noChangeShapeType="1" noTextEdit="1"/>
              </p:cNvSpPr>
              <p:nvPr/>
            </p:nvSpPr>
            <p:spPr>
              <a:xfrm>
                <a:off x="180653" y="4073533"/>
                <a:ext cx="8854165" cy="1569660"/>
              </a:xfrm>
              <a:prstGeom prst="rect">
                <a:avLst/>
              </a:prstGeom>
              <a:blipFill>
                <a:blip r:embed="rId4"/>
                <a:stretch>
                  <a:fillRect l="-964" r="-1584" b="-77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78830C2-3ECE-5D8E-D2C4-76467EE14635}"/>
                  </a:ext>
                </a:extLst>
              </p:cNvPr>
              <p:cNvSpPr txBox="1"/>
              <p:nvPr/>
            </p:nvSpPr>
            <p:spPr>
              <a:xfrm>
                <a:off x="3754951" y="1867269"/>
                <a:ext cx="5279867" cy="117910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𝜔</m:t>
                      </m:r>
                      <m:r>
                        <a:rPr lang="en-US" sz="2400" b="0" i="1" smtClean="0">
                          <a:latin typeface="Cambria Math" panose="02040503050406030204" pitchFamily="18" charset="0"/>
                        </a:rPr>
                        <m:t> −</m:t>
                      </m:r>
                      <m:r>
                        <a:rPr lang="en-US" sz="2400" b="0" i="1" smtClean="0">
                          <a:latin typeface="Cambria Math" panose="02040503050406030204" pitchFamily="18" charset="0"/>
                        </a:rPr>
                        <m:t>𝛾</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&gt;0, </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e>
                              <m:r>
                                <a:rPr lang="en-US" sz="2400" b="0" i="1" smtClean="0">
                                  <a:latin typeface="Cambria Math" panose="02040503050406030204" pitchFamily="18" charset="0"/>
                                </a:rPr>
                                <m:t>&lt;0, </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e>
                              <m:r>
                                <a:rPr lang="en-US" sz="2400" b="0" i="1" smtClean="0">
                                  <a:latin typeface="Cambria Math" panose="02040503050406030204" pitchFamily="18" charset="0"/>
                                </a:rPr>
                                <m:t> =0, </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eqArr>
                        </m:e>
                      </m:d>
                    </m:oMath>
                  </m:oMathPara>
                </a14:m>
                <a:endParaRPr lang="en-US" sz="2400" dirty="0"/>
              </a:p>
            </p:txBody>
          </p:sp>
        </mc:Choice>
        <mc:Fallback>
          <p:sp>
            <p:nvSpPr>
              <p:cNvPr id="2" name="TextBox 1">
                <a:extLst>
                  <a:ext uri="{FF2B5EF4-FFF2-40B4-BE49-F238E27FC236}">
                    <a16:creationId xmlns:a16="http://schemas.microsoft.com/office/drawing/2014/main" id="{B78830C2-3ECE-5D8E-D2C4-76467EE14635}"/>
                  </a:ext>
                </a:extLst>
              </p:cNvPr>
              <p:cNvSpPr txBox="1">
                <a:spLocks noRot="1" noChangeAspect="1" noMove="1" noResize="1" noEditPoints="1" noAdjustHandles="1" noChangeArrowheads="1" noChangeShapeType="1" noTextEdit="1"/>
              </p:cNvSpPr>
              <p:nvPr/>
            </p:nvSpPr>
            <p:spPr>
              <a:xfrm>
                <a:off x="3754951" y="1867269"/>
                <a:ext cx="5279867" cy="117910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292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9160-F93B-4D91-8376-226692D4B7AE}"/>
              </a:ext>
            </a:extLst>
          </p:cNvPr>
          <p:cNvSpPr>
            <a:spLocks noGrp="1"/>
          </p:cNvSpPr>
          <p:nvPr>
            <p:ph type="title"/>
          </p:nvPr>
        </p:nvSpPr>
        <p:spPr>
          <a:xfrm>
            <a:off x="180653" y="162691"/>
            <a:ext cx="7876418" cy="667614"/>
          </a:xfrm>
        </p:spPr>
        <p:txBody>
          <a:bodyPr/>
          <a:lstStyle/>
          <a:p>
            <a:pPr algn="ctr"/>
            <a:r>
              <a:rPr lang="en-US" dirty="0"/>
              <a:t>Replacing Inequality with equality to get PSVM objective function.</a:t>
            </a:r>
          </a:p>
        </p:txBody>
      </p:sp>
      <p:sp>
        <p:nvSpPr>
          <p:cNvPr id="3" name="Content Placeholder 2">
            <a:extLst>
              <a:ext uri="{FF2B5EF4-FFF2-40B4-BE49-F238E27FC236}">
                <a16:creationId xmlns:a16="http://schemas.microsoft.com/office/drawing/2014/main" id="{F4B0ABD3-B186-42D5-8977-27D2A1A45E37}"/>
              </a:ext>
            </a:extLst>
          </p:cNvPr>
          <p:cNvSpPr>
            <a:spLocks noGrp="1"/>
          </p:cNvSpPr>
          <p:nvPr>
            <p:ph sz="half" idx="2"/>
          </p:nvPr>
        </p:nvSpPr>
        <p:spPr/>
        <p:txBody>
          <a:bodyPr/>
          <a:lstStyle/>
          <a:p>
            <a:r>
              <a:rPr lang="en-US" dirty="0"/>
              <a:t>Key idea is to replace inequality constraint by an equality.</a:t>
            </a:r>
          </a:p>
        </p:txBody>
      </p:sp>
      <p:sp>
        <p:nvSpPr>
          <p:cNvPr id="7" name="Arrow: Down 6">
            <a:extLst>
              <a:ext uri="{FF2B5EF4-FFF2-40B4-BE49-F238E27FC236}">
                <a16:creationId xmlns:a16="http://schemas.microsoft.com/office/drawing/2014/main" id="{912E6745-C25F-4E84-9AEE-FFFAC9D4C535}"/>
              </a:ext>
            </a:extLst>
          </p:cNvPr>
          <p:cNvSpPr/>
          <p:nvPr/>
        </p:nvSpPr>
        <p:spPr>
          <a:xfrm>
            <a:off x="4191516" y="3005021"/>
            <a:ext cx="484632" cy="84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BAE88B-D16A-4560-8C7E-8B5B2FA22CB1}"/>
              </a:ext>
            </a:extLst>
          </p:cNvPr>
          <p:cNvSpPr txBox="1"/>
          <p:nvPr/>
        </p:nvSpPr>
        <p:spPr>
          <a:xfrm>
            <a:off x="195210" y="5261180"/>
            <a:ext cx="778167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Now let's discuss the consequences of doing so from next slide onwards and this is the final objective function for PSVM.</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6D8A176-5B93-8A6F-B864-6A09F5A777F3}"/>
                  </a:ext>
                </a:extLst>
              </p:cNvPr>
              <p:cNvSpPr txBox="1"/>
              <p:nvPr/>
            </p:nvSpPr>
            <p:spPr>
              <a:xfrm>
                <a:off x="2048274" y="1629812"/>
                <a:ext cx="4628070" cy="1545680"/>
              </a:xfrm>
              <a:prstGeom prst="rect">
                <a:avLst/>
              </a:prstGeom>
              <a:noFill/>
            </p:spPr>
            <p:txBody>
              <a:bodyPr wrap="square">
                <a:spAutoFit/>
              </a:bodyPr>
              <a:lstStyle/>
              <a:p>
                <a:pPr marL="342900" indent="-342900" algn="l" rtl="0" eaLnBrk="0" fontAlgn="base" hangingPunct="0">
                  <a:spcBef>
                    <a:spcPts val="0"/>
                  </a:spcBef>
                  <a:spcAft>
                    <a:spcPts val="0"/>
                  </a:spcAft>
                  <a:buFont typeface="Wingdings" panose="05000000000000000000" pitchFamily="2" charset="2"/>
                  <a:buChar char="v"/>
                </a:pPr>
                <a14:m>
                  <m:oMath xmlns:m="http://schemas.openxmlformats.org/officeDocument/2006/math">
                    <m:limLow>
                      <m:limLowPr>
                        <m:ctrlPr>
                          <a:rPr lang="en-US" sz="2000" i="1" kern="1200" smtClean="0">
                            <a:solidFill>
                              <a:srgbClr val="836967"/>
                            </a:solidFill>
                            <a:effectLst/>
                            <a:latin typeface="Cambria Math" panose="02040503050406030204" pitchFamily="18" charset="0"/>
                          </a:rPr>
                        </m:ctrlPr>
                      </m:limLowPr>
                      <m:e>
                        <m:r>
                          <m:rPr>
                            <m:sty m:val="p"/>
                          </m:rPr>
                          <a:rPr lang="en-US" sz="2000" kern="1200">
                            <a:solidFill>
                              <a:srgbClr val="000000"/>
                            </a:solidFill>
                            <a:effectLst/>
                            <a:latin typeface="Cambria Math" panose="02040503050406030204" pitchFamily="18" charset="0"/>
                          </a:rPr>
                          <m:t>min</m:t>
                        </m:r>
                      </m:e>
                      <m:lim>
                        <m:d>
                          <m:dPr>
                            <m:ctrlPr>
                              <a:rPr lang="en-US" sz="2000" i="1" kern="1200">
                                <a:solidFill>
                                  <a:srgbClr val="836967"/>
                                </a:solidFill>
                                <a:effectLst/>
                                <a:latin typeface="Cambria Math" panose="02040503050406030204" pitchFamily="18" charset="0"/>
                              </a:rPr>
                            </m:ctrlPr>
                          </m:dPr>
                          <m:e>
                            <m:r>
                              <a:rPr lang="en-US" sz="2000" i="1" kern="1200">
                                <a:solidFill>
                                  <a:srgbClr val="000000"/>
                                </a:solidFill>
                                <a:effectLst/>
                                <a:latin typeface="Cambria Math" panose="02040503050406030204" pitchFamily="18" charset="0"/>
                              </a:rPr>
                              <m:t>𝜔</m:t>
                            </m:r>
                            <m:r>
                              <a:rPr lang="en-US" sz="2000" i="0" kern="1200">
                                <a:solidFill>
                                  <a:srgbClr val="000000"/>
                                </a:solidFill>
                                <a:effectLst/>
                                <a:latin typeface="Cambria Math" panose="02040503050406030204" pitchFamily="18" charset="0"/>
                              </a:rPr>
                              <m:t>,</m:t>
                            </m:r>
                            <m:r>
                              <a:rPr lang="en-US" sz="2000" i="1" kern="1200">
                                <a:solidFill>
                                  <a:srgbClr val="000000"/>
                                </a:solidFill>
                                <a:effectLst/>
                                <a:latin typeface="Cambria Math" panose="02040503050406030204" pitchFamily="18" charset="0"/>
                              </a:rPr>
                              <m:t>𝛾</m:t>
                            </m:r>
                            <m:r>
                              <a:rPr lang="en-US" sz="2000" i="0" kern="1200">
                                <a:solidFill>
                                  <a:srgbClr val="000000"/>
                                </a:solidFill>
                                <a:effectLst/>
                                <a:latin typeface="Cambria Math" panose="02040503050406030204" pitchFamily="18" charset="0"/>
                              </a:rPr>
                              <m:t>,</m:t>
                            </m:r>
                            <m:r>
                              <a:rPr lang="en-US" sz="2000" i="1" kern="1200">
                                <a:solidFill>
                                  <a:srgbClr val="000000"/>
                                </a:solidFill>
                                <a:effectLst/>
                                <a:latin typeface="Cambria Math" panose="02040503050406030204" pitchFamily="18" charset="0"/>
                              </a:rPr>
                              <m:t>𝑦</m:t>
                            </m:r>
                          </m:e>
                        </m:d>
                        <m:r>
                          <a:rPr lang="en-US" sz="2000" i="1" kern="1200">
                            <a:solidFill>
                              <a:srgbClr val="000000"/>
                            </a:solidFill>
                            <a:effectLst/>
                            <a:latin typeface="Cambria Math" panose="02040503050406030204" pitchFamily="18" charset="0"/>
                          </a:rPr>
                          <m:t>𝜀</m:t>
                        </m:r>
                        <m:sSup>
                          <m:sSupPr>
                            <m:ctrlPr>
                              <a:rPr lang="en-US" sz="2000" i="1" kern="1200">
                                <a:solidFill>
                                  <a:srgbClr val="836967"/>
                                </a:solidFill>
                                <a:effectLst/>
                                <a:latin typeface="Cambria Math" panose="02040503050406030204" pitchFamily="18" charset="0"/>
                              </a:rPr>
                            </m:ctrlPr>
                          </m:sSupPr>
                          <m:e>
                            <m:r>
                              <a:rPr lang="en-US" sz="2000" i="1" kern="1200">
                                <a:solidFill>
                                  <a:srgbClr val="000000"/>
                                </a:solidFill>
                                <a:effectLst/>
                                <a:latin typeface="Cambria Math" panose="02040503050406030204" pitchFamily="18" charset="0"/>
                              </a:rPr>
                              <m:t>𝑅</m:t>
                            </m:r>
                          </m:e>
                          <m:sup>
                            <m:d>
                              <m:dPr>
                                <m:ctrlPr>
                                  <a:rPr lang="en-US" sz="2000" i="1" kern="1200">
                                    <a:solidFill>
                                      <a:srgbClr val="836967"/>
                                    </a:solidFill>
                                    <a:effectLst/>
                                    <a:latin typeface="Cambria Math" panose="02040503050406030204" pitchFamily="18" charset="0"/>
                                  </a:rPr>
                                </m:ctrlPr>
                              </m:dPr>
                              <m:e>
                                <m:r>
                                  <a:rPr lang="en-US" sz="2000" i="1" kern="1200">
                                    <a:solidFill>
                                      <a:srgbClr val="000000"/>
                                    </a:solidFill>
                                    <a:effectLst/>
                                    <a:latin typeface="Cambria Math" panose="02040503050406030204" pitchFamily="18" charset="0"/>
                                  </a:rPr>
                                  <m:t>𝑛</m:t>
                                </m:r>
                                <m:r>
                                  <a:rPr lang="en-US" sz="2000" i="0" kern="1200">
                                    <a:solidFill>
                                      <a:srgbClr val="000000"/>
                                    </a:solidFill>
                                    <a:effectLst/>
                                    <a:latin typeface="Cambria Math" panose="02040503050406030204" pitchFamily="18" charset="0"/>
                                  </a:rPr>
                                  <m:t>+1+</m:t>
                                </m:r>
                                <m:r>
                                  <a:rPr lang="en-US" sz="2000" i="1" kern="1200">
                                    <a:solidFill>
                                      <a:srgbClr val="000000"/>
                                    </a:solidFill>
                                    <a:effectLst/>
                                    <a:latin typeface="Cambria Math" panose="02040503050406030204" pitchFamily="18" charset="0"/>
                                  </a:rPr>
                                  <m:t>𝑚</m:t>
                                </m:r>
                              </m:e>
                            </m:d>
                          </m:sup>
                        </m:sSup>
                      </m:lim>
                    </m:limLow>
                    <m:r>
                      <a:rPr lang="en-US" sz="2000" i="1" kern="1200">
                        <a:solidFill>
                          <a:srgbClr val="000000"/>
                        </a:solidFill>
                        <a:effectLst/>
                        <a:latin typeface="Cambria Math" panose="02040503050406030204" pitchFamily="18" charset="0"/>
                      </a:rPr>
                      <m:t>𝜈</m:t>
                    </m:r>
                    <m:f>
                      <m:fPr>
                        <m:ctrlPr>
                          <a:rPr lang="en-US" sz="2000" i="1" kern="1200" smtClean="0">
                            <a:solidFill>
                              <a:srgbClr val="000000"/>
                            </a:solidFill>
                            <a:effectLst/>
                            <a:latin typeface="Cambria Math" panose="02040503050406030204" pitchFamily="18" charset="0"/>
                          </a:rPr>
                        </m:ctrlPr>
                      </m:fPr>
                      <m:num>
                        <m:r>
                          <a:rPr lang="en-US" sz="2000" i="1" kern="1200">
                            <a:solidFill>
                              <a:srgbClr val="000000"/>
                            </a:solidFill>
                            <a:effectLst/>
                            <a:latin typeface="Cambria Math" panose="02040503050406030204" pitchFamily="18" charset="0"/>
                          </a:rPr>
                          <m:t>1</m:t>
                        </m:r>
                      </m:num>
                      <m:den>
                        <m:r>
                          <a:rPr lang="en-US" sz="2000" i="1" kern="1200">
                            <a:solidFill>
                              <a:srgbClr val="000000"/>
                            </a:solidFill>
                            <a:effectLst/>
                            <a:latin typeface="Cambria Math" panose="02040503050406030204" pitchFamily="18" charset="0"/>
                          </a:rPr>
                          <m:t>2</m:t>
                        </m:r>
                      </m:den>
                    </m:f>
                    <m:sSup>
                      <m:sSupPr>
                        <m:ctrlPr>
                          <a:rPr lang="en-US" sz="2000" i="0" kern="1200" smtClean="0">
                            <a:solidFill>
                              <a:srgbClr val="000000"/>
                            </a:solidFill>
                            <a:effectLst/>
                            <a:latin typeface="Cambria Math" panose="02040503050406030204" pitchFamily="18" charset="0"/>
                          </a:rPr>
                        </m:ctrlPr>
                      </m:sSupPr>
                      <m:e>
                        <m:d>
                          <m:dPr>
                            <m:begChr m:val="‖"/>
                            <m:endChr m:val="‖"/>
                            <m:ctrlPr>
                              <a:rPr lang="en-US" sz="2000" i="0" kern="1200">
                                <a:solidFill>
                                  <a:srgbClr val="000000"/>
                                </a:solidFill>
                                <a:effectLst/>
                                <a:latin typeface="Cambria Math" panose="02040503050406030204" pitchFamily="18" charset="0"/>
                              </a:rPr>
                            </m:ctrlPr>
                          </m:dPr>
                          <m:e>
                            <m:r>
                              <a:rPr lang="en-US" sz="2000" i="0" kern="1200">
                                <a:solidFill>
                                  <a:srgbClr val="000000"/>
                                </a:solidFill>
                                <a:effectLst/>
                                <a:latin typeface="Cambria Math" panose="02040503050406030204" pitchFamily="18" charset="0"/>
                              </a:rPr>
                              <m:t>𝑦</m:t>
                            </m:r>
                          </m:e>
                        </m:d>
                      </m:e>
                      <m:sup>
                        <m:r>
                          <a:rPr lang="en-US" sz="2000" i="0" kern="1200">
                            <a:solidFill>
                              <a:srgbClr val="000000"/>
                            </a:solidFill>
                            <a:effectLst/>
                            <a:latin typeface="Cambria Math" panose="02040503050406030204" pitchFamily="18" charset="0"/>
                          </a:rPr>
                          <m:t>2</m:t>
                        </m:r>
                      </m:sup>
                    </m:sSup>
                    <m:r>
                      <a:rPr lang="en-US" sz="2000" i="0" kern="1200">
                        <a:solidFill>
                          <a:srgbClr val="000000"/>
                        </a:solidFill>
                        <a:effectLst/>
                        <a:latin typeface="Cambria Math" panose="02040503050406030204" pitchFamily="18" charset="0"/>
                      </a:rPr>
                      <m:t>+</m:t>
                    </m:r>
                    <m:f>
                      <m:fPr>
                        <m:ctrlPr>
                          <a:rPr lang="en-US" sz="2000" i="1" kern="1200">
                            <a:solidFill>
                              <a:srgbClr val="836967"/>
                            </a:solidFill>
                            <a:effectLst/>
                            <a:latin typeface="Cambria Math" panose="02040503050406030204" pitchFamily="18" charset="0"/>
                          </a:rPr>
                        </m:ctrlPr>
                      </m:fPr>
                      <m:num>
                        <m:r>
                          <a:rPr lang="en-US" sz="2000" i="0" kern="1200">
                            <a:solidFill>
                              <a:srgbClr val="000000"/>
                            </a:solidFill>
                            <a:effectLst/>
                            <a:latin typeface="Cambria Math" panose="02040503050406030204" pitchFamily="18" charset="0"/>
                          </a:rPr>
                          <m:t>1</m:t>
                        </m:r>
                      </m:num>
                      <m:den>
                        <m:r>
                          <a:rPr lang="en-US" sz="2000" i="0" kern="1200">
                            <a:solidFill>
                              <a:srgbClr val="000000"/>
                            </a:solidFill>
                            <a:effectLst/>
                            <a:latin typeface="Cambria Math" panose="02040503050406030204" pitchFamily="18" charset="0"/>
                          </a:rPr>
                          <m:t>2</m:t>
                        </m:r>
                      </m:den>
                    </m:f>
                    <m:r>
                      <a:rPr lang="en-US" sz="2000" b="0" i="1" kern="1200" smtClean="0">
                        <a:solidFill>
                          <a:srgbClr val="000000"/>
                        </a:solidFill>
                        <a:effectLst/>
                        <a:latin typeface="Cambria Math" panose="02040503050406030204" pitchFamily="18" charset="0"/>
                      </a:rPr>
                      <m:t>(</m:t>
                    </m:r>
                    <m:sSup>
                      <m:sSupPr>
                        <m:ctrlPr>
                          <a:rPr lang="en-US" sz="2000" i="1" kern="1200">
                            <a:solidFill>
                              <a:srgbClr val="836967"/>
                            </a:solidFill>
                            <a:effectLst/>
                            <a:latin typeface="Cambria Math" panose="02040503050406030204" pitchFamily="18" charset="0"/>
                          </a:rPr>
                        </m:ctrlPr>
                      </m:sSupPr>
                      <m:e>
                        <m:r>
                          <a:rPr lang="en-US" sz="2000" i="1" kern="1200">
                            <a:solidFill>
                              <a:srgbClr val="000000"/>
                            </a:solidFill>
                            <a:effectLst/>
                            <a:latin typeface="Cambria Math" panose="02040503050406030204" pitchFamily="18" charset="0"/>
                          </a:rPr>
                          <m:t>𝜔</m:t>
                        </m:r>
                      </m:e>
                      <m:sup>
                        <m:r>
                          <a:rPr lang="en-US" sz="2000" i="0" kern="1200">
                            <a:solidFill>
                              <a:srgbClr val="000000"/>
                            </a:solidFill>
                            <a:effectLst/>
                            <a:latin typeface="Cambria Math" panose="02040503050406030204" pitchFamily="18" charset="0"/>
                          </a:rPr>
                          <m:t>′</m:t>
                        </m:r>
                      </m:sup>
                    </m:sSup>
                    <m:r>
                      <a:rPr lang="en-US" sz="2000" i="1" kern="1200">
                        <a:solidFill>
                          <a:srgbClr val="000000"/>
                        </a:solidFill>
                        <a:effectLst/>
                        <a:latin typeface="Cambria Math" panose="02040503050406030204" pitchFamily="18" charset="0"/>
                      </a:rPr>
                      <m:t>𝜔</m:t>
                    </m:r>
                    <m:r>
                      <a:rPr lang="en-US" sz="2000" b="0" i="1" kern="1200" smtClean="0">
                        <a:solidFill>
                          <a:srgbClr val="000000"/>
                        </a:solidFill>
                        <a:effectLst/>
                        <a:latin typeface="Cambria Math" panose="02040503050406030204" pitchFamily="18" charset="0"/>
                      </a:rPr>
                      <m:t>+</m:t>
                    </m:r>
                    <m:sSup>
                      <m:sSupPr>
                        <m:ctrlPr>
                          <a:rPr lang="en-US" sz="2000" dirty="0" smtClean="0">
                            <a:solidFill>
                              <a:srgbClr val="836967"/>
                            </a:solidFill>
                            <a:effectLst/>
                            <a:latin typeface="Cambria Math" panose="02040503050406030204" pitchFamily="18" charset="0"/>
                          </a:rPr>
                        </m:ctrlPr>
                      </m:sSupPr>
                      <m:e>
                        <m:r>
                          <a:rPr lang="en-US" sz="2000" i="1" dirty="0">
                            <a:effectLst/>
                            <a:latin typeface="Cambria Math" panose="02040503050406030204" pitchFamily="18" charset="0"/>
                          </a:rPr>
                          <m:t>𝛾</m:t>
                        </m:r>
                      </m:e>
                      <m:sup>
                        <m:r>
                          <a:rPr lang="en-US" sz="2000" i="0" dirty="0">
                            <a:effectLst/>
                            <a:latin typeface="Cambria Math" panose="02040503050406030204" pitchFamily="18" charset="0"/>
                          </a:rPr>
                          <m:t>2</m:t>
                        </m:r>
                      </m:sup>
                    </m:sSup>
                  </m:oMath>
                </a14:m>
                <a:r>
                  <a:rPr lang="en-US" sz="2000" dirty="0">
                    <a:effectLst/>
                  </a:rPr>
                  <a:t>)</a:t>
                </a:r>
              </a:p>
              <a:p>
                <a:pPr algn="l" rtl="0" eaLnBrk="0" fontAlgn="base" hangingPunct="0">
                  <a:spcBef>
                    <a:spcPts val="0"/>
                  </a:spcBef>
                  <a:spcAft>
                    <a:spcPts val="0"/>
                  </a:spcAft>
                </a:pPr>
                <a:endParaRPr lang="en-US" sz="2000" dirty="0"/>
              </a:p>
              <a:p>
                <a:pPr>
                  <a:spcBef>
                    <a:spcPts val="0"/>
                  </a:spcBef>
                  <a:spcAft>
                    <a:spcPts val="0"/>
                  </a:spcAft>
                </a:pPr>
                <a:r>
                  <a:rPr lang="en-US" sz="2000" dirty="0">
                    <a:effectLst/>
                  </a:rPr>
                  <a:t>	</a:t>
                </a:r>
                <a14:m>
                  <m:oMath xmlns:m="http://schemas.openxmlformats.org/officeDocument/2006/math">
                    <m:r>
                      <m:rPr>
                        <m:sty m:val="p"/>
                      </m:rPr>
                      <a:rPr lang="en-US" sz="2000" b="0" i="0" smtClean="0">
                        <a:latin typeface="Cambria Math" panose="02040503050406030204" pitchFamily="18" charset="0"/>
                      </a:rPr>
                      <m:t>s</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t</m:t>
                    </m:r>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i="1" smtClean="0">
                        <a:latin typeface="Cambria Math" panose="02040503050406030204" pitchFamily="18" charset="0"/>
                      </a:rPr>
                      <m:t>𝐷</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𝐴𝑤</m:t>
                        </m:r>
                        <m:r>
                          <a:rPr lang="en-US" sz="2000" i="0">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𝛾</m:t>
                        </m:r>
                      </m:e>
                    </m:d>
                    <m:r>
                      <a:rPr lang="en-US" sz="2000" i="0">
                        <a:latin typeface="Cambria Math" panose="02040503050406030204" pitchFamily="18" charset="0"/>
                      </a:rPr>
                      <m:t>+</m:t>
                    </m:r>
                    <m:r>
                      <a:rPr lang="en-US" sz="2000" i="1">
                        <a:latin typeface="Cambria Math" panose="02040503050406030204" pitchFamily="18" charset="0"/>
                      </a:rPr>
                      <m:t>𝑦</m:t>
                    </m:r>
                    <m:r>
                      <a:rPr lang="en-US" sz="2000" i="0">
                        <a:latin typeface="Cambria Math" panose="02040503050406030204" pitchFamily="18" charset="0"/>
                      </a:rPr>
                      <m:t>≥ⅇ</m:t>
                    </m:r>
                  </m:oMath>
                </a14:m>
                <a:endParaRPr lang="en-US" sz="2000" dirty="0"/>
              </a:p>
              <a:p>
                <a:pPr algn="l" rtl="0" eaLnBrk="0" fontAlgn="base" hangingPunct="0">
                  <a:spcBef>
                    <a:spcPts val="0"/>
                  </a:spcBef>
                  <a:spcAft>
                    <a:spcPts val="0"/>
                  </a:spcAft>
                </a:pPr>
                <a:endParaRPr lang="en-US" sz="2000" dirty="0">
                  <a:effectLst/>
                </a:endParaRPr>
              </a:p>
            </p:txBody>
          </p:sp>
        </mc:Choice>
        <mc:Fallback>
          <p:sp>
            <p:nvSpPr>
              <p:cNvPr id="11" name="TextBox 10">
                <a:extLst>
                  <a:ext uri="{FF2B5EF4-FFF2-40B4-BE49-F238E27FC236}">
                    <a16:creationId xmlns:a16="http://schemas.microsoft.com/office/drawing/2014/main" id="{D6D8A176-5B93-8A6F-B864-6A09F5A777F3}"/>
                  </a:ext>
                </a:extLst>
              </p:cNvPr>
              <p:cNvSpPr txBox="1">
                <a:spLocks noRot="1" noChangeAspect="1" noMove="1" noResize="1" noEditPoints="1" noAdjustHandles="1" noChangeArrowheads="1" noChangeShapeType="1" noTextEdit="1"/>
              </p:cNvSpPr>
              <p:nvPr/>
            </p:nvSpPr>
            <p:spPr>
              <a:xfrm>
                <a:off x="2048274" y="1629812"/>
                <a:ext cx="4628070" cy="1545680"/>
              </a:xfrm>
              <a:prstGeom prst="rect">
                <a:avLst/>
              </a:prstGeom>
              <a:blipFill>
                <a:blip r:embed="rId2"/>
                <a:stretch>
                  <a:fillRect r="-11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7D44737-8881-3546-C961-58982BFD6BBD}"/>
                  </a:ext>
                </a:extLst>
              </p:cNvPr>
              <p:cNvSpPr txBox="1"/>
              <p:nvPr/>
            </p:nvSpPr>
            <p:spPr>
              <a:xfrm>
                <a:off x="2048275" y="3934700"/>
                <a:ext cx="4628069" cy="1545680"/>
              </a:xfrm>
              <a:prstGeom prst="rect">
                <a:avLst/>
              </a:prstGeom>
              <a:noFill/>
            </p:spPr>
            <p:txBody>
              <a:bodyPr wrap="square">
                <a:spAutoFit/>
              </a:bodyPr>
              <a:lstStyle/>
              <a:p>
                <a:pPr marL="342900" indent="-342900" algn="l" rtl="0" eaLnBrk="0" fontAlgn="base" hangingPunct="0">
                  <a:spcBef>
                    <a:spcPts val="0"/>
                  </a:spcBef>
                  <a:spcAft>
                    <a:spcPts val="0"/>
                  </a:spcAft>
                  <a:buFont typeface="Wingdings" panose="05000000000000000000" pitchFamily="2" charset="2"/>
                  <a:buChar char="v"/>
                </a:pPr>
                <a14:m>
                  <m:oMath xmlns:m="http://schemas.openxmlformats.org/officeDocument/2006/math">
                    <m:limLow>
                      <m:limLowPr>
                        <m:ctrlPr>
                          <a:rPr lang="en-US" sz="2000" i="1" kern="1200" smtClean="0">
                            <a:solidFill>
                              <a:srgbClr val="836967"/>
                            </a:solidFill>
                            <a:effectLst/>
                            <a:latin typeface="Cambria Math" panose="02040503050406030204" pitchFamily="18" charset="0"/>
                          </a:rPr>
                        </m:ctrlPr>
                      </m:limLowPr>
                      <m:e>
                        <m:r>
                          <m:rPr>
                            <m:sty m:val="p"/>
                          </m:rPr>
                          <a:rPr lang="en-US" sz="2000" kern="1200">
                            <a:solidFill>
                              <a:srgbClr val="000000"/>
                            </a:solidFill>
                            <a:effectLst/>
                            <a:latin typeface="Cambria Math" panose="02040503050406030204" pitchFamily="18" charset="0"/>
                          </a:rPr>
                          <m:t>min</m:t>
                        </m:r>
                      </m:e>
                      <m:lim>
                        <m:d>
                          <m:dPr>
                            <m:ctrlPr>
                              <a:rPr lang="en-US" sz="2000" i="1" kern="1200">
                                <a:solidFill>
                                  <a:srgbClr val="836967"/>
                                </a:solidFill>
                                <a:effectLst/>
                                <a:latin typeface="Cambria Math" panose="02040503050406030204" pitchFamily="18" charset="0"/>
                              </a:rPr>
                            </m:ctrlPr>
                          </m:dPr>
                          <m:e>
                            <m:r>
                              <a:rPr lang="en-US" sz="2000" i="1" kern="1200">
                                <a:solidFill>
                                  <a:srgbClr val="000000"/>
                                </a:solidFill>
                                <a:effectLst/>
                                <a:latin typeface="Cambria Math" panose="02040503050406030204" pitchFamily="18" charset="0"/>
                              </a:rPr>
                              <m:t>𝜔</m:t>
                            </m:r>
                            <m:r>
                              <a:rPr lang="en-US" sz="2000" i="0" kern="1200">
                                <a:solidFill>
                                  <a:srgbClr val="000000"/>
                                </a:solidFill>
                                <a:effectLst/>
                                <a:latin typeface="Cambria Math" panose="02040503050406030204" pitchFamily="18" charset="0"/>
                              </a:rPr>
                              <m:t>,</m:t>
                            </m:r>
                            <m:r>
                              <a:rPr lang="en-US" sz="2000" i="1" kern="1200">
                                <a:solidFill>
                                  <a:srgbClr val="000000"/>
                                </a:solidFill>
                                <a:effectLst/>
                                <a:latin typeface="Cambria Math" panose="02040503050406030204" pitchFamily="18" charset="0"/>
                              </a:rPr>
                              <m:t>𝛾</m:t>
                            </m:r>
                            <m:r>
                              <a:rPr lang="en-US" sz="2000" i="0" kern="1200">
                                <a:solidFill>
                                  <a:srgbClr val="000000"/>
                                </a:solidFill>
                                <a:effectLst/>
                                <a:latin typeface="Cambria Math" panose="02040503050406030204" pitchFamily="18" charset="0"/>
                              </a:rPr>
                              <m:t>,</m:t>
                            </m:r>
                            <m:r>
                              <a:rPr lang="en-US" sz="2000" i="1" kern="1200">
                                <a:solidFill>
                                  <a:srgbClr val="000000"/>
                                </a:solidFill>
                                <a:effectLst/>
                                <a:latin typeface="Cambria Math" panose="02040503050406030204" pitchFamily="18" charset="0"/>
                              </a:rPr>
                              <m:t>𝑦</m:t>
                            </m:r>
                          </m:e>
                        </m:d>
                        <m:r>
                          <a:rPr lang="en-US" sz="2000" i="1" kern="1200">
                            <a:solidFill>
                              <a:srgbClr val="000000"/>
                            </a:solidFill>
                            <a:effectLst/>
                            <a:latin typeface="Cambria Math" panose="02040503050406030204" pitchFamily="18" charset="0"/>
                          </a:rPr>
                          <m:t>𝜀</m:t>
                        </m:r>
                        <m:sSup>
                          <m:sSupPr>
                            <m:ctrlPr>
                              <a:rPr lang="en-US" sz="2000" i="1" kern="1200">
                                <a:solidFill>
                                  <a:srgbClr val="836967"/>
                                </a:solidFill>
                                <a:effectLst/>
                                <a:latin typeface="Cambria Math" panose="02040503050406030204" pitchFamily="18" charset="0"/>
                              </a:rPr>
                            </m:ctrlPr>
                          </m:sSupPr>
                          <m:e>
                            <m:r>
                              <a:rPr lang="en-US" sz="2000" i="1" kern="1200">
                                <a:solidFill>
                                  <a:srgbClr val="000000"/>
                                </a:solidFill>
                                <a:effectLst/>
                                <a:latin typeface="Cambria Math" panose="02040503050406030204" pitchFamily="18" charset="0"/>
                              </a:rPr>
                              <m:t>𝑅</m:t>
                            </m:r>
                          </m:e>
                          <m:sup>
                            <m:d>
                              <m:dPr>
                                <m:ctrlPr>
                                  <a:rPr lang="en-US" sz="2000" i="1" kern="1200">
                                    <a:solidFill>
                                      <a:srgbClr val="836967"/>
                                    </a:solidFill>
                                    <a:effectLst/>
                                    <a:latin typeface="Cambria Math" panose="02040503050406030204" pitchFamily="18" charset="0"/>
                                  </a:rPr>
                                </m:ctrlPr>
                              </m:dPr>
                              <m:e>
                                <m:r>
                                  <a:rPr lang="en-US" sz="2000" i="1" kern="1200">
                                    <a:solidFill>
                                      <a:srgbClr val="000000"/>
                                    </a:solidFill>
                                    <a:effectLst/>
                                    <a:latin typeface="Cambria Math" panose="02040503050406030204" pitchFamily="18" charset="0"/>
                                  </a:rPr>
                                  <m:t>𝑛</m:t>
                                </m:r>
                                <m:r>
                                  <a:rPr lang="en-US" sz="2000" i="0" kern="1200">
                                    <a:solidFill>
                                      <a:srgbClr val="000000"/>
                                    </a:solidFill>
                                    <a:effectLst/>
                                    <a:latin typeface="Cambria Math" panose="02040503050406030204" pitchFamily="18" charset="0"/>
                                  </a:rPr>
                                  <m:t>+1+</m:t>
                                </m:r>
                                <m:r>
                                  <a:rPr lang="en-US" sz="2000" i="1" kern="1200">
                                    <a:solidFill>
                                      <a:srgbClr val="000000"/>
                                    </a:solidFill>
                                    <a:effectLst/>
                                    <a:latin typeface="Cambria Math" panose="02040503050406030204" pitchFamily="18" charset="0"/>
                                  </a:rPr>
                                  <m:t>𝑚</m:t>
                                </m:r>
                              </m:e>
                            </m:d>
                          </m:sup>
                        </m:sSup>
                      </m:lim>
                    </m:limLow>
                    <m:r>
                      <a:rPr lang="en-US" sz="2000" i="1" kern="1200">
                        <a:solidFill>
                          <a:srgbClr val="000000"/>
                        </a:solidFill>
                        <a:effectLst/>
                        <a:latin typeface="Cambria Math" panose="02040503050406030204" pitchFamily="18" charset="0"/>
                      </a:rPr>
                      <m:t>𝜈</m:t>
                    </m:r>
                    <m:f>
                      <m:fPr>
                        <m:ctrlPr>
                          <a:rPr lang="en-US" sz="2000" i="1" kern="1200" smtClean="0">
                            <a:solidFill>
                              <a:srgbClr val="000000"/>
                            </a:solidFill>
                            <a:effectLst/>
                            <a:latin typeface="Cambria Math" panose="02040503050406030204" pitchFamily="18" charset="0"/>
                          </a:rPr>
                        </m:ctrlPr>
                      </m:fPr>
                      <m:num>
                        <m:r>
                          <a:rPr lang="en-US" sz="2000" i="1" kern="1200">
                            <a:solidFill>
                              <a:srgbClr val="000000"/>
                            </a:solidFill>
                            <a:effectLst/>
                            <a:latin typeface="Cambria Math" panose="02040503050406030204" pitchFamily="18" charset="0"/>
                          </a:rPr>
                          <m:t>1</m:t>
                        </m:r>
                      </m:num>
                      <m:den>
                        <m:r>
                          <a:rPr lang="en-US" sz="2000" i="1" kern="1200">
                            <a:solidFill>
                              <a:srgbClr val="000000"/>
                            </a:solidFill>
                            <a:effectLst/>
                            <a:latin typeface="Cambria Math" panose="02040503050406030204" pitchFamily="18" charset="0"/>
                          </a:rPr>
                          <m:t>2</m:t>
                        </m:r>
                      </m:den>
                    </m:f>
                    <m:sSup>
                      <m:sSupPr>
                        <m:ctrlPr>
                          <a:rPr lang="en-US" sz="2000" i="1" kern="1200" smtClean="0">
                            <a:solidFill>
                              <a:srgbClr val="000000"/>
                            </a:solidFill>
                            <a:effectLst/>
                            <a:latin typeface="Cambria Math" panose="02040503050406030204" pitchFamily="18" charset="0"/>
                          </a:rPr>
                        </m:ctrlPr>
                      </m:sSupPr>
                      <m:e>
                        <m:d>
                          <m:dPr>
                            <m:begChr m:val="‖"/>
                            <m:endChr m:val="‖"/>
                            <m:ctrlPr>
                              <a:rPr lang="en-US" sz="2000" i="1" kern="1200">
                                <a:solidFill>
                                  <a:srgbClr val="000000"/>
                                </a:solidFill>
                                <a:effectLst/>
                                <a:latin typeface="Cambria Math" panose="02040503050406030204" pitchFamily="18" charset="0"/>
                              </a:rPr>
                            </m:ctrlPr>
                          </m:dPr>
                          <m:e>
                            <m:r>
                              <a:rPr lang="en-US" sz="2000" i="0" kern="1200">
                                <a:solidFill>
                                  <a:srgbClr val="000000"/>
                                </a:solidFill>
                                <a:effectLst/>
                                <a:latin typeface="Cambria Math" panose="02040503050406030204" pitchFamily="18" charset="0"/>
                              </a:rPr>
                              <m:t>𝑦</m:t>
                            </m:r>
                          </m:e>
                        </m:d>
                      </m:e>
                      <m:sup>
                        <m:r>
                          <a:rPr lang="en-US" sz="2000" i="0" kern="1200">
                            <a:solidFill>
                              <a:srgbClr val="000000"/>
                            </a:solidFill>
                            <a:effectLst/>
                            <a:latin typeface="Cambria Math" panose="02040503050406030204" pitchFamily="18" charset="0"/>
                          </a:rPr>
                          <m:t>2</m:t>
                        </m:r>
                      </m:sup>
                    </m:sSup>
                    <m:r>
                      <a:rPr lang="en-US" sz="2000" i="0" kern="1200">
                        <a:solidFill>
                          <a:srgbClr val="000000"/>
                        </a:solidFill>
                        <a:effectLst/>
                        <a:latin typeface="Cambria Math" panose="02040503050406030204" pitchFamily="18" charset="0"/>
                      </a:rPr>
                      <m:t>+</m:t>
                    </m:r>
                    <m:f>
                      <m:fPr>
                        <m:ctrlPr>
                          <a:rPr lang="en-US" sz="2000" i="1" kern="1200">
                            <a:solidFill>
                              <a:srgbClr val="836967"/>
                            </a:solidFill>
                            <a:effectLst/>
                            <a:latin typeface="Cambria Math" panose="02040503050406030204" pitchFamily="18" charset="0"/>
                          </a:rPr>
                        </m:ctrlPr>
                      </m:fPr>
                      <m:num>
                        <m:r>
                          <a:rPr lang="en-US" sz="2000" i="0" kern="1200">
                            <a:solidFill>
                              <a:srgbClr val="000000"/>
                            </a:solidFill>
                            <a:effectLst/>
                            <a:latin typeface="Cambria Math" panose="02040503050406030204" pitchFamily="18" charset="0"/>
                          </a:rPr>
                          <m:t>1</m:t>
                        </m:r>
                      </m:num>
                      <m:den>
                        <m:r>
                          <a:rPr lang="en-US" sz="2000" i="0" kern="1200">
                            <a:solidFill>
                              <a:srgbClr val="000000"/>
                            </a:solidFill>
                            <a:effectLst/>
                            <a:latin typeface="Cambria Math" panose="02040503050406030204" pitchFamily="18" charset="0"/>
                          </a:rPr>
                          <m:t>2</m:t>
                        </m:r>
                      </m:den>
                    </m:f>
                    <m:r>
                      <a:rPr lang="en-US" sz="2000" b="0" i="1" kern="1200" smtClean="0">
                        <a:solidFill>
                          <a:srgbClr val="000000"/>
                        </a:solidFill>
                        <a:effectLst/>
                        <a:latin typeface="Cambria Math" panose="02040503050406030204" pitchFamily="18" charset="0"/>
                      </a:rPr>
                      <m:t>(</m:t>
                    </m:r>
                    <m:sSup>
                      <m:sSupPr>
                        <m:ctrlPr>
                          <a:rPr lang="en-US" sz="2000" i="1" kern="1200">
                            <a:solidFill>
                              <a:srgbClr val="836967"/>
                            </a:solidFill>
                            <a:effectLst/>
                            <a:latin typeface="Cambria Math" panose="02040503050406030204" pitchFamily="18" charset="0"/>
                          </a:rPr>
                        </m:ctrlPr>
                      </m:sSupPr>
                      <m:e>
                        <m:r>
                          <a:rPr lang="en-US" sz="2000" i="1" kern="1200">
                            <a:solidFill>
                              <a:srgbClr val="000000"/>
                            </a:solidFill>
                            <a:effectLst/>
                            <a:latin typeface="Cambria Math" panose="02040503050406030204" pitchFamily="18" charset="0"/>
                          </a:rPr>
                          <m:t>𝜔</m:t>
                        </m:r>
                      </m:e>
                      <m:sup>
                        <m:r>
                          <a:rPr lang="en-US" sz="2000" i="0" kern="1200">
                            <a:solidFill>
                              <a:srgbClr val="000000"/>
                            </a:solidFill>
                            <a:effectLst/>
                            <a:latin typeface="Cambria Math" panose="02040503050406030204" pitchFamily="18" charset="0"/>
                          </a:rPr>
                          <m:t>′</m:t>
                        </m:r>
                      </m:sup>
                    </m:sSup>
                    <m:r>
                      <a:rPr lang="en-US" sz="2000" i="1" kern="1200">
                        <a:solidFill>
                          <a:srgbClr val="000000"/>
                        </a:solidFill>
                        <a:effectLst/>
                        <a:latin typeface="Cambria Math" panose="02040503050406030204" pitchFamily="18" charset="0"/>
                      </a:rPr>
                      <m:t>𝜔</m:t>
                    </m:r>
                    <m:r>
                      <a:rPr lang="en-US" sz="2000" b="0" i="1" kern="1200" smtClean="0">
                        <a:solidFill>
                          <a:srgbClr val="000000"/>
                        </a:solidFill>
                        <a:effectLst/>
                        <a:latin typeface="Cambria Math" panose="02040503050406030204" pitchFamily="18" charset="0"/>
                      </a:rPr>
                      <m:t>+</m:t>
                    </m:r>
                    <m:sSup>
                      <m:sSupPr>
                        <m:ctrlPr>
                          <a:rPr lang="en-US" sz="2000" i="1" dirty="0" smtClean="0">
                            <a:solidFill>
                              <a:srgbClr val="836967"/>
                            </a:solidFill>
                            <a:effectLst/>
                            <a:latin typeface="Cambria Math" panose="02040503050406030204" pitchFamily="18" charset="0"/>
                          </a:rPr>
                        </m:ctrlPr>
                      </m:sSupPr>
                      <m:e>
                        <m:r>
                          <a:rPr lang="en-US" sz="2000" i="1" dirty="0">
                            <a:effectLst/>
                            <a:latin typeface="Cambria Math" panose="02040503050406030204" pitchFamily="18" charset="0"/>
                          </a:rPr>
                          <m:t>𝛾</m:t>
                        </m:r>
                      </m:e>
                      <m:sup>
                        <m:r>
                          <a:rPr lang="en-US" sz="2000" i="0" dirty="0">
                            <a:effectLst/>
                            <a:latin typeface="Cambria Math" panose="02040503050406030204" pitchFamily="18" charset="0"/>
                          </a:rPr>
                          <m:t>2</m:t>
                        </m:r>
                      </m:sup>
                    </m:sSup>
                  </m:oMath>
                </a14:m>
                <a:r>
                  <a:rPr lang="en-US" sz="2000" dirty="0">
                    <a:effectLst/>
                  </a:rPr>
                  <a:t>)</a:t>
                </a:r>
              </a:p>
              <a:p>
                <a:pPr algn="l" rtl="0" eaLnBrk="0" fontAlgn="base" hangingPunct="0">
                  <a:spcBef>
                    <a:spcPts val="0"/>
                  </a:spcBef>
                  <a:spcAft>
                    <a:spcPts val="0"/>
                  </a:spcAft>
                </a:pPr>
                <a:endParaRPr lang="en-US" sz="2000" dirty="0"/>
              </a:p>
              <a:p>
                <a:pPr>
                  <a:spcBef>
                    <a:spcPts val="0"/>
                  </a:spcBef>
                  <a:spcAft>
                    <a:spcPts val="0"/>
                  </a:spcAft>
                </a:pPr>
                <a:r>
                  <a:rPr lang="en-US" sz="2000" dirty="0">
                    <a:effectLst/>
                  </a:rPr>
                  <a:t>	</a:t>
                </a:r>
                <a14:m>
                  <m:oMath xmlns:m="http://schemas.openxmlformats.org/officeDocument/2006/math">
                    <m:r>
                      <m:rPr>
                        <m:sty m:val="p"/>
                      </m:rPr>
                      <a:rPr lang="en-US" sz="2000" b="0" i="0" smtClean="0">
                        <a:latin typeface="Cambria Math" panose="02040503050406030204" pitchFamily="18" charset="0"/>
                      </a:rPr>
                      <m:t>s</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t</m:t>
                    </m:r>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i="1" smtClean="0">
                        <a:latin typeface="Cambria Math" panose="02040503050406030204" pitchFamily="18" charset="0"/>
                      </a:rPr>
                      <m:t>𝐷</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𝐴𝑤</m:t>
                        </m:r>
                        <m:r>
                          <a:rPr lang="en-US" sz="2000" i="0">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𝛾</m:t>
                        </m:r>
                      </m:e>
                    </m:d>
                    <m:r>
                      <a:rPr lang="en-US" sz="2000" i="0">
                        <a:latin typeface="Cambria Math" panose="02040503050406030204" pitchFamily="18" charset="0"/>
                      </a:rPr>
                      <m:t>+</m:t>
                    </m:r>
                    <m:r>
                      <a:rPr lang="en-US" sz="2000" i="1">
                        <a:latin typeface="Cambria Math" panose="02040503050406030204" pitchFamily="18" charset="0"/>
                      </a:rPr>
                      <m:t>𝑦</m:t>
                    </m:r>
                    <m:r>
                      <a:rPr lang="en-US" sz="2000" b="0" i="0" smtClean="0">
                        <a:latin typeface="Cambria Math" panose="02040503050406030204" pitchFamily="18" charset="0"/>
                      </a:rPr>
                      <m:t>=</m:t>
                    </m:r>
                    <m:r>
                      <a:rPr lang="en-US" sz="2000" i="0">
                        <a:latin typeface="Cambria Math" panose="02040503050406030204" pitchFamily="18" charset="0"/>
                      </a:rPr>
                      <m:t>ⅇ</m:t>
                    </m:r>
                  </m:oMath>
                </a14:m>
                <a:endParaRPr lang="en-US" sz="2000" dirty="0"/>
              </a:p>
              <a:p>
                <a:pPr algn="l" rtl="0" eaLnBrk="0" fontAlgn="base" hangingPunct="0">
                  <a:spcBef>
                    <a:spcPts val="0"/>
                  </a:spcBef>
                  <a:spcAft>
                    <a:spcPts val="0"/>
                  </a:spcAft>
                </a:pPr>
                <a:endParaRPr lang="en-US" sz="2000" dirty="0">
                  <a:effectLst/>
                </a:endParaRPr>
              </a:p>
            </p:txBody>
          </p:sp>
        </mc:Choice>
        <mc:Fallback>
          <p:sp>
            <p:nvSpPr>
              <p:cNvPr id="12" name="TextBox 11">
                <a:extLst>
                  <a:ext uri="{FF2B5EF4-FFF2-40B4-BE49-F238E27FC236}">
                    <a16:creationId xmlns:a16="http://schemas.microsoft.com/office/drawing/2014/main" id="{87D44737-8881-3546-C961-58982BFD6BBD}"/>
                  </a:ext>
                </a:extLst>
              </p:cNvPr>
              <p:cNvSpPr txBox="1">
                <a:spLocks noRot="1" noChangeAspect="1" noMove="1" noResize="1" noEditPoints="1" noAdjustHandles="1" noChangeArrowheads="1" noChangeShapeType="1" noTextEdit="1"/>
              </p:cNvSpPr>
              <p:nvPr/>
            </p:nvSpPr>
            <p:spPr>
              <a:xfrm>
                <a:off x="2048275" y="3934700"/>
                <a:ext cx="4628069" cy="1545680"/>
              </a:xfrm>
              <a:prstGeom prst="rect">
                <a:avLst/>
              </a:prstGeom>
              <a:blipFill>
                <a:blip r:embed="rId3"/>
                <a:stretch>
                  <a:fillRect r="-1186"/>
                </a:stretch>
              </a:blipFill>
            </p:spPr>
            <p:txBody>
              <a:bodyPr/>
              <a:lstStyle/>
              <a:p>
                <a:r>
                  <a:rPr lang="en-US">
                    <a:noFill/>
                  </a:rPr>
                  <a:t> </a:t>
                </a:r>
              </a:p>
            </p:txBody>
          </p:sp>
        </mc:Fallback>
      </mc:AlternateContent>
    </p:spTree>
    <p:extLst>
      <p:ext uri="{BB962C8B-B14F-4D97-AF65-F5344CB8AC3E}">
        <p14:creationId xmlns:p14="http://schemas.microsoft.com/office/powerpoint/2010/main" val="337306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DB39-5D62-4299-B6DA-7E51784BEBD0}"/>
              </a:ext>
            </a:extLst>
          </p:cNvPr>
          <p:cNvSpPr>
            <a:spLocks noGrp="1"/>
          </p:cNvSpPr>
          <p:nvPr>
            <p:ph type="title"/>
          </p:nvPr>
        </p:nvSpPr>
        <p:spPr>
          <a:xfrm>
            <a:off x="517083" y="183450"/>
            <a:ext cx="7583119" cy="554587"/>
          </a:xfrm>
        </p:spPr>
        <p:txBody>
          <a:bodyPr>
            <a:noAutofit/>
          </a:bodyPr>
          <a:lstStyle/>
          <a:p>
            <a:r>
              <a:rPr lang="en-US" dirty="0"/>
              <a:t>Understanding The Change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E13C21-CDB7-4C61-B06D-49BEEC7BBF06}"/>
                  </a:ext>
                </a:extLst>
              </p:cNvPr>
              <p:cNvSpPr>
                <a:spLocks noGrp="1"/>
              </p:cNvSpPr>
              <p:nvPr>
                <p:ph sz="half" idx="2"/>
              </p:nvPr>
            </p:nvSpPr>
            <p:spPr/>
            <p:txBody>
              <a:bodyPr/>
              <a:lstStyle/>
              <a:p>
                <a:pPr>
                  <a:buFont typeface="Wingdings" panose="05000000000000000000" pitchFamily="2" charset="2"/>
                  <a:buChar char="v"/>
                </a:pPr>
                <a:r>
                  <a:rPr lang="en-US" dirty="0"/>
                  <a:t>In our final formulation it turns out that we can get explicit exact solution to the problem in terms of problem data (will see next), but it is impossible to do that in previous formulation.</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The planes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m:t>
                        </m:r>
                      </m:sup>
                    </m:sSup>
                    <m:r>
                      <a:rPr lang="en-US" i="1" dirty="0" smtClean="0">
                        <a:latin typeface="Cambria Math" panose="02040503050406030204" pitchFamily="18" charset="0"/>
                      </a:rPr>
                      <m:t>𝜔</m:t>
                    </m:r>
                    <m:r>
                      <a:rPr lang="en-US" i="0" dirty="0" smtClean="0">
                        <a:latin typeface="Cambria Math" panose="02040503050406030204" pitchFamily="18" charset="0"/>
                      </a:rPr>
                      <m:t>−</m:t>
                    </m:r>
                    <m:r>
                      <a:rPr lang="en-US" i="1" dirty="0" smtClean="0">
                        <a:latin typeface="Cambria Math" panose="02040503050406030204" pitchFamily="18" charset="0"/>
                      </a:rPr>
                      <m:t>𝛾</m:t>
                    </m:r>
                    <m:r>
                      <a:rPr lang="en-US" i="0" dirty="0" smtClean="0">
                        <a:latin typeface="Cambria Math" panose="02040503050406030204" pitchFamily="18" charset="0"/>
                      </a:rPr>
                      <m:t>=±1</m:t>
                    </m:r>
                  </m:oMath>
                </a14:m>
                <a:r>
                  <a:rPr lang="en-US" dirty="0"/>
                  <a:t> are not bounding plane anymore but can be thought of as “proximal” planes around which the points of each class are clustered, and which are pushed as far as possible by term</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b="0" i="1" dirty="0" smtClean="0">
                            <a:solidFill>
                              <a:srgbClr val="836967"/>
                            </a:solidFill>
                            <a:latin typeface="Cambria Math" panose="02040503050406030204" pitchFamily="18" charset="0"/>
                          </a:rPr>
                          <m:t> </m:t>
                        </m:r>
                        <m:r>
                          <a:rPr lang="en-US" i="1" dirty="0" smtClean="0">
                            <a:latin typeface="Cambria Math" panose="02040503050406030204" pitchFamily="18" charset="0"/>
                          </a:rPr>
                          <m:t>𝜔</m:t>
                        </m:r>
                      </m:e>
                      <m:sup>
                        <m:r>
                          <a:rPr lang="en-US" i="0" dirty="0" smtClean="0">
                            <a:latin typeface="Cambria Math" panose="02040503050406030204" pitchFamily="18" charset="0"/>
                          </a:rPr>
                          <m:t>′</m:t>
                        </m:r>
                      </m:sup>
                    </m:sSup>
                    <m:r>
                      <a:rPr lang="en-US" i="1" dirty="0" smtClean="0">
                        <a:latin typeface="Cambria Math" panose="02040503050406030204" pitchFamily="18" charset="0"/>
                      </a:rPr>
                      <m:t>𝜔</m:t>
                    </m:r>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i="1" dirty="0" smtClean="0">
                            <a:latin typeface="Cambria Math" panose="02040503050406030204" pitchFamily="18" charset="0"/>
                          </a:rPr>
                          <m:t>𝛾</m:t>
                        </m:r>
                      </m:e>
                      <m:sup>
                        <m:r>
                          <a:rPr lang="en-US" i="0" dirty="0" smtClean="0">
                            <a:latin typeface="Cambria Math" panose="02040503050406030204" pitchFamily="18" charset="0"/>
                          </a:rPr>
                          <m:t>2</m:t>
                        </m:r>
                      </m:sup>
                    </m:sSup>
                  </m:oMath>
                </a14:m>
                <a:r>
                  <a:rPr lang="en-US" dirty="0"/>
                  <a:t> in the objective function.</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1EE13C21-CDB7-4C61-B06D-49BEEC7BBF06}"/>
                  </a:ext>
                </a:extLst>
              </p:cNvPr>
              <p:cNvSpPr>
                <a:spLocks noGrp="1" noRot="1" noChangeAspect="1" noMove="1" noResize="1" noEditPoints="1" noAdjustHandles="1" noChangeArrowheads="1" noChangeShapeType="1" noTextEdit="1"/>
              </p:cNvSpPr>
              <p:nvPr>
                <p:ph sz="half" idx="2"/>
              </p:nvPr>
            </p:nvSpPr>
            <p:spPr>
              <a:blipFill>
                <a:blip r:embed="rId2"/>
                <a:stretch>
                  <a:fillRect l="-974" t="-818" r="-417"/>
                </a:stretch>
              </a:blipFill>
            </p:spPr>
            <p:txBody>
              <a:bodyPr/>
              <a:lstStyle/>
              <a:p>
                <a:r>
                  <a:rPr lang="en-US">
                    <a:noFill/>
                  </a:rPr>
                  <a:t> </a:t>
                </a:r>
              </a:p>
            </p:txBody>
          </p:sp>
        </mc:Fallback>
      </mc:AlternateContent>
    </p:spTree>
    <p:extLst>
      <p:ext uri="{BB962C8B-B14F-4D97-AF65-F5344CB8AC3E}">
        <p14:creationId xmlns:p14="http://schemas.microsoft.com/office/powerpoint/2010/main" val="22622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3618E7-9FAB-6EF1-B304-DEF2479FB37C}"/>
              </a:ext>
            </a:extLst>
          </p:cNvPr>
          <p:cNvSpPr>
            <a:spLocks noGrp="1"/>
          </p:cNvSpPr>
          <p:nvPr>
            <p:ph type="title"/>
          </p:nvPr>
        </p:nvSpPr>
        <p:spPr>
          <a:xfrm>
            <a:off x="180654" y="202990"/>
            <a:ext cx="8706492" cy="554587"/>
          </a:xfrm>
        </p:spPr>
        <p:txBody>
          <a:bodyPr/>
          <a:lstStyle/>
          <a:p>
            <a:r>
              <a:rPr lang="en-US" dirty="0"/>
              <a:t>Difference between PSVM and SVM graphically</a:t>
            </a:r>
          </a:p>
        </p:txBody>
      </p:sp>
      <p:sp>
        <p:nvSpPr>
          <p:cNvPr id="11" name="Text Placeholder 2">
            <a:extLst>
              <a:ext uri="{FF2B5EF4-FFF2-40B4-BE49-F238E27FC236}">
                <a16:creationId xmlns:a16="http://schemas.microsoft.com/office/drawing/2014/main" id="{3253B67B-8D3C-A9F5-5025-03E8531847C0}"/>
              </a:ext>
            </a:extLst>
          </p:cNvPr>
          <p:cNvSpPr>
            <a:spLocks noGrp="1"/>
          </p:cNvSpPr>
          <p:nvPr>
            <p:ph type="body" idx="1"/>
          </p:nvPr>
        </p:nvSpPr>
        <p:spPr>
          <a:xfrm>
            <a:off x="180654" y="1132413"/>
            <a:ext cx="4288604" cy="480630"/>
          </a:xfrm>
        </p:spPr>
        <p:txBody>
          <a:bodyPr/>
          <a:lstStyle/>
          <a:p>
            <a:pPr algn="ctr"/>
            <a:r>
              <a:rPr lang="en-US" dirty="0"/>
              <a:t>PSVM</a:t>
            </a:r>
          </a:p>
        </p:txBody>
      </p:sp>
      <p:pic>
        <p:nvPicPr>
          <p:cNvPr id="4" name="Content Placeholder 3" descr="Diagram&#10;&#10;Description automatically generated">
            <a:extLst>
              <a:ext uri="{FF2B5EF4-FFF2-40B4-BE49-F238E27FC236}">
                <a16:creationId xmlns:a16="http://schemas.microsoft.com/office/drawing/2014/main" id="{4F7E3670-A40D-4B23-84E6-90B1A873F304}"/>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100000"/>
                    </a14:imgEffect>
                    <a14:imgEffect>
                      <a14:saturation sat="262000"/>
                    </a14:imgEffect>
                  </a14:imgLayer>
                </a14:imgProps>
              </a:ext>
            </a:extLst>
          </a:blip>
          <a:stretch>
            <a:fillRect/>
          </a:stretch>
        </p:blipFill>
        <p:spPr>
          <a:xfrm>
            <a:off x="180654" y="1957285"/>
            <a:ext cx="4288604" cy="4095729"/>
          </a:xfrm>
          <a:prstGeom prst="rect">
            <a:avLst/>
          </a:prstGeom>
          <a:noFill/>
        </p:spPr>
      </p:pic>
      <p:sp>
        <p:nvSpPr>
          <p:cNvPr id="13" name="Text Placeholder 4">
            <a:extLst>
              <a:ext uri="{FF2B5EF4-FFF2-40B4-BE49-F238E27FC236}">
                <a16:creationId xmlns:a16="http://schemas.microsoft.com/office/drawing/2014/main" id="{9D278863-326B-7AAF-CB05-A0B6AE2274CB}"/>
              </a:ext>
            </a:extLst>
          </p:cNvPr>
          <p:cNvSpPr>
            <a:spLocks noGrp="1"/>
          </p:cNvSpPr>
          <p:nvPr>
            <p:ph type="body" sz="quarter" idx="3"/>
          </p:nvPr>
        </p:nvSpPr>
        <p:spPr>
          <a:xfrm>
            <a:off x="4645025" y="1125166"/>
            <a:ext cx="4242121" cy="487877"/>
          </a:xfrm>
        </p:spPr>
        <p:txBody>
          <a:bodyPr/>
          <a:lstStyle/>
          <a:p>
            <a:pPr algn="ctr"/>
            <a:r>
              <a:rPr lang="en-US" dirty="0"/>
              <a:t>SVM</a:t>
            </a:r>
          </a:p>
        </p:txBody>
      </p:sp>
      <p:pic>
        <p:nvPicPr>
          <p:cNvPr id="6" name="Content Placeholder 5">
            <a:extLst>
              <a:ext uri="{FF2B5EF4-FFF2-40B4-BE49-F238E27FC236}">
                <a16:creationId xmlns:a16="http://schemas.microsoft.com/office/drawing/2014/main" id="{AAF5B6A2-51FF-4673-9AF4-75093E5691ED}"/>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sharpenSoften amount="100000"/>
                    </a14:imgEffect>
                  </a14:imgLayer>
                </a14:imgProps>
              </a:ext>
            </a:extLst>
          </a:blip>
          <a:stretch>
            <a:fillRect/>
          </a:stretch>
        </p:blipFill>
        <p:spPr>
          <a:xfrm>
            <a:off x="4692788" y="1782501"/>
            <a:ext cx="3979793" cy="4270513"/>
          </a:xfrm>
        </p:spPr>
      </p:pic>
    </p:spTree>
    <p:extLst>
      <p:ext uri="{BB962C8B-B14F-4D97-AF65-F5344CB8AC3E}">
        <p14:creationId xmlns:p14="http://schemas.microsoft.com/office/powerpoint/2010/main" val="2933532799"/>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5735525C3E7C4F8D44FE348B868475" ma:contentTypeVersion="7" ma:contentTypeDescription="Create a new document." ma:contentTypeScope="" ma:versionID="633b9f41fcef3ff95eba51d62d6f1106">
  <xsd:schema xmlns:xsd="http://www.w3.org/2001/XMLSchema" xmlns:xs="http://www.w3.org/2001/XMLSchema" xmlns:p="http://schemas.microsoft.com/office/2006/metadata/properties" xmlns:ns3="11f93f5a-d08d-42f0-9d8e-b0aa3d01a5fe" xmlns:ns4="87138a84-c9ec-4ab7-b784-a348c27780b6" targetNamespace="http://schemas.microsoft.com/office/2006/metadata/properties" ma:root="true" ma:fieldsID="f594dfab2ab5a4b9965321db8f644bc8" ns3:_="" ns4:_="">
    <xsd:import namespace="11f93f5a-d08d-42f0-9d8e-b0aa3d01a5fe"/>
    <xsd:import namespace="87138a84-c9ec-4ab7-b784-a348c27780b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3f5a-d08d-42f0-9d8e-b0aa3d01a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138a84-c9ec-4ab7-b784-a348c27780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F53E7-E70F-42E5-BD0A-C99517CE8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3f5a-d08d-42f0-9d8e-b0aa3d01a5fe"/>
    <ds:schemaRef ds:uri="87138a84-c9ec-4ab7-b784-a348c27780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53C46D-ED29-4591-AD7B-BA14EA66E07D}">
  <ds:schemaRef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87138a84-c9ec-4ab7-b784-a348c27780b6"/>
    <ds:schemaRef ds:uri="11f93f5a-d08d-42f0-9d8e-b0aa3d01a5fe"/>
  </ds:schemaRefs>
</ds:datastoreItem>
</file>

<file path=customXml/itemProps3.xml><?xml version="1.0" encoding="utf-8"?>
<ds:datastoreItem xmlns:ds="http://schemas.openxmlformats.org/officeDocument/2006/customXml" ds:itemID="{C026CA10-AFF7-4283-B785-ECE4FD1F07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IITR_template_sudiproy</Template>
  <TotalTime>5037</TotalTime>
  <Words>1826</Words>
  <Application>Microsoft Office PowerPoint</Application>
  <PresentationFormat>On-screen Show (4:3)</PresentationFormat>
  <Paragraphs>199</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-apple-system</vt:lpstr>
      <vt:lpstr>Arial</vt:lpstr>
      <vt:lpstr>Calibri</vt:lpstr>
      <vt:lpstr>Cambria Math</vt:lpstr>
      <vt:lpstr>charter</vt:lpstr>
      <vt:lpstr>Franklin Gothic Demi</vt:lpstr>
      <vt:lpstr>Helvetica Neue</vt:lpstr>
      <vt:lpstr>latoregular</vt:lpstr>
      <vt:lpstr>Lucida Grande</vt:lpstr>
      <vt:lpstr>Merriweather Sans</vt:lpstr>
      <vt:lpstr>Open Sans</vt:lpstr>
      <vt:lpstr>Times New Roman</vt:lpstr>
      <vt:lpstr>Wingdings</vt:lpstr>
      <vt:lpstr>IITR_PPT_Template</vt:lpstr>
      <vt:lpstr>PROXIMAL SUPPORT VECTOR MACHINE CLASSIFIER</vt:lpstr>
      <vt:lpstr>INTRODUCTION</vt:lpstr>
      <vt:lpstr>Introduction (Cont..)</vt:lpstr>
      <vt:lpstr>Transition from SVM to PSVM</vt:lpstr>
      <vt:lpstr>PowerPoint Presentation</vt:lpstr>
      <vt:lpstr>PowerPoint Presentation</vt:lpstr>
      <vt:lpstr>Replacing Inequality with equality to get PSVM objective function.</vt:lpstr>
      <vt:lpstr>Understanding The Change</vt:lpstr>
      <vt:lpstr>Difference between PSVM and SVM graphically</vt:lpstr>
      <vt:lpstr>PowerPoint Presentation</vt:lpstr>
      <vt:lpstr>PowerPoint Presentation</vt:lpstr>
      <vt:lpstr>Nonlinear PSVM</vt:lpstr>
      <vt:lpstr>PowerPoint Presentation</vt:lpstr>
      <vt:lpstr>PowerPoint Presentation</vt:lpstr>
      <vt:lpstr>Implementation of SVM and PSVM on datasets.</vt:lpstr>
      <vt:lpstr>PSVM implementation on SPIRAL DATASET</vt:lpstr>
      <vt:lpstr>PowerPoint Presentation</vt:lpstr>
      <vt:lpstr>PowerPoint Presentation</vt:lpstr>
      <vt:lpstr>Pulsar Stars dataset [4]</vt:lpstr>
      <vt:lpstr>Box Plot of 8 Features.</vt:lpstr>
      <vt:lpstr>Plotting Histogram to check the distribution.</vt:lpstr>
      <vt:lpstr>SVM vs PSVM (with Gaussian kernel) on Pulsar dataset</vt:lpstr>
      <vt:lpstr>Social Network Ads Dataset [7] </vt:lpstr>
      <vt:lpstr>PowerPoint Presentation</vt:lpstr>
      <vt:lpstr>PowerPoint Presentation</vt:lpstr>
      <vt:lpstr>Comparison of PSVM with SVM</vt:lpstr>
      <vt:lpstr>PowerPoint Presentation</vt:lpstr>
      <vt:lpstr>Credit Card Dataset</vt:lpstr>
      <vt:lpstr>PowerPoint Presentation</vt:lpstr>
      <vt:lpstr>PowerPoint Presentation</vt:lpstr>
      <vt:lpstr>Further Scope of Improvement</vt:lpstr>
      <vt:lpstr>Conclusion</vt:lpstr>
      <vt:lpstr>REFERENCES AND CITATION</vt:lpstr>
      <vt:lpstr>PowerPoint Presentation</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Anurag Porwal</cp:lastModifiedBy>
  <cp:revision>85</cp:revision>
  <dcterms:created xsi:type="dcterms:W3CDTF">2015-07-18T13:17:54Z</dcterms:created>
  <dcterms:modified xsi:type="dcterms:W3CDTF">2022-05-04T23:24:19Z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0x010100FB5735525C3E7C4F8D44FE348B868475</vt:lpwstr>
  </property>
</Properties>
</file>