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  <p:sldMasterId id="2147483685" r:id="rId5"/>
  </p:sldMasterIdLst>
  <p:notesMasterIdLst>
    <p:notesMasterId r:id="rId14"/>
  </p:notesMasterIdLst>
  <p:sldIdLst>
    <p:sldId id="306" r:id="rId6"/>
    <p:sldId id="257" r:id="rId7"/>
    <p:sldId id="309" r:id="rId8"/>
    <p:sldId id="307" r:id="rId9"/>
    <p:sldId id="308" r:id="rId10"/>
    <p:sldId id="310" r:id="rId11"/>
    <p:sldId id="259" r:id="rId12"/>
    <p:sldId id="31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77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88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97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24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91ee054a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91ee054a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12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6" indent="0" algn="ctr">
              <a:buNone/>
              <a:defRPr sz="1600"/>
            </a:lvl4pPr>
            <a:lvl5pPr marL="1828687" indent="0" algn="ctr">
              <a:buNone/>
              <a:defRPr sz="1600"/>
            </a:lvl5pPr>
            <a:lvl6pPr marL="2285859" indent="0" algn="ctr">
              <a:buNone/>
              <a:defRPr sz="1600"/>
            </a:lvl6pPr>
            <a:lvl7pPr marL="2743030" indent="0" algn="ctr">
              <a:buNone/>
              <a:defRPr sz="1600"/>
            </a:lvl7pPr>
            <a:lvl8pPr marL="3200202" indent="0" algn="ctr">
              <a:buNone/>
              <a:defRPr sz="1600"/>
            </a:lvl8pPr>
            <a:lvl9pPr marL="36573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34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94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82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Logo on BR">
  <p:cSld name="Title and Content - Logo on B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Arial"/>
              <a:buNone/>
              <a:defRPr sz="3399" b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131180" y="863445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2" lvl="0" indent="-380977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marL="914343" lvl="1" indent="-355578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marL="1371516" lvl="2" indent="-3428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marL="1828687" lvl="3" indent="-3301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5859" lvl="4" indent="-3301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030" lvl="5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02" lvl="6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73" lvl="7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45" lvl="8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9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Logo on BR">
  <p:cSld name="1_Title and Content - Logo on B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Arial"/>
              <a:buNone/>
              <a:defRPr sz="3399" b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131180" y="863445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2" lvl="0" indent="-380977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marL="914343" lvl="1" indent="-355578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marL="1371516" lvl="2" indent="-3428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marL="1828687" lvl="3" indent="-3301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5859" lvl="4" indent="-3301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030" lvl="5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02" lvl="6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73" lvl="7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45" lvl="8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29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2361" y="704070"/>
            <a:ext cx="10378440" cy="2222312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225048" y="3689622"/>
            <a:ext cx="4814552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CB83BF39-519E-4515-BC01-ADEBDD55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17247"/>
            <a:ext cx="12982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18BE94-8940-4424-9268-C3CB60CC731F}" type="datetime1">
              <a:rPr lang="en-GB" smtClean="0"/>
              <a:pPr/>
              <a:t>10/10/2023</a:t>
            </a:fld>
            <a:endParaRPr lang="en-GB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70C669A-6372-45B5-9BB2-5CA57CC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0158"/>
            <a:ext cx="5838787" cy="3783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2107E66-05FA-4FD9-BE00-F87BACCE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63420"/>
            <a:ext cx="55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EE1287-4E06-4465-9619-432D9695940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6154F-1322-4C5A-DA40-365F4D4C3F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21472"/>
            <a:ext cx="4814552" cy="22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74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" y="649138"/>
            <a:ext cx="10177451" cy="6410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32" y="153078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ight Arrow 6"/>
          <p:cNvSpPr/>
          <p:nvPr userDrawn="1"/>
        </p:nvSpPr>
        <p:spPr>
          <a:xfrm>
            <a:off x="0" y="1263552"/>
            <a:ext cx="10467011" cy="146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C1FB987-553A-4ADF-A5A4-FF8E4D0F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08455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19F5167-3292-43B5-BF3A-D6988EB1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41366"/>
            <a:ext cx="5632725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6C1569A-D4E7-4F8B-AE3E-955DA0D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4628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16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57941"/>
            <a:ext cx="10177451" cy="6410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" y="1725085"/>
            <a:ext cx="5181600" cy="40717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5325" y="1725085"/>
            <a:ext cx="5181600" cy="4180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ight Arrow 7"/>
          <p:cNvSpPr/>
          <p:nvPr userDrawn="1"/>
        </p:nvSpPr>
        <p:spPr>
          <a:xfrm>
            <a:off x="0" y="1121340"/>
            <a:ext cx="10467011" cy="146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2579EAB-275C-4460-A278-E057A3F9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A34C63E-A38A-4D69-B216-D6D64D7B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479046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875919B-0E5D-4261-819B-1B8EABD1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59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" y="580080"/>
            <a:ext cx="10515600" cy="6089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ight Arrow 9"/>
          <p:cNvSpPr/>
          <p:nvPr userDrawn="1"/>
        </p:nvSpPr>
        <p:spPr>
          <a:xfrm>
            <a:off x="0" y="1122607"/>
            <a:ext cx="10467011" cy="146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C1753A7-9D05-4AF5-9C40-819BA47E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531D5D1-47FB-4E14-ADA0-BE2D2D6F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722877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A5DF5754-EA11-4630-86D5-98E7E84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4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52400" y="1091821"/>
            <a:ext cx="10042478" cy="4708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52400" y="531813"/>
            <a:ext cx="5553075" cy="504825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4"/>
            <a:endParaRPr lang="en-GB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EE6E1E6-4E90-479D-8303-CE90C372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2347553-DD06-4178-975E-81C40C66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838787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FCC5E7F-59F1-4314-A6DF-5EF6168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59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E0FC474-8AB6-477A-9610-80EAB715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A733BA6-6222-45F2-9455-F03C724E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658483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75A04D9-EBAA-4E14-8FF7-78525524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2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6218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1CE2B83-DEE8-4A12-96CE-5DC9C1B3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214909E-74A3-4F66-8E41-2F474569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529694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D7D3B48-5DEF-48C8-B3E7-F581BC69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782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-121257"/>
            <a:ext cx="12193057" cy="6858594"/>
            <a:chOff x="-15125" y="-290069"/>
            <a:chExt cx="12193057" cy="6858594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5125" y="-290069"/>
              <a:ext cx="12193057" cy="6858594"/>
            </a:xfrm>
            <a:prstGeom prst="rect">
              <a:avLst/>
            </a:prstGeom>
          </p:spPr>
        </p:pic>
        <p:pic>
          <p:nvPicPr>
            <p:cNvPr id="11" name="Picture 10" descr="HDRibbonTitle-UniformTrim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125" y="2832904"/>
              <a:ext cx="2478024" cy="61264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pic>
          <p:nvPicPr>
            <p:cNvPr id="12" name="Picture 11" descr="HDRibbonTitle-UniformTrim.png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699908" y="2832904"/>
              <a:ext cx="2478024" cy="612648"/>
            </a:xfrm>
            <a:prstGeom prst="rect">
              <a:avLst/>
            </a:prstGeom>
          </p:spPr>
        </p:pic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418449" y="2799471"/>
            <a:ext cx="5613009" cy="13364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424DCA2E-B820-43FB-80F7-9CA4876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4856014-2AB7-40E7-AE2F-BC92A00E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735756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558987F-2159-4F75-9AD1-6BA2A800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443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900" y="567868"/>
            <a:ext cx="5829300" cy="8734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2746" y="573206"/>
            <a:ext cx="6172200" cy="52957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433" y="2057400"/>
            <a:ext cx="48586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ight Arrow 7"/>
          <p:cNvSpPr/>
          <p:nvPr userDrawn="1"/>
        </p:nvSpPr>
        <p:spPr>
          <a:xfrm>
            <a:off x="0" y="1477719"/>
            <a:ext cx="5742746" cy="1828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5A2045E2-4CDF-45AE-8085-111DD446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0D86F2-8734-4B4D-A1FE-E9C3EFF3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709999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2B04B2-555D-4567-A9AE-390221A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16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856412" cy="55478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775" y="571547"/>
            <a:ext cx="5154413" cy="8734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ight Arrow 9"/>
          <p:cNvSpPr/>
          <p:nvPr userDrawn="1"/>
        </p:nvSpPr>
        <p:spPr>
          <a:xfrm>
            <a:off x="0" y="1505150"/>
            <a:ext cx="5183188" cy="200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152399" y="2057400"/>
            <a:ext cx="5030789" cy="39476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10D0889A-9876-4C76-9246-71F32422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DC6806A-A81B-4E79-9DA6-9BD05C16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877424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C7EB81CB-E8A7-4C37-92DE-8FFC0AAD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14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D-PanelTitleR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HDRibbonTitle-UniformTri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934" y="3147609"/>
            <a:ext cx="2478024" cy="612648"/>
          </a:xfrm>
          <a:prstGeom prst="rect">
            <a:avLst/>
          </a:prstGeom>
        </p:spPr>
      </p:pic>
      <p:pic>
        <p:nvPicPr>
          <p:cNvPr id="20" name="Picture 19" descr="HDRibbonTitle-UniformTri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6202" y="3147609"/>
            <a:ext cx="2478024" cy="612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</p:spPr>
        <p:txBody>
          <a:bodyPr/>
          <a:lstStyle/>
          <a:p>
            <a:fld id="{5C225413-9C45-475B-A4EC-383F4A36C2D3}" type="datetime1">
              <a:rPr lang="en-GB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24443" y="-14068"/>
            <a:ext cx="12225528" cy="36576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0" y="6160159"/>
            <a:ext cx="12192000" cy="7091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0" y="350843"/>
            <a:ext cx="12198096" cy="1349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0" y="6043738"/>
            <a:ext cx="12198096" cy="1349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373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" y="632321"/>
            <a:ext cx="10177451" cy="6410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722877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ight Arrow 8"/>
          <p:cNvSpPr/>
          <p:nvPr userDrawn="1"/>
        </p:nvSpPr>
        <p:spPr>
          <a:xfrm>
            <a:off x="0" y="1200052"/>
            <a:ext cx="10467011" cy="1828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1004" y="1638300"/>
            <a:ext cx="5586896" cy="422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057900" y="1638300"/>
            <a:ext cx="5702300" cy="42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32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" y="632321"/>
            <a:ext cx="10177451" cy="6410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Right Arrow 8"/>
          <p:cNvSpPr/>
          <p:nvPr userDrawn="1"/>
        </p:nvSpPr>
        <p:spPr>
          <a:xfrm>
            <a:off x="0" y="1200052"/>
            <a:ext cx="10467011" cy="1828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3930448D-BEA8-4AEF-B09E-09BC1B47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364" y="6346404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D8ADBAE-24EF-4BEF-AA6C-4242D0C2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503937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C519264-3C64-4BC0-9756-956AC5A6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28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" y="632321"/>
            <a:ext cx="10177451" cy="6410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Right Arrow 8"/>
          <p:cNvSpPr/>
          <p:nvPr userDrawn="1"/>
        </p:nvSpPr>
        <p:spPr>
          <a:xfrm>
            <a:off x="0" y="1200052"/>
            <a:ext cx="10467011" cy="1828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60388" y="1465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60388" y="22891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465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2891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B2B9146A-FAB2-40A6-8906-A536AA5E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068D2DB-645D-46FD-9D56-A1242FB1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632725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EDAD7EB9-E876-458B-9C3F-8B89FA9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49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 userDrawn="1"/>
        </p:nvSpPr>
        <p:spPr>
          <a:xfrm>
            <a:off x="50800" y="390068"/>
            <a:ext cx="5829300" cy="87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42746" y="573206"/>
            <a:ext cx="6172200" cy="52957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ight Arrow 12"/>
          <p:cNvSpPr/>
          <p:nvPr userDrawn="1"/>
        </p:nvSpPr>
        <p:spPr>
          <a:xfrm>
            <a:off x="0" y="1223719"/>
            <a:ext cx="5742746" cy="2229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03200" y="1651000"/>
            <a:ext cx="5359400" cy="421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269FC5F8-649C-4B29-A695-BA72437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E2DCA50B-F015-4DE5-9626-3D181A0E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581210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85249783-34EA-4D53-B799-04E745D2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14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852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876805" y="1600200"/>
            <a:ext cx="4852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endParaRPr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F957F67-E8C6-4803-B67F-4C6DBB36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2101145-A88E-4CD3-872F-EB20C723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800151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4FBBD409-5686-49E6-B13B-8A7EE643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0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D375-14E9-4F99-92DB-4D5DDB8FEFC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528F-A8C0-4C58-831D-CE999D9A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8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50569" y="1183133"/>
            <a:ext cx="12206733" cy="56748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866733" y="0"/>
            <a:ext cx="1219200" cy="12192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3B4855A6-A421-4E4D-A324-597D948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6039"/>
            <a:ext cx="1298232" cy="365125"/>
          </a:xfrm>
          <a:prstGeom prst="rect">
            <a:avLst/>
          </a:prstGeom>
        </p:spPr>
        <p:txBody>
          <a:bodyPr/>
          <a:lstStyle/>
          <a:p>
            <a:fld id="{5518BE94-8940-4424-9268-C3CB60CC731F}" type="datetime1">
              <a:rPr lang="en-GB" smtClean="0"/>
              <a:t>10/10/2023</a:t>
            </a:fld>
            <a:endParaRPr lang="en-GB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41E9452-8D3E-47CD-969B-C69141B0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4762" y="6358950"/>
            <a:ext cx="5542573" cy="37838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6DC1A3A-BE14-49DA-BA7B-B0355095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72212"/>
            <a:ext cx="558800" cy="365125"/>
          </a:xfrm>
          <a:prstGeom prst="rect">
            <a:avLst/>
          </a:prstGeom>
        </p:spPr>
        <p:txBody>
          <a:bodyPr/>
          <a:lstStyle/>
          <a:p>
            <a:fld id="{F2EE1287-4E06-4465-9619-432D969594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95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Default Color">
  <p:cSld name="Title Slide - Default 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Arial"/>
              <a:buNone/>
              <a:defRPr sz="6600" b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1"/>
          </p:nvPr>
        </p:nvSpPr>
        <p:spPr>
          <a:xfrm>
            <a:off x="2180943" y="6175936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72" lvl="0" indent="-2285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43" lvl="1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16" lvl="2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87" lvl="3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59" lvl="4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30" lvl="5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02" lvl="6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73" lvl="7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45" lvl="8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2"/>
          </p:nvPr>
        </p:nvSpPr>
        <p:spPr>
          <a:xfrm>
            <a:off x="2183874" y="6460220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72" lvl="0" indent="-2285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43" lvl="1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16" lvl="2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87" lvl="3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59" lvl="4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30" lvl="5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02" lvl="6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73" lvl="7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45" lvl="8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3"/>
          </p:nvPr>
        </p:nvSpPr>
        <p:spPr>
          <a:xfrm>
            <a:off x="1837678" y="5537770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72" lvl="0" indent="-2285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43" lvl="1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16" lvl="2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87" lvl="3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59" lvl="4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30" lvl="5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02" lvl="6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73" lvl="7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45" lvl="8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4"/>
          </p:nvPr>
        </p:nvSpPr>
        <p:spPr>
          <a:xfrm>
            <a:off x="1837679" y="5273333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72" lvl="0" indent="-2285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1800"/>
              <a:buNone/>
              <a:defRPr sz="1800" b="1">
                <a:solidFill>
                  <a:srgbClr val="1D30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43" lvl="1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16" lvl="2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87" lvl="3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59" lvl="4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30" lvl="5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02" lvl="6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73" lvl="7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45" lvl="8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5"/>
          </p:nvPr>
        </p:nvSpPr>
        <p:spPr>
          <a:xfrm>
            <a:off x="2581756" y="20385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72" lvl="0" indent="-22858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43" lvl="1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16" lvl="2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687" lvl="3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859" lvl="4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030" lvl="5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02" lvl="6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73" lvl="7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45" lvl="8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>
            <a:spLocks noGrp="1"/>
          </p:cNvSpPr>
          <p:nvPr>
            <p:ph type="pic" idx="6"/>
          </p:nvPr>
        </p:nvSpPr>
        <p:spPr>
          <a:xfrm>
            <a:off x="353570" y="5211252"/>
            <a:ext cx="1353599" cy="135359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809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Logo on BR">
  <p:cSld name="Title and Content - Logo on B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Arial"/>
              <a:buNone/>
              <a:defRPr sz="3399" b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131180" y="863445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2" lvl="0" indent="-380977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marL="914343" lvl="1" indent="-355578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marL="1371516" lvl="2" indent="-3428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marL="1828687" lvl="3" indent="-3301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5859" lvl="4" indent="-330179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030" lvl="5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02" lvl="6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373" lvl="7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45" lvl="8" indent="-3428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11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6" indent="0">
              <a:buNone/>
              <a:defRPr sz="1600" b="1"/>
            </a:lvl4pPr>
            <a:lvl5pPr marL="1828687" indent="0">
              <a:buNone/>
              <a:defRPr sz="1600" b="1"/>
            </a:lvl5pPr>
            <a:lvl6pPr marL="2285859" indent="0">
              <a:buNone/>
              <a:defRPr sz="1600" b="1"/>
            </a:lvl6pPr>
            <a:lvl7pPr marL="2743030" indent="0">
              <a:buNone/>
              <a:defRPr sz="1600" b="1"/>
            </a:lvl7pPr>
            <a:lvl8pPr marL="3200202" indent="0">
              <a:buNone/>
              <a:defRPr sz="1600" b="1"/>
            </a:lvl8pPr>
            <a:lvl9pPr marL="36573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6" indent="0">
              <a:buNone/>
              <a:defRPr sz="1600" b="1"/>
            </a:lvl4pPr>
            <a:lvl5pPr marL="1828687" indent="0">
              <a:buNone/>
              <a:defRPr sz="1600" b="1"/>
            </a:lvl5pPr>
            <a:lvl6pPr marL="2285859" indent="0">
              <a:buNone/>
              <a:defRPr sz="1600" b="1"/>
            </a:lvl6pPr>
            <a:lvl7pPr marL="2743030" indent="0">
              <a:buNone/>
              <a:defRPr sz="1600" b="1"/>
            </a:lvl7pPr>
            <a:lvl8pPr marL="3200202" indent="0">
              <a:buNone/>
              <a:defRPr sz="1600" b="1"/>
            </a:lvl8pPr>
            <a:lvl9pPr marL="36573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95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59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41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6" indent="0">
              <a:buNone/>
              <a:defRPr sz="1000"/>
            </a:lvl4pPr>
            <a:lvl5pPr marL="1828687" indent="0">
              <a:buNone/>
              <a:defRPr sz="1000"/>
            </a:lvl5pPr>
            <a:lvl6pPr marL="2285859" indent="0">
              <a:buNone/>
              <a:defRPr sz="1000"/>
            </a:lvl6pPr>
            <a:lvl7pPr marL="2743030" indent="0">
              <a:buNone/>
              <a:defRPr sz="1000"/>
            </a:lvl7pPr>
            <a:lvl8pPr marL="3200202" indent="0">
              <a:buNone/>
              <a:defRPr sz="1000"/>
            </a:lvl8pPr>
            <a:lvl9pPr marL="36573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64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2" indent="0">
              <a:buNone/>
              <a:defRPr sz="2799"/>
            </a:lvl2pPr>
            <a:lvl3pPr marL="914343" indent="0">
              <a:buNone/>
              <a:defRPr sz="2400"/>
            </a:lvl3pPr>
            <a:lvl4pPr marL="1371516" indent="0">
              <a:buNone/>
              <a:defRPr sz="2000"/>
            </a:lvl4pPr>
            <a:lvl5pPr marL="1828687" indent="0">
              <a:buNone/>
              <a:defRPr sz="2000"/>
            </a:lvl5pPr>
            <a:lvl6pPr marL="2285859" indent="0">
              <a:buNone/>
              <a:defRPr sz="2000"/>
            </a:lvl6pPr>
            <a:lvl7pPr marL="2743030" indent="0">
              <a:buNone/>
              <a:defRPr sz="2000"/>
            </a:lvl7pPr>
            <a:lvl8pPr marL="3200202" indent="0">
              <a:buNone/>
              <a:defRPr sz="2000"/>
            </a:lvl8pPr>
            <a:lvl9pPr marL="36573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6" indent="0">
              <a:buNone/>
              <a:defRPr sz="1000"/>
            </a:lvl4pPr>
            <a:lvl5pPr marL="1828687" indent="0">
              <a:buNone/>
              <a:defRPr sz="1000"/>
            </a:lvl5pPr>
            <a:lvl6pPr marL="2285859" indent="0">
              <a:buNone/>
              <a:defRPr sz="1000"/>
            </a:lvl6pPr>
            <a:lvl7pPr marL="2743030" indent="0">
              <a:buNone/>
              <a:defRPr sz="1000"/>
            </a:lvl7pPr>
            <a:lvl8pPr marL="3200202" indent="0">
              <a:buNone/>
              <a:defRPr sz="1000"/>
            </a:lvl8pPr>
            <a:lvl9pPr marL="36573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885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</p:sldLayoutIdLst>
  <p:hf sldNum="0" hdr="0" ftr="0" dt="0"/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0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3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4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6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9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5207" y="-14068"/>
            <a:ext cx="12225528" cy="36576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160159"/>
            <a:ext cx="12192000" cy="7091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79748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350843"/>
            <a:ext cx="12198096" cy="1349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043738"/>
            <a:ext cx="12198096" cy="1349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B83BF39-519E-4515-BC01-ADEBDD55B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400" y="6317247"/>
            <a:ext cx="12982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18BE94-8940-4424-9268-C3CB60CC731F}" type="datetime1">
              <a:rPr lang="en-GB" smtClean="0"/>
              <a:pPr/>
              <a:t>10/10/2023</a:t>
            </a:fld>
            <a:endParaRPr lang="en-GB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70C669A-6372-45B5-9BB2-5CA57CC3D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4762" y="6350158"/>
            <a:ext cx="5838787" cy="3783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 </a:t>
            </a:r>
            <a:endParaRPr lang="en-GB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2107E66-05FA-4FD9-BE00-F87BACCE4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363420"/>
            <a:ext cx="55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EE1287-4E06-4465-9619-432D9695940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Google Shape;352;p24">
            <a:extLst>
              <a:ext uri="{FF2B5EF4-FFF2-40B4-BE49-F238E27FC236}">
                <a16:creationId xmlns:a16="http://schemas.microsoft.com/office/drawing/2014/main" id="{8CAC4C00-BC47-4741-F038-FD1A86DC90C0}"/>
              </a:ext>
            </a:extLst>
          </p:cNvPr>
          <p:cNvSpPr txBox="1">
            <a:spLocks/>
          </p:cNvSpPr>
          <p:nvPr userDrawn="1"/>
        </p:nvSpPr>
        <p:spPr>
          <a:xfrm>
            <a:off x="-5971" y="485758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584">
          <p15:clr>
            <a:srgbClr val="F26B43"/>
          </p15:clr>
        </p15:guide>
        <p15:guide id="3" pos="96">
          <p15:clr>
            <a:srgbClr val="F26B43"/>
          </p15:clr>
        </p15:guide>
        <p15:guide id="4" orient="horz" pos="48">
          <p15:clr>
            <a:srgbClr val="F26B43"/>
          </p15:clr>
        </p15:guide>
        <p15:guide id="5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kur.jain@vitbhopal.ac.in" TargetMode="External"/><Relationship Id="rId2" Type="http://schemas.openxmlformats.org/officeDocument/2006/relationships/hyperlink" Target="mailto:ankurjainjob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XAx_641FPM" TargetMode="External"/><Relationship Id="rId3" Type="http://schemas.openxmlformats.org/officeDocument/2006/relationships/hyperlink" Target="https://www.researchgate.net/figure/Left-a-Lyapunov-function-with-one-stable-equilibrium-Right-a-Lyapunov-function-with_fig1_347796752" TargetMode="External"/><Relationship Id="rId7" Type="http://schemas.openxmlformats.org/officeDocument/2006/relationships/hyperlink" Target="https://web.stanford.edu/class/ee363/lectures/lyap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Lyapunov_stability" TargetMode="External"/><Relationship Id="rId5" Type="http://schemas.openxmlformats.org/officeDocument/2006/relationships/hyperlink" Target="https://en.wikipedia.org/wiki/Lyapunov_function" TargetMode="External"/><Relationship Id="rId4" Type="http://schemas.openxmlformats.org/officeDocument/2006/relationships/hyperlink" Target="https://en.wikipedia.org/wiki/Aleksandr_Lyapunov" TargetMode="External"/><Relationship Id="rId9" Type="http://schemas.openxmlformats.org/officeDocument/2006/relationships/hyperlink" Target="https://www.sciencedirect.com/topics/engineering/lyapunov-func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4632" y="206478"/>
            <a:ext cx="12133006" cy="10367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Termination using common </a:t>
            </a:r>
            <a:r>
              <a:rPr lang="en-US" sz="4000" b="1" dirty="0" err="1">
                <a:solidFill>
                  <a:srgbClr val="C00000"/>
                </a:solidFill>
              </a:rPr>
              <a:t>Lyapunov</a:t>
            </a:r>
            <a:r>
              <a:rPr lang="en-US" sz="4000" b="1" dirty="0">
                <a:solidFill>
                  <a:srgbClr val="C00000"/>
                </a:solidFill>
              </a:rPr>
              <a:t> function</a:t>
            </a:r>
            <a:endParaRPr lang="en-GB" sz="40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86500" y="1676400"/>
            <a:ext cx="5629275" cy="2257425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IN" sz="1400" b="1" u="sng" dirty="0" smtClean="0">
              <a:solidFill>
                <a:srgbClr val="C00000"/>
              </a:solidFill>
              <a:latin typeface="arial narrow, sans-serif"/>
            </a:endParaRPr>
          </a:p>
          <a:p>
            <a:pPr algn="just"/>
            <a:r>
              <a:rPr lang="en-IN" sz="2200" b="1" dirty="0" smtClean="0">
                <a:latin typeface="arial narrow, sans-serif"/>
              </a:rPr>
              <a:t>Presented By:</a:t>
            </a:r>
            <a:endParaRPr lang="en-IN" sz="2200" b="1" dirty="0">
              <a:latin typeface="arial narrow, sans-serif"/>
            </a:endParaRPr>
          </a:p>
          <a:p>
            <a:pPr algn="just"/>
            <a:r>
              <a:rPr lang="en-IN" sz="2500" b="1" u="sng" dirty="0" smtClean="0">
                <a:solidFill>
                  <a:srgbClr val="C00000"/>
                </a:solidFill>
                <a:latin typeface="arial narrow, sans-serif"/>
              </a:rPr>
              <a:t>ANURAG PRASAD</a:t>
            </a:r>
          </a:p>
          <a:p>
            <a:pPr algn="just"/>
            <a:r>
              <a:rPr lang="en-IN" sz="1900" b="1" dirty="0" smtClean="0">
                <a:solidFill>
                  <a:srgbClr val="222222"/>
                </a:solidFill>
                <a:latin typeface="times new roman, serif"/>
              </a:rPr>
              <a:t>21BSA10075</a:t>
            </a:r>
          </a:p>
          <a:p>
            <a:pPr algn="just"/>
            <a:r>
              <a:rPr lang="en-IN" sz="1100" b="1" u="sng" dirty="0" err="1" smtClean="0">
                <a:solidFill>
                  <a:srgbClr val="222222"/>
                </a:solidFill>
                <a:latin typeface="times new roman, serif"/>
              </a:rPr>
              <a:t>B.Tech</a:t>
            </a:r>
            <a:r>
              <a:rPr lang="en-IN" sz="1100" b="1" u="sng" dirty="0" smtClean="0">
                <a:solidFill>
                  <a:srgbClr val="222222"/>
                </a:solidFill>
                <a:latin typeface="times new roman, serif"/>
              </a:rPr>
              <a:t>(CSE) Year-III</a:t>
            </a:r>
          </a:p>
          <a:p>
            <a:pPr algn="just"/>
            <a:endParaRPr lang="en-IN" sz="1100" b="1" u="sng" dirty="0">
              <a:solidFill>
                <a:srgbClr val="222222"/>
              </a:solidFill>
              <a:latin typeface="times new roman, serif"/>
            </a:endParaRPr>
          </a:p>
          <a:p>
            <a:r>
              <a:rPr lang="en-IN" sz="1800" b="1" dirty="0" smtClean="0">
                <a:latin typeface="arial narrow, sans-serif"/>
              </a:rPr>
              <a:t>Presented To:</a:t>
            </a:r>
            <a:endParaRPr lang="en-IN" sz="1800" b="1" dirty="0" smtClean="0">
              <a:latin typeface="times new roman, serif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12192" y="3933825"/>
            <a:ext cx="5436933" cy="176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23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6500" y="4119397"/>
            <a:ext cx="56292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b="1" u="sng" dirty="0">
                <a:solidFill>
                  <a:srgbClr val="C00000"/>
                </a:solidFill>
                <a:latin typeface="arial narrow, sans-serif"/>
              </a:rPr>
              <a:t>Dr </a:t>
            </a:r>
            <a:r>
              <a:rPr lang="en-IN" sz="2300" b="1" u="sng" dirty="0" err="1">
                <a:solidFill>
                  <a:srgbClr val="C00000"/>
                </a:solidFill>
                <a:latin typeface="arial narrow, sans-serif"/>
              </a:rPr>
              <a:t>Ankur</a:t>
            </a:r>
            <a:r>
              <a:rPr lang="en-IN" sz="2300" b="1" u="sng" dirty="0">
                <a:solidFill>
                  <a:srgbClr val="C00000"/>
                </a:solidFill>
                <a:latin typeface="arial narrow, sans-serif"/>
              </a:rPr>
              <a:t> Jain</a:t>
            </a:r>
            <a:endParaRPr lang="en-IN" sz="23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1400" b="1" dirty="0">
                <a:solidFill>
                  <a:srgbClr val="222222"/>
                </a:solidFill>
                <a:latin typeface="times new roman, serif"/>
              </a:rPr>
              <a:t>Assistant Professor, </a:t>
            </a:r>
          </a:p>
          <a:p>
            <a:r>
              <a:rPr lang="en-IN" sz="1400" b="1" dirty="0" smtClean="0">
                <a:solidFill>
                  <a:srgbClr val="222222"/>
                </a:solidFill>
                <a:latin typeface="times new roman" panose="02020603050405020304" pitchFamily="18" charset="0"/>
              </a:rPr>
              <a:t>School of </a:t>
            </a:r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</a:rPr>
              <a:t>Computing Science and Engineering (SCSE)</a:t>
            </a:r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IN" sz="1400" b="1" dirty="0">
                <a:solidFill>
                  <a:srgbClr val="222222"/>
                </a:solidFill>
                <a:latin typeface="times new roman, serif"/>
              </a:rPr>
              <a:t>VIT Bhopal University, </a:t>
            </a:r>
            <a:endParaRPr lang="en-IN" sz="1400" b="1" dirty="0" smtClean="0">
              <a:solidFill>
                <a:srgbClr val="222222"/>
              </a:solidFill>
              <a:latin typeface="times new roman, serif"/>
            </a:endParaRPr>
          </a:p>
          <a:p>
            <a:pPr algn="just"/>
            <a:r>
              <a:rPr lang="en-IN" sz="1100" b="1" dirty="0" smtClean="0">
                <a:solidFill>
                  <a:srgbClr val="222222"/>
                </a:solidFill>
                <a:latin typeface="times new roman, serif"/>
              </a:rPr>
              <a:t>Bhopal-Indore </a:t>
            </a:r>
            <a:r>
              <a:rPr lang="en-IN" sz="1100" b="1" dirty="0">
                <a:solidFill>
                  <a:srgbClr val="222222"/>
                </a:solidFill>
                <a:latin typeface="times new roman, serif"/>
              </a:rPr>
              <a:t>Highway, </a:t>
            </a:r>
            <a:r>
              <a:rPr lang="en-IN" sz="1100" b="1" dirty="0" err="1" smtClean="0">
                <a:solidFill>
                  <a:srgbClr val="222222"/>
                </a:solidFill>
                <a:latin typeface="times new roman, serif"/>
              </a:rPr>
              <a:t>Kothrikalan</a:t>
            </a:r>
            <a:r>
              <a:rPr lang="en-IN" sz="1100" b="1" dirty="0">
                <a:solidFill>
                  <a:srgbClr val="222222"/>
                </a:solidFill>
                <a:latin typeface="times new roman, serif"/>
              </a:rPr>
              <a:t>, </a:t>
            </a:r>
          </a:p>
          <a:p>
            <a:pPr algn="just"/>
            <a:r>
              <a:rPr lang="en-IN" sz="1100" b="1" dirty="0" err="1" smtClean="0">
                <a:solidFill>
                  <a:srgbClr val="222222"/>
                </a:solidFill>
                <a:latin typeface="times new roman, serif"/>
              </a:rPr>
              <a:t>Sehore</a:t>
            </a:r>
            <a:r>
              <a:rPr lang="en-IN" sz="1100" b="1" dirty="0">
                <a:solidFill>
                  <a:srgbClr val="222222"/>
                </a:solidFill>
                <a:latin typeface="times new roman, serif"/>
              </a:rPr>
              <a:t>, Madhya Pradesh - 466114</a:t>
            </a:r>
            <a:endParaRPr lang="en-IN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1400" b="1" dirty="0">
                <a:solidFill>
                  <a:srgbClr val="222222"/>
                </a:solidFill>
                <a:latin typeface="times new roman, serif"/>
              </a:rPr>
              <a:t>Email: </a:t>
            </a:r>
            <a:r>
              <a:rPr lang="en-IN" sz="1400" b="1" dirty="0">
                <a:solidFill>
                  <a:srgbClr val="1155CC"/>
                </a:solidFill>
                <a:latin typeface="times new roman, serif"/>
                <a:hlinkClick r:id="rId2"/>
              </a:rPr>
              <a:t>ankurjainjob@gmail.com</a:t>
            </a:r>
            <a:r>
              <a:rPr lang="en-IN" sz="1400" b="1" dirty="0">
                <a:solidFill>
                  <a:srgbClr val="222222"/>
                </a:solidFill>
                <a:latin typeface="times new roman, serif"/>
              </a:rPr>
              <a:t>, </a:t>
            </a:r>
            <a:r>
              <a:rPr lang="en-IN" sz="1400" b="1" dirty="0">
                <a:solidFill>
                  <a:srgbClr val="1155CC"/>
                </a:solidFill>
                <a:latin typeface="times new roman, serif"/>
                <a:hlinkClick r:id="rId3"/>
              </a:rPr>
              <a:t>ankur.jain@vitbhopal.ac.in</a:t>
            </a:r>
            <a:endParaRPr lang="en-I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1400" b="1" dirty="0">
                <a:solidFill>
                  <a:srgbClr val="222222"/>
                </a:solidFill>
                <a:latin typeface="times new roman, serif"/>
              </a:rPr>
              <a:t>Mobile: 7415259169</a:t>
            </a:r>
            <a:endParaRPr lang="en-IN" sz="1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6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 idx="4294967295"/>
          </p:nvPr>
        </p:nvSpPr>
        <p:spPr>
          <a:xfrm>
            <a:off x="0" y="475072"/>
            <a:ext cx="12192000" cy="693683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rtlCol="0" anchor="ctr" anchorCtr="0">
            <a:normAutofit/>
          </a:bodyPr>
          <a:lstStyle/>
          <a:p>
            <a:r>
              <a:rPr lang="en-IN" dirty="0" err="1" smtClean="0"/>
              <a:t>Lyapunov</a:t>
            </a:r>
            <a:r>
              <a:rPr lang="en-IN" dirty="0" smtClean="0"/>
              <a:t> </a:t>
            </a:r>
            <a:r>
              <a:rPr lang="en-IN" dirty="0"/>
              <a:t>function</a:t>
            </a:r>
            <a:endParaRPr dirty="0"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4294967295"/>
          </p:nvPr>
        </p:nvSpPr>
        <p:spPr>
          <a:xfrm>
            <a:off x="0" y="1628421"/>
            <a:ext cx="6898813" cy="39856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1" rIns="91425" bIns="45701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65105" indent="-265105">
              <a:spcBef>
                <a:spcPts val="0"/>
              </a:spcBef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/>
              <a:t>Lyapunov</a:t>
            </a:r>
            <a:r>
              <a:rPr lang="en-US" dirty="0"/>
              <a:t> function helps us figure out if something will eventually stop or if it will go on forever by looking at the path it's following, like a car on a bumpy track. </a:t>
            </a:r>
            <a:endParaRPr lang="en-US" dirty="0" smtClean="0"/>
          </a:p>
          <a:p>
            <a:pPr marL="265105" indent="-265105">
              <a:spcBef>
                <a:spcPts val="0"/>
              </a:spcBef>
            </a:pPr>
            <a:endParaRPr lang="en-US" dirty="0"/>
          </a:p>
          <a:p>
            <a:pPr marL="265105" indent="-265105">
              <a:spcBef>
                <a:spcPts val="0"/>
              </a:spcBef>
            </a:pPr>
            <a:r>
              <a:rPr lang="en-US" dirty="0" smtClean="0"/>
              <a:t>It's </a:t>
            </a:r>
            <a:r>
              <a:rPr lang="en-US" dirty="0"/>
              <a:t>a tool that helps scientists and engineers understand how things behave in different situations</a:t>
            </a:r>
            <a:r>
              <a:rPr lang="en-US" dirty="0" smtClean="0"/>
              <a:t>.</a:t>
            </a:r>
          </a:p>
          <a:p>
            <a:pPr marL="265105" indent="-265105">
              <a:spcBef>
                <a:spcPts val="0"/>
              </a:spcBef>
            </a:pPr>
            <a:endParaRPr lang="en-US" dirty="0"/>
          </a:p>
          <a:p>
            <a:pPr marL="265105" indent="-265105">
              <a:spcBef>
                <a:spcPts val="0"/>
              </a:spcBef>
            </a:pPr>
            <a:endParaRPr lang="en-US" dirty="0" smtClean="0"/>
          </a:p>
          <a:p>
            <a:pPr marL="265105" indent="-265105">
              <a:spcBef>
                <a:spcPts val="0"/>
              </a:spcBef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82" y="1326689"/>
            <a:ext cx="5414298" cy="4102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8813" y="5244706"/>
            <a:ext cx="501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05" indent="-265105"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 err="1"/>
              <a:t>Lyapunov</a:t>
            </a:r>
            <a:r>
              <a:rPr lang="en-US" dirty="0"/>
              <a:t> function with one stable equilibrium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 idx="4294967295"/>
          </p:nvPr>
        </p:nvSpPr>
        <p:spPr>
          <a:xfrm>
            <a:off x="0" y="475072"/>
            <a:ext cx="12192000" cy="693683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rtlCol="0" anchor="ctr" anchorCtr="0">
            <a:normAutofit/>
          </a:bodyPr>
          <a:lstStyle/>
          <a:p>
            <a:r>
              <a:rPr lang="en-IN" dirty="0" err="1" smtClean="0"/>
              <a:t>Lyapunov</a:t>
            </a:r>
            <a:r>
              <a:rPr lang="en-IN" dirty="0" smtClean="0"/>
              <a:t> </a:t>
            </a:r>
            <a:r>
              <a:rPr lang="en-IN" dirty="0"/>
              <a:t>function</a:t>
            </a:r>
            <a:endParaRPr dirty="0"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4294967295"/>
          </p:nvPr>
        </p:nvSpPr>
        <p:spPr>
          <a:xfrm>
            <a:off x="57665" y="1631092"/>
            <a:ext cx="6898813" cy="3175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1" rIns="91425" bIns="45701" rtlCol="0" anchor="t" anchorCtr="0">
            <a:noAutofit/>
          </a:bodyPr>
          <a:lstStyle/>
          <a:p>
            <a:r>
              <a:rPr lang="en-US" dirty="0" smtClean="0"/>
              <a:t>Suppose </a:t>
            </a:r>
            <a:r>
              <a:rPr lang="en-US" dirty="0"/>
              <a:t>V(X) be a continuously differentiable function in the origin’s </a:t>
            </a:r>
            <a:r>
              <a:rPr lang="en-US" dirty="0" err="1"/>
              <a:t>neighbourhood</a:t>
            </a:r>
            <a:r>
              <a:rPr lang="en-US" dirty="0"/>
              <a:t> U. If the following requirements are satisfied, the function V(X) is known as the </a:t>
            </a:r>
            <a:r>
              <a:rPr lang="en-US" dirty="0" err="1"/>
              <a:t>Lyapunov</a:t>
            </a:r>
            <a:r>
              <a:rPr lang="en-US" dirty="0"/>
              <a:t> function for an autonomous system X’ = f(x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V(X) &gt;0 for all X ∈ U\ {0}</a:t>
            </a:r>
          </a:p>
          <a:p>
            <a:r>
              <a:rPr lang="en-US" dirty="0"/>
              <a:t>(</a:t>
            </a:r>
            <a:r>
              <a:rPr lang="en-US" dirty="0" err="1"/>
              <a:t>dV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) ≤ 0 for all X ∈ U</a:t>
            </a:r>
          </a:p>
          <a:p>
            <a:r>
              <a:rPr lang="en-US" dirty="0"/>
              <a:t>V(0) = 0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265105" indent="-265105">
              <a:spcBef>
                <a:spcPts val="0"/>
              </a:spcBef>
            </a:pPr>
            <a:endParaRPr lang="en-US" dirty="0"/>
          </a:p>
          <a:p>
            <a:pPr marL="265105" indent="-265105">
              <a:spcBef>
                <a:spcPts val="0"/>
              </a:spcBef>
            </a:pPr>
            <a:endParaRPr lang="en-US" dirty="0" smtClean="0"/>
          </a:p>
          <a:p>
            <a:pPr marL="265105" indent="-265105">
              <a:spcBef>
                <a:spcPts val="0"/>
              </a:spcBef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813" y="1821845"/>
            <a:ext cx="4483456" cy="27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 idx="4294967295"/>
          </p:nvPr>
        </p:nvSpPr>
        <p:spPr>
          <a:xfrm>
            <a:off x="0" y="475072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rtlCol="0" anchor="ctr" anchorCtr="0">
            <a:normAutofit/>
          </a:bodyPr>
          <a:lstStyle/>
          <a:p>
            <a:r>
              <a:rPr lang="en-IN" dirty="0" err="1"/>
              <a:t>Aleksandr</a:t>
            </a:r>
            <a:r>
              <a:rPr lang="en-IN" dirty="0"/>
              <a:t> </a:t>
            </a:r>
            <a:r>
              <a:rPr lang="en-IN" dirty="0" err="1"/>
              <a:t>Lyapunov</a:t>
            </a:r>
            <a:endParaRPr dirty="0"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4294967295"/>
          </p:nvPr>
        </p:nvSpPr>
        <p:spPr>
          <a:xfrm>
            <a:off x="0" y="1303337"/>
            <a:ext cx="8067675" cy="43811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1" rIns="91425" bIns="45701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marL="265105" indent="-265105">
              <a:spcBef>
                <a:spcPts val="0"/>
              </a:spcBef>
            </a:pPr>
            <a:endParaRPr lang="en-US" dirty="0"/>
          </a:p>
          <a:p>
            <a:pPr marL="265105" indent="-265105">
              <a:spcBef>
                <a:spcPts val="0"/>
              </a:spcBef>
            </a:pPr>
            <a:endParaRPr lang="en-US" dirty="0" smtClean="0"/>
          </a:p>
          <a:p>
            <a:pPr marL="265105" indent="-265105">
              <a:spcBef>
                <a:spcPts val="0"/>
              </a:spcBef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494587" y="5286826"/>
            <a:ext cx="501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05" indent="-265105" algn="ctr">
              <a:spcBef>
                <a:spcPts val="0"/>
              </a:spcBef>
            </a:pPr>
            <a:r>
              <a:rPr lang="en-IN" dirty="0" err="1"/>
              <a:t>Aleksandr</a:t>
            </a:r>
            <a:r>
              <a:rPr lang="en-IN" dirty="0"/>
              <a:t> </a:t>
            </a:r>
            <a:r>
              <a:rPr lang="en-IN" dirty="0" err="1"/>
              <a:t>Lyapunov</a:t>
            </a:r>
            <a:r>
              <a:rPr lang="en-IN" dirty="0"/>
              <a:t> in 1908</a:t>
            </a:r>
            <a:endParaRPr lang="en-US" dirty="0"/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303337"/>
            <a:ext cx="2984500" cy="38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1943" y="1489837"/>
            <a:ext cx="73556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374151"/>
                </a:solidFill>
                <a:latin typeface="Söhne"/>
              </a:rPr>
              <a:t>Aleksandr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Mikhailovich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Lyapunov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(1857–1918) was a Russian mathematician renowned for his pioneering work in stability theory and dynamical systems</a:t>
            </a:r>
            <a:r>
              <a:rPr lang="en-US" sz="1700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Lyapunov's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groundbreaking contributions include the development of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Lyapunov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functions, mathematical tools used to analyze the stability of dynamic systems. </a:t>
            </a:r>
            <a:endParaRPr lang="en-US" sz="1700" dirty="0" smtClean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374151"/>
                </a:solidFill>
                <a:latin typeface="Söhne"/>
              </a:rPr>
              <a:t>His 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work significantly impacted control theory and engineering, providing a framework to assess whether systems would remain stable or evolve unpredictably</a:t>
            </a:r>
            <a:r>
              <a:rPr lang="en-US" sz="1700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374151"/>
                </a:solidFill>
                <a:latin typeface="Söhne"/>
              </a:rPr>
              <a:t> His 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contributions in stability analysis remain integral to the study of complex systems across various disciplines.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4407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 idx="4294967295"/>
          </p:nvPr>
        </p:nvSpPr>
        <p:spPr>
          <a:xfrm>
            <a:off x="0" y="475072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rtlCol="0" anchor="ctr" anchorCtr="0">
            <a:normAutofit fontScale="90000"/>
          </a:bodyPr>
          <a:lstStyle/>
          <a:p>
            <a:r>
              <a:rPr lang="en-US" dirty="0"/>
              <a:t>"What does 'termination' mean in the context of a </a:t>
            </a:r>
            <a:r>
              <a:rPr lang="en-US" dirty="0" err="1" smtClean="0"/>
              <a:t>Lyapunov</a:t>
            </a:r>
            <a:r>
              <a:rPr lang="en-US" dirty="0" smtClean="0"/>
              <a:t> function?"</a:t>
            </a:r>
            <a:endParaRPr dirty="0"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4294967295"/>
          </p:nvPr>
        </p:nvSpPr>
        <p:spPr>
          <a:xfrm>
            <a:off x="0" y="1303337"/>
            <a:ext cx="11640065" cy="43811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1" rIns="91425" bIns="45701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In the context of a </a:t>
            </a:r>
            <a:r>
              <a:rPr lang="en-US" sz="2000" dirty="0" err="1"/>
              <a:t>Lyapunov</a:t>
            </a:r>
            <a:r>
              <a:rPr lang="en-US" sz="2000" dirty="0"/>
              <a:t> function, "termination" refers to the behavior of a system reaching a stable and unchanging state, typically at an equilibrium point, as indicated by the </a:t>
            </a:r>
            <a:r>
              <a:rPr lang="en-US" sz="2000" dirty="0" err="1"/>
              <a:t>Lyapunov</a:t>
            </a:r>
            <a:r>
              <a:rPr lang="en-US" sz="2000" dirty="0"/>
              <a:t> function and its derivatives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A </a:t>
            </a:r>
            <a:r>
              <a:rPr lang="en-US" sz="2000" dirty="0" err="1"/>
              <a:t>Lyapunov</a:t>
            </a:r>
            <a:r>
              <a:rPr lang="en-US" sz="2000" dirty="0"/>
              <a:t> function is a mathematical tool used to assess the stability of an equilibrium point in a dynamical system. It helps determine whether, over time, the system's trajectories will converge to and remain within a certain vicinity of the equilibrium point, indicating stability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It does not refer to the termination of the </a:t>
            </a:r>
            <a:r>
              <a:rPr lang="en-US" sz="2000" dirty="0" err="1"/>
              <a:t>Lyapunov</a:t>
            </a:r>
            <a:r>
              <a:rPr lang="en-US" sz="2000" dirty="0"/>
              <a:t> function itself.</a:t>
            </a:r>
            <a:endParaRPr lang="en-US" sz="2000" dirty="0"/>
          </a:p>
          <a:p>
            <a:pPr marL="265105" indent="-265105">
              <a:spcBef>
                <a:spcPts val="0"/>
              </a:spcBef>
            </a:pPr>
            <a:endParaRPr lang="en-US" dirty="0" smtClean="0"/>
          </a:p>
          <a:p>
            <a:pPr marL="265105" indent="-265105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9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 idx="4294967295"/>
          </p:nvPr>
        </p:nvSpPr>
        <p:spPr>
          <a:xfrm>
            <a:off x="0" y="475072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rtlCol="0" anchor="ctr" anchorCtr="0">
            <a:normAutofit/>
          </a:bodyPr>
          <a:lstStyle/>
          <a:p>
            <a:r>
              <a:rPr lang="en-US" dirty="0" smtClean="0"/>
              <a:t>"</a:t>
            </a:r>
            <a:r>
              <a:rPr lang="en-US" dirty="0"/>
              <a:t> How to Achieve this Equilibrium</a:t>
            </a:r>
            <a:r>
              <a:rPr lang="en-US" dirty="0" smtClean="0"/>
              <a:t>/ Stability</a:t>
            </a:r>
            <a:r>
              <a:rPr lang="en-US" dirty="0"/>
              <a:t>?”</a:t>
            </a:r>
            <a:endParaRPr dirty="0"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4294967295"/>
          </p:nvPr>
        </p:nvSpPr>
        <p:spPr>
          <a:xfrm>
            <a:off x="0" y="1303337"/>
            <a:ext cx="11640065" cy="43811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1" rIns="91425" bIns="45701" rtlCol="0" anchor="t" anchorCtr="0">
            <a:noAutofit/>
          </a:bodyPr>
          <a:lstStyle/>
          <a:p>
            <a:pPr marL="265105" indent="-265105">
              <a:spcBef>
                <a:spcPts val="0"/>
              </a:spcBef>
            </a:pPr>
            <a:r>
              <a:rPr lang="en-US" dirty="0"/>
              <a:t>If a derivative </a:t>
            </a:r>
            <a:r>
              <a:rPr lang="en-US" dirty="0" err="1"/>
              <a:t>dV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along a phase trajectory is always negative, the trajectory will tend to the origin, indicating that the system is stable. Whenever the derivative </a:t>
            </a:r>
            <a:r>
              <a:rPr lang="en-US" dirty="0" err="1"/>
              <a:t>dV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is positive, the system is unstable because the trajectory goes away from the origin</a:t>
            </a:r>
            <a:r>
              <a:rPr lang="en-US" dirty="0" smtClean="0"/>
              <a:t>.</a:t>
            </a:r>
          </a:p>
          <a:p>
            <a:pPr marL="265105" indent="-265105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Stability Theorem in the </a:t>
            </a:r>
            <a:r>
              <a:rPr lang="en-US" b="1" dirty="0" err="1"/>
              <a:t>Lyapunov</a:t>
            </a:r>
            <a:r>
              <a:rPr lang="en-US" b="1" dirty="0"/>
              <a:t> Sense</a:t>
            </a:r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Lyapunov</a:t>
            </a:r>
            <a:r>
              <a:rPr lang="en-US" dirty="0"/>
              <a:t> function V(X) exists in the </a:t>
            </a:r>
            <a:r>
              <a:rPr lang="en-US" dirty="0" err="1"/>
              <a:t>neighbourhood</a:t>
            </a:r>
            <a:r>
              <a:rPr lang="en-US" dirty="0"/>
              <a:t> U of an autonomous system’s zero solution X = 0, the system’s equilibrium point X = 0 is </a:t>
            </a:r>
            <a:r>
              <a:rPr lang="en-US" dirty="0" err="1"/>
              <a:t>Lyapunov</a:t>
            </a:r>
            <a:r>
              <a:rPr lang="en-US" dirty="0"/>
              <a:t> stable.</a:t>
            </a:r>
          </a:p>
          <a:p>
            <a:pPr marL="265105" indent="-265105">
              <a:spcBef>
                <a:spcPts val="0"/>
              </a:spcBef>
            </a:pPr>
            <a:endParaRPr lang="en-US" dirty="0" smtClean="0"/>
          </a:p>
          <a:p>
            <a:pPr marL="265105" indent="-265105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vert="horz" wrap="square" lIns="216000" tIns="108000" rIns="216000" bIns="108000" rtlCol="0" anchor="ctr" anchorCtr="0">
            <a:normAutofit/>
          </a:bodyPr>
          <a:lstStyle/>
          <a:p>
            <a:r>
              <a:rPr lang="en-IN" b="0" dirty="0" smtClean="0"/>
              <a:t>Reference/Resources</a:t>
            </a:r>
            <a:r>
              <a:rPr lang="en-IN" b="0" dirty="0"/>
              <a:t> </a:t>
            </a:r>
            <a:endParaRPr dirty="0"/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1"/>
          </p:nvPr>
        </p:nvSpPr>
        <p:spPr>
          <a:xfrm>
            <a:off x="388646" y="841027"/>
            <a:ext cx="11414711" cy="53620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1" rIns="91425" bIns="45701" rtlCol="0" anchor="t" anchorCtr="0">
            <a:no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www.researchgate.net/figure/Left-a-Lyapunov-function-with-one-stable-equilibrium-Right-a-Lyapunov-function-with_fig1_347796752</a:t>
            </a:r>
            <a:endParaRPr lang="en-IN" dirty="0" smtClean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en.wikipedia.org/wiki/Aleksandr_Lyapunov</a:t>
            </a:r>
            <a:endParaRPr lang="en-IN" dirty="0" smtClean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en.wikipedia.org/wiki/Lyapunov_function</a:t>
            </a:r>
            <a:endParaRPr lang="en-IN" dirty="0" smtClean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en.wikipedia.org/wiki/Lyapunov_stability</a:t>
            </a:r>
            <a:endParaRPr lang="en-IN" dirty="0" smtClean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</a:t>
            </a:r>
            <a:r>
              <a:rPr lang="en-IN" dirty="0" smtClean="0">
                <a:hlinkClick r:id="rId7"/>
              </a:rPr>
              <a:t>://web.stanford.edu/class/ee363/lectures/lyap.pdf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hlinkClick r:id="rId8"/>
              </a:rPr>
              <a:t>https://www.youtube.com/watch?v=uXAx_641FPM</a:t>
            </a:r>
            <a:endParaRPr lang="en-IN" dirty="0" smtClean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dirty="0">
                <a:hlinkClick r:id="rId9"/>
              </a:rPr>
              <a:t>https://</a:t>
            </a:r>
            <a:r>
              <a:rPr lang="en-IN" dirty="0" smtClean="0">
                <a:hlinkClick r:id="rId9"/>
              </a:rPr>
              <a:t>www.sciencedirect.com/topics/engineering/lyapunov-function</a:t>
            </a:r>
            <a:endParaRPr lang="en-IN" dirty="0" smtClean="0"/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3"/>
          <p:cNvSpPr txBox="1">
            <a:spLocks noGrp="1"/>
          </p:cNvSpPr>
          <p:nvPr>
            <p:ph type="ctrTitle"/>
          </p:nvPr>
        </p:nvSpPr>
        <p:spPr>
          <a:xfrm>
            <a:off x="2135800" y="2218857"/>
            <a:ext cx="7920400" cy="210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4267" dirty="0" smtClean="0"/>
              <a:t>THANK YOU!</a:t>
            </a:r>
            <a:endParaRPr sz="4267" dirty="0"/>
          </a:p>
        </p:txBody>
      </p:sp>
    </p:spTree>
    <p:extLst>
      <p:ext uri="{BB962C8B-B14F-4D97-AF65-F5344CB8AC3E}">
        <p14:creationId xmlns:p14="http://schemas.microsoft.com/office/powerpoint/2010/main" val="4335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103018405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ce7ab47-5a7d-4150-9531-9c8955bec0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33BB5EFCA90E47ADB14BBEFF795777" ma:contentTypeVersion="1" ma:contentTypeDescription="Create a new document." ma:contentTypeScope="" ma:versionID="1d6486073bbeb723bc4e0d87356d7c9d">
  <xsd:schema xmlns:xsd="http://www.w3.org/2001/XMLSchema" xmlns:xs="http://www.w3.org/2001/XMLSchema" xmlns:p="http://schemas.microsoft.com/office/2006/metadata/properties" xmlns:ns2="2ce7ab47-5a7d-4150-9531-9c8955bec0d7" targetNamespace="http://schemas.microsoft.com/office/2006/metadata/properties" ma:root="true" ma:fieldsID="c88deb0c72fcb3be5447491e8602310d" ns2:_="">
    <xsd:import namespace="2ce7ab47-5a7d-4150-9531-9c8955bec0d7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ab47-5a7d-4150-9531-9c8955bec0d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00BAE8-10FD-47A0-BFA8-EDEF1DAB4EB5}">
  <ds:schemaRefs>
    <ds:schemaRef ds:uri="http://www.w3.org/XML/1998/namespace"/>
    <ds:schemaRef ds:uri="http://purl.org/dc/dcmitype/"/>
    <ds:schemaRef ds:uri="http://schemas.microsoft.com/office/2006/documentManagement/types"/>
    <ds:schemaRef ds:uri="2ce7ab47-5a7d-4150-9531-9c8955bec0d7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8679D8F-26F3-49B7-9306-A8A930E0D6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00A8D-FC17-469A-BA9E-DD908B2D1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7ab47-5a7d-4150-9531-9c8955bec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</TotalTime>
  <Words>525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narrow, sans-serif</vt:lpstr>
      <vt:lpstr>Calibri</vt:lpstr>
      <vt:lpstr>Calibri Light</vt:lpstr>
      <vt:lpstr>Noto Sans Symbols</vt:lpstr>
      <vt:lpstr>Söhne</vt:lpstr>
      <vt:lpstr>Times New Roman</vt:lpstr>
      <vt:lpstr>Times New Roman</vt:lpstr>
      <vt:lpstr>times new roman, serif</vt:lpstr>
      <vt:lpstr>Wingdings</vt:lpstr>
      <vt:lpstr>Office Theme</vt:lpstr>
      <vt:lpstr>1_Office Theme</vt:lpstr>
      <vt:lpstr>Termination using common Lyapunov function</vt:lpstr>
      <vt:lpstr>Lyapunov function</vt:lpstr>
      <vt:lpstr>Lyapunov function</vt:lpstr>
      <vt:lpstr>Aleksandr Lyapunov</vt:lpstr>
      <vt:lpstr>"What does 'termination' mean in the context of a Lyapunov function?"</vt:lpstr>
      <vt:lpstr>" How to Achieve this Equilibrium/ Stability?”</vt:lpstr>
      <vt:lpstr>Reference/Resources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  Introduction to  Internet of Things</dc:title>
  <dc:creator>ANURAG</dc:creator>
  <cp:lastModifiedBy>ANURAG</cp:lastModifiedBy>
  <cp:revision>27</cp:revision>
  <dcterms:modified xsi:type="dcterms:W3CDTF">2023-10-10T17:02:29Z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0x010100F933BB5EFCA90E47ADB14BBEFF795777</vt:lpwstr>
  </property>
  <property fmtid="{D5CDD505-2E9C-101B-9397-08002B2CF9AE}" pid="3" name="Order">
    <vt:r8>1100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