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26"/>
  </p:notesMasterIdLst>
  <p:sldIdLst>
    <p:sldId id="256" r:id="rId2"/>
    <p:sldId id="352" r:id="rId3"/>
    <p:sldId id="312" r:id="rId4"/>
    <p:sldId id="259" r:id="rId5"/>
    <p:sldId id="260" r:id="rId6"/>
    <p:sldId id="354" r:id="rId7"/>
    <p:sldId id="353" r:id="rId8"/>
    <p:sldId id="355" r:id="rId9"/>
    <p:sldId id="356" r:id="rId10"/>
    <p:sldId id="357" r:id="rId11"/>
    <p:sldId id="358" r:id="rId12"/>
    <p:sldId id="359" r:id="rId13"/>
    <p:sldId id="365" r:id="rId14"/>
    <p:sldId id="366" r:id="rId15"/>
    <p:sldId id="367" r:id="rId16"/>
    <p:sldId id="319" r:id="rId17"/>
    <p:sldId id="361" r:id="rId18"/>
    <p:sldId id="362" r:id="rId19"/>
    <p:sldId id="363" r:id="rId20"/>
    <p:sldId id="364" r:id="rId21"/>
    <p:sldId id="368" r:id="rId22"/>
    <p:sldId id="370" r:id="rId23"/>
    <p:sldId id="369" r:id="rId24"/>
    <p:sldId id="292" r:id="rId25"/>
  </p:sldIdLst>
  <p:sldSz cx="9144000" cy="5143500" type="screen16x9"/>
  <p:notesSz cx="6858000" cy="9144000"/>
  <p:embeddedFontLst>
    <p:embeddedFont>
      <p:font typeface="Franklin Gothic Demi Cond" panose="020B0706030402020204" pitchFamily="34" charset="0"/>
      <p:regular r:id="rId27"/>
    </p:embeddedFont>
    <p:embeddedFont>
      <p:font typeface="Prompt" panose="020B0604020202020204" charset="-34"/>
      <p:regular r:id="rId28"/>
      <p:bold r:id="rId29"/>
      <p:italic r:id="rId30"/>
      <p:boldItalic r:id="rId31"/>
    </p:embeddedFont>
    <p:embeddedFont>
      <p:font typeface="Space Mono" panose="020B0604020202020204" charset="0"/>
      <p:regular r:id="rId32"/>
      <p:bold r:id="rId33"/>
      <p:italic r:id="rId34"/>
      <p:boldItalic r:id="rId35"/>
    </p:embeddedFont>
    <p:embeddedFont>
      <p:font typeface="Roboto Condensed" panose="020B0604020202020204" charset="0"/>
      <p:regular r:id="rId36"/>
      <p:bold r:id="rId37"/>
      <p:italic r:id="rId38"/>
      <p:boldItalic r:id="rId39"/>
    </p:embeddedFont>
    <p:embeddedFont>
      <p:font typeface="Franklin Gothic Demi" panose="020B0703020102020204" pitchFamily="34" charset="0"/>
      <p:regular r:id="rId40"/>
      <p:italic r:id="rId41"/>
    </p:embeddedFont>
    <p:embeddedFont>
      <p:font typeface="Franklin Gothic Medium Cond" panose="020B0606030402020204" pitchFamily="3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B2A14A-E666-4755-8176-3C9B2184D68B}">
  <a:tblStyle styleId="{73B2A14A-E666-4755-8176-3C9B2184D6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3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569b59b08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569b59b08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69b59b08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69b59b08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842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69b59b08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69b59b08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131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69b59b08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69b59b08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061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5711de276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5711de276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590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5711de276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5711de276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730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5711de276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5711de276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815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5711de276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5711de276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496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5711de276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5711de276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811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5711de276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5711de276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442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5711de276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5711de276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04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569b59b08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569b59b08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945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5711de276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5711de276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166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5731267d65_3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5731267d65_3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569b59b08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569b59b08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587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569b59b08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569b59b08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69b59b08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69b59b08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69b59b08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69b59b08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2208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69b59b08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69b59b08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69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69b59b08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69b59b08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71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69b59b08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69b59b08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8669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50" y="2711500"/>
            <a:ext cx="7717500" cy="11820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5200"/>
              <a:buNone/>
              <a:defRPr sz="4000" b="1">
                <a:latin typeface="Space Mono"/>
                <a:ea typeface="Space Mono"/>
                <a:cs typeface="Space Mono"/>
                <a:sym typeface="Space Mon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50" y="4035575"/>
            <a:ext cx="7717500" cy="420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atin typeface="Roboto Condensed"/>
                <a:ea typeface="Roboto Condensed"/>
                <a:cs typeface="Roboto Condensed"/>
                <a:sym typeface="Roboto Condense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0" y="1"/>
            <a:ext cx="9143700" cy="2070897"/>
            <a:chOff x="50" y="1"/>
            <a:chExt cx="9143700" cy="2070897"/>
          </a:xfrm>
        </p:grpSpPr>
        <p:sp>
          <p:nvSpPr>
            <p:cNvPr id="13" name="Google Shape;13;p2"/>
            <p:cNvSpPr/>
            <p:nvPr/>
          </p:nvSpPr>
          <p:spPr>
            <a:xfrm>
              <a:off x="50" y="1"/>
              <a:ext cx="9143700" cy="53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0" y="1839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 y="1455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 y="1071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0" y="687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13225" y="1788375"/>
            <a:ext cx="3849000" cy="1038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4"/>
          <p:cNvSpPr txBox="1">
            <a:spLocks noGrp="1"/>
          </p:cNvSpPr>
          <p:nvPr>
            <p:ph type="body" idx="1"/>
          </p:nvPr>
        </p:nvSpPr>
        <p:spPr>
          <a:xfrm>
            <a:off x="713225" y="3016875"/>
            <a:ext cx="3849000" cy="709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3225" y="539500"/>
            <a:ext cx="7717500" cy="6129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6"/>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grpSp>
        <p:nvGrpSpPr>
          <p:cNvPr id="38" name="Google Shape;38;p7"/>
          <p:cNvGrpSpPr/>
          <p:nvPr/>
        </p:nvGrpSpPr>
        <p:grpSpPr>
          <a:xfrm>
            <a:off x="50" y="-2"/>
            <a:ext cx="9143700" cy="5143500"/>
            <a:chOff x="50" y="-2"/>
            <a:chExt cx="9143700" cy="5143500"/>
          </a:xfrm>
        </p:grpSpPr>
        <p:sp>
          <p:nvSpPr>
            <p:cNvPr id="39" name="Google Shape;39;p7"/>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a:off x="50" y="-2"/>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7"/>
          <p:cNvSpPr txBox="1">
            <a:spLocks noGrp="1"/>
          </p:cNvSpPr>
          <p:nvPr>
            <p:ph type="body" idx="1"/>
          </p:nvPr>
        </p:nvSpPr>
        <p:spPr>
          <a:xfrm>
            <a:off x="713225" y="1716225"/>
            <a:ext cx="4319700" cy="2242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Prompt"/>
              <a:buChar char="■"/>
              <a:defRPr/>
            </a:lvl1pPr>
            <a:lvl2pPr marL="914400" lvl="1" indent="-317500" rtl="0">
              <a:lnSpc>
                <a:spcPct val="100000"/>
              </a:lnSpc>
              <a:spcBef>
                <a:spcPts val="0"/>
              </a:spcBef>
              <a:spcAft>
                <a:spcPts val="0"/>
              </a:spcAft>
              <a:buSzPts val="1400"/>
              <a:buFont typeface="Prompt"/>
              <a:buChar char="○"/>
              <a:defRPr/>
            </a:lvl2pPr>
            <a:lvl3pPr marL="1371600" lvl="2" indent="-317500" rtl="0">
              <a:lnSpc>
                <a:spcPct val="100000"/>
              </a:lnSpc>
              <a:spcBef>
                <a:spcPts val="0"/>
              </a:spcBef>
              <a:spcAft>
                <a:spcPts val="0"/>
              </a:spcAft>
              <a:buSzPts val="1400"/>
              <a:buFont typeface="Prompt"/>
              <a:buChar char="■"/>
              <a:defRPr/>
            </a:lvl3pPr>
            <a:lvl4pPr marL="1828800" lvl="3" indent="-317500" rtl="0">
              <a:lnSpc>
                <a:spcPct val="100000"/>
              </a:lnSpc>
              <a:spcBef>
                <a:spcPts val="0"/>
              </a:spcBef>
              <a:spcAft>
                <a:spcPts val="0"/>
              </a:spcAft>
              <a:buSzPts val="1400"/>
              <a:buFont typeface="Prompt"/>
              <a:buChar char="●"/>
              <a:defRPr/>
            </a:lvl4pPr>
            <a:lvl5pPr marL="2286000" lvl="4" indent="-317500" rtl="0">
              <a:lnSpc>
                <a:spcPct val="100000"/>
              </a:lnSpc>
              <a:spcBef>
                <a:spcPts val="0"/>
              </a:spcBef>
              <a:spcAft>
                <a:spcPts val="0"/>
              </a:spcAft>
              <a:buSzPts val="1400"/>
              <a:buFont typeface="Prompt"/>
              <a:buChar char="○"/>
              <a:defRPr/>
            </a:lvl5pPr>
            <a:lvl6pPr marL="2743200" lvl="5" indent="-317500" rtl="0">
              <a:lnSpc>
                <a:spcPct val="100000"/>
              </a:lnSpc>
              <a:spcBef>
                <a:spcPts val="0"/>
              </a:spcBef>
              <a:spcAft>
                <a:spcPts val="0"/>
              </a:spcAft>
              <a:buSzPts val="1400"/>
              <a:buFont typeface="Prompt"/>
              <a:buChar char="■"/>
              <a:defRPr/>
            </a:lvl6pPr>
            <a:lvl7pPr marL="3200400" lvl="6" indent="-317500" rtl="0">
              <a:lnSpc>
                <a:spcPct val="100000"/>
              </a:lnSpc>
              <a:spcBef>
                <a:spcPts val="0"/>
              </a:spcBef>
              <a:spcAft>
                <a:spcPts val="0"/>
              </a:spcAft>
              <a:buSzPts val="1400"/>
              <a:buFont typeface="Prompt"/>
              <a:buChar char="●"/>
              <a:defRPr/>
            </a:lvl7pPr>
            <a:lvl8pPr marL="3657600" lvl="7" indent="-317500" rtl="0">
              <a:lnSpc>
                <a:spcPct val="100000"/>
              </a:lnSpc>
              <a:spcBef>
                <a:spcPts val="0"/>
              </a:spcBef>
              <a:spcAft>
                <a:spcPts val="0"/>
              </a:spcAft>
              <a:buSzPts val="1400"/>
              <a:buFont typeface="Prompt"/>
              <a:buChar char="○"/>
              <a:defRPr/>
            </a:lvl8pPr>
            <a:lvl9pPr marL="4114800" lvl="8" indent="-317500" rtl="0">
              <a:lnSpc>
                <a:spcPct val="100000"/>
              </a:lnSpc>
              <a:spcBef>
                <a:spcPts val="0"/>
              </a:spcBef>
              <a:spcAft>
                <a:spcPts val="0"/>
              </a:spcAft>
              <a:buSzPts val="1400"/>
              <a:buFont typeface="Promp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1882350" y="965525"/>
            <a:ext cx="5379300" cy="790200"/>
          </a:xfrm>
          <a:prstGeom prst="rect">
            <a:avLst/>
          </a:prstGeom>
          <a:ln>
            <a:noFill/>
          </a:ln>
        </p:spPr>
        <p:txBody>
          <a:bodyPr spcFirstLastPara="1" wrap="square" lIns="91425" tIns="91425" rIns="91425" bIns="91425" anchor="b" anchorCtr="0">
            <a:noAutofit/>
          </a:bodyPr>
          <a:lstStyle>
            <a:lvl1pPr lvl="0" algn="ct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1882350" y="1843425"/>
            <a:ext cx="5379300" cy="1267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51" name="Google Shape;51;p9"/>
          <p:cNvGrpSpPr/>
          <p:nvPr/>
        </p:nvGrpSpPr>
        <p:grpSpPr>
          <a:xfrm>
            <a:off x="50" y="4224601"/>
            <a:ext cx="9143700" cy="918897"/>
            <a:chOff x="50" y="4224601"/>
            <a:chExt cx="9143700" cy="918897"/>
          </a:xfrm>
        </p:grpSpPr>
        <p:sp>
          <p:nvSpPr>
            <p:cNvPr id="52" name="Google Shape;52;p9"/>
            <p:cNvSpPr/>
            <p:nvPr/>
          </p:nvSpPr>
          <p:spPr>
            <a:xfrm rot="10800000" flipH="1">
              <a:off x="50" y="4608598"/>
              <a:ext cx="9143700" cy="53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rot="10800000" flipH="1">
              <a:off x="50" y="4224601"/>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
        <p:cNvGrpSpPr/>
        <p:nvPr/>
      </p:nvGrpSpPr>
      <p:grpSpPr>
        <a:xfrm>
          <a:off x="0" y="0"/>
          <a:ext cx="0" cy="0"/>
          <a:chOff x="0" y="0"/>
          <a:chExt cx="0" cy="0"/>
        </a:xfrm>
      </p:grpSpPr>
      <p:sp>
        <p:nvSpPr>
          <p:cNvPr id="63" name="Google Shape;63;p13"/>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txBox="1">
            <a:spLocks noGrp="1"/>
          </p:cNvSpPr>
          <p:nvPr>
            <p:ph type="title" hasCustomPrompt="1"/>
          </p:nvPr>
        </p:nvSpPr>
        <p:spPr>
          <a:xfrm>
            <a:off x="713226" y="1974275"/>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65" name="Google Shape;65;p13"/>
          <p:cNvSpPr txBox="1">
            <a:spLocks noGrp="1"/>
          </p:cNvSpPr>
          <p:nvPr>
            <p:ph type="title" idx="2" hasCustomPrompt="1"/>
          </p:nvPr>
        </p:nvSpPr>
        <p:spPr>
          <a:xfrm>
            <a:off x="713226" y="2522000"/>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66" name="Google Shape;66;p13"/>
          <p:cNvSpPr txBox="1">
            <a:spLocks noGrp="1"/>
          </p:cNvSpPr>
          <p:nvPr>
            <p:ph type="title" idx="3" hasCustomPrompt="1"/>
          </p:nvPr>
        </p:nvSpPr>
        <p:spPr>
          <a:xfrm>
            <a:off x="713229" y="3617450"/>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67" name="Google Shape;67;p13"/>
          <p:cNvSpPr txBox="1">
            <a:spLocks noGrp="1"/>
          </p:cNvSpPr>
          <p:nvPr>
            <p:ph type="title" idx="4" hasCustomPrompt="1"/>
          </p:nvPr>
        </p:nvSpPr>
        <p:spPr>
          <a:xfrm>
            <a:off x="713225" y="4165175"/>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68" name="Google Shape;68;p13"/>
          <p:cNvSpPr txBox="1">
            <a:spLocks noGrp="1"/>
          </p:cNvSpPr>
          <p:nvPr>
            <p:ph type="subTitle" idx="1"/>
          </p:nvPr>
        </p:nvSpPr>
        <p:spPr>
          <a:xfrm>
            <a:off x="1485725" y="3617485"/>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69" name="Google Shape;69;p13"/>
          <p:cNvSpPr txBox="1">
            <a:spLocks noGrp="1"/>
          </p:cNvSpPr>
          <p:nvPr>
            <p:ph type="subTitle" idx="5"/>
          </p:nvPr>
        </p:nvSpPr>
        <p:spPr>
          <a:xfrm>
            <a:off x="1485725" y="4165219"/>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70" name="Google Shape;70;p13"/>
          <p:cNvSpPr txBox="1">
            <a:spLocks noGrp="1"/>
          </p:cNvSpPr>
          <p:nvPr>
            <p:ph type="subTitle" idx="6"/>
          </p:nvPr>
        </p:nvSpPr>
        <p:spPr>
          <a:xfrm>
            <a:off x="4766225" y="361747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3"/>
          <p:cNvSpPr txBox="1">
            <a:spLocks noGrp="1"/>
          </p:cNvSpPr>
          <p:nvPr>
            <p:ph type="subTitle" idx="7"/>
          </p:nvPr>
        </p:nvSpPr>
        <p:spPr>
          <a:xfrm>
            <a:off x="4766225" y="416520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 name="Google Shape;72;p13"/>
          <p:cNvSpPr txBox="1">
            <a:spLocks noGrp="1"/>
          </p:cNvSpPr>
          <p:nvPr>
            <p:ph type="subTitle" idx="8"/>
          </p:nvPr>
        </p:nvSpPr>
        <p:spPr>
          <a:xfrm>
            <a:off x="1485725" y="1974284"/>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73" name="Google Shape;73;p13"/>
          <p:cNvSpPr txBox="1">
            <a:spLocks noGrp="1"/>
          </p:cNvSpPr>
          <p:nvPr>
            <p:ph type="subTitle" idx="9"/>
          </p:nvPr>
        </p:nvSpPr>
        <p:spPr>
          <a:xfrm>
            <a:off x="1485725" y="2522018"/>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74" name="Google Shape;74;p13"/>
          <p:cNvSpPr txBox="1">
            <a:spLocks noGrp="1"/>
          </p:cNvSpPr>
          <p:nvPr>
            <p:ph type="subTitle" idx="13"/>
          </p:nvPr>
        </p:nvSpPr>
        <p:spPr>
          <a:xfrm>
            <a:off x="4766225" y="197428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subTitle" idx="14"/>
          </p:nvPr>
        </p:nvSpPr>
        <p:spPr>
          <a:xfrm>
            <a:off x="4766225" y="252201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15" hasCustomPrompt="1"/>
          </p:nvPr>
        </p:nvSpPr>
        <p:spPr>
          <a:xfrm>
            <a:off x="713226" y="1426550"/>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77" name="Google Shape;77;p13"/>
          <p:cNvSpPr txBox="1">
            <a:spLocks noGrp="1"/>
          </p:cNvSpPr>
          <p:nvPr>
            <p:ph type="title" idx="16" hasCustomPrompt="1"/>
          </p:nvPr>
        </p:nvSpPr>
        <p:spPr>
          <a:xfrm>
            <a:off x="713226" y="3069725"/>
            <a:ext cx="696300" cy="443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pace Mono"/>
              <a:buNone/>
              <a:defRPr sz="3000" b="1">
                <a:latin typeface="Space Mono"/>
                <a:ea typeface="Space Mono"/>
                <a:cs typeface="Space Mono"/>
                <a:sym typeface="Space Mono"/>
              </a:defRPr>
            </a:lvl2pPr>
            <a:lvl3pPr lvl="2" rtl="0">
              <a:spcBef>
                <a:spcPts val="0"/>
              </a:spcBef>
              <a:spcAft>
                <a:spcPts val="0"/>
              </a:spcAft>
              <a:buSzPts val="3000"/>
              <a:buFont typeface="Space Mono"/>
              <a:buNone/>
              <a:defRPr sz="3000" b="1">
                <a:latin typeface="Space Mono"/>
                <a:ea typeface="Space Mono"/>
                <a:cs typeface="Space Mono"/>
                <a:sym typeface="Space Mono"/>
              </a:defRPr>
            </a:lvl3pPr>
            <a:lvl4pPr lvl="3" rtl="0">
              <a:spcBef>
                <a:spcPts val="0"/>
              </a:spcBef>
              <a:spcAft>
                <a:spcPts val="0"/>
              </a:spcAft>
              <a:buSzPts val="3000"/>
              <a:buFont typeface="Space Mono"/>
              <a:buNone/>
              <a:defRPr sz="3000" b="1">
                <a:latin typeface="Space Mono"/>
                <a:ea typeface="Space Mono"/>
                <a:cs typeface="Space Mono"/>
                <a:sym typeface="Space Mono"/>
              </a:defRPr>
            </a:lvl4pPr>
            <a:lvl5pPr lvl="4" rtl="0">
              <a:spcBef>
                <a:spcPts val="0"/>
              </a:spcBef>
              <a:spcAft>
                <a:spcPts val="0"/>
              </a:spcAft>
              <a:buSzPts val="3000"/>
              <a:buFont typeface="Space Mono"/>
              <a:buNone/>
              <a:defRPr sz="3000" b="1">
                <a:latin typeface="Space Mono"/>
                <a:ea typeface="Space Mono"/>
                <a:cs typeface="Space Mono"/>
                <a:sym typeface="Space Mono"/>
              </a:defRPr>
            </a:lvl5pPr>
            <a:lvl6pPr lvl="5" rtl="0">
              <a:spcBef>
                <a:spcPts val="0"/>
              </a:spcBef>
              <a:spcAft>
                <a:spcPts val="0"/>
              </a:spcAft>
              <a:buSzPts val="3000"/>
              <a:buFont typeface="Space Mono"/>
              <a:buNone/>
              <a:defRPr sz="3000" b="1">
                <a:latin typeface="Space Mono"/>
                <a:ea typeface="Space Mono"/>
                <a:cs typeface="Space Mono"/>
                <a:sym typeface="Space Mono"/>
              </a:defRPr>
            </a:lvl6pPr>
            <a:lvl7pPr lvl="6" rtl="0">
              <a:spcBef>
                <a:spcPts val="0"/>
              </a:spcBef>
              <a:spcAft>
                <a:spcPts val="0"/>
              </a:spcAft>
              <a:buSzPts val="3000"/>
              <a:buFont typeface="Space Mono"/>
              <a:buNone/>
              <a:defRPr sz="3000" b="1">
                <a:latin typeface="Space Mono"/>
                <a:ea typeface="Space Mono"/>
                <a:cs typeface="Space Mono"/>
                <a:sym typeface="Space Mono"/>
              </a:defRPr>
            </a:lvl7pPr>
            <a:lvl8pPr lvl="7" rtl="0">
              <a:spcBef>
                <a:spcPts val="0"/>
              </a:spcBef>
              <a:spcAft>
                <a:spcPts val="0"/>
              </a:spcAft>
              <a:buSzPts val="3000"/>
              <a:buFont typeface="Space Mono"/>
              <a:buNone/>
              <a:defRPr sz="3000" b="1">
                <a:latin typeface="Space Mono"/>
                <a:ea typeface="Space Mono"/>
                <a:cs typeface="Space Mono"/>
                <a:sym typeface="Space Mono"/>
              </a:defRPr>
            </a:lvl8pPr>
            <a:lvl9pPr lvl="8" rtl="0">
              <a:spcBef>
                <a:spcPts val="0"/>
              </a:spcBef>
              <a:spcAft>
                <a:spcPts val="0"/>
              </a:spcAft>
              <a:buSzPts val="3000"/>
              <a:buFont typeface="Space Mono"/>
              <a:buNone/>
              <a:defRPr sz="3000" b="1">
                <a:latin typeface="Space Mono"/>
                <a:ea typeface="Space Mono"/>
                <a:cs typeface="Space Mono"/>
                <a:sym typeface="Space Mono"/>
              </a:defRPr>
            </a:lvl9pPr>
          </a:lstStyle>
          <a:p>
            <a:r>
              <a:t>xx%</a:t>
            </a:r>
          </a:p>
        </p:txBody>
      </p:sp>
      <p:sp>
        <p:nvSpPr>
          <p:cNvPr id="78" name="Google Shape;78;p13"/>
          <p:cNvSpPr txBox="1">
            <a:spLocks noGrp="1"/>
          </p:cNvSpPr>
          <p:nvPr>
            <p:ph type="subTitle" idx="17"/>
          </p:nvPr>
        </p:nvSpPr>
        <p:spPr>
          <a:xfrm>
            <a:off x="1485725" y="3069751"/>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79" name="Google Shape;79;p13"/>
          <p:cNvSpPr txBox="1">
            <a:spLocks noGrp="1"/>
          </p:cNvSpPr>
          <p:nvPr>
            <p:ph type="subTitle" idx="18"/>
          </p:nvPr>
        </p:nvSpPr>
        <p:spPr>
          <a:xfrm>
            <a:off x="4766225" y="306974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19"/>
          </p:nvPr>
        </p:nvSpPr>
        <p:spPr>
          <a:xfrm>
            <a:off x="1485725" y="1426550"/>
            <a:ext cx="32043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Space Mono"/>
              <a:buNone/>
              <a:defRPr sz="2000">
                <a:latin typeface="Space Mono"/>
                <a:ea typeface="Space Mono"/>
                <a:cs typeface="Space Mono"/>
                <a:sym typeface="Space Mono"/>
              </a:defRPr>
            </a:lvl1pPr>
            <a:lvl2pPr lvl="1"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2pPr>
            <a:lvl3pPr lvl="2"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3pPr>
            <a:lvl4pPr lvl="3"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4pPr>
            <a:lvl5pPr lvl="4"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5pPr>
            <a:lvl6pPr lvl="5"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6pPr>
            <a:lvl7pPr lvl="6"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7pPr>
            <a:lvl8pPr lvl="7"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8pPr>
            <a:lvl9pPr lvl="8" algn="ctr" rtl="0">
              <a:lnSpc>
                <a:spcPct val="100000"/>
              </a:lnSpc>
              <a:spcBef>
                <a:spcPts val="0"/>
              </a:spcBef>
              <a:spcAft>
                <a:spcPts val="0"/>
              </a:spcAft>
              <a:buSzPts val="2200"/>
              <a:buFont typeface="Space Mono"/>
              <a:buNone/>
              <a:defRPr sz="2200" b="1">
                <a:latin typeface="Space Mono"/>
                <a:ea typeface="Space Mono"/>
                <a:cs typeface="Space Mono"/>
                <a:sym typeface="Space Mono"/>
              </a:defRPr>
            </a:lvl9pPr>
          </a:lstStyle>
          <a:p>
            <a:endParaRPr/>
          </a:p>
        </p:txBody>
      </p:sp>
      <p:sp>
        <p:nvSpPr>
          <p:cNvPr id="81" name="Google Shape;81;p13"/>
          <p:cNvSpPr txBox="1">
            <a:spLocks noGrp="1"/>
          </p:cNvSpPr>
          <p:nvPr>
            <p:ph type="subTitle" idx="20"/>
          </p:nvPr>
        </p:nvSpPr>
        <p:spPr>
          <a:xfrm>
            <a:off x="4766225" y="1426550"/>
            <a:ext cx="3664800" cy="44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21"/>
          </p:nvPr>
        </p:nvSpPr>
        <p:spPr>
          <a:xfrm>
            <a:off x="713225" y="539500"/>
            <a:ext cx="7717500" cy="612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269"/>
        <p:cNvGrpSpPr/>
        <p:nvPr/>
      </p:nvGrpSpPr>
      <p:grpSpPr>
        <a:xfrm>
          <a:off x="0" y="0"/>
          <a:ext cx="0" cy="0"/>
          <a:chOff x="0" y="0"/>
          <a:chExt cx="0" cy="0"/>
        </a:xfrm>
      </p:grpSpPr>
      <p:grpSp>
        <p:nvGrpSpPr>
          <p:cNvPr id="270" name="Google Shape;270;p41"/>
          <p:cNvGrpSpPr/>
          <p:nvPr/>
        </p:nvGrpSpPr>
        <p:grpSpPr>
          <a:xfrm>
            <a:off x="50" y="1"/>
            <a:ext cx="9143800" cy="5143497"/>
            <a:chOff x="50" y="1"/>
            <a:chExt cx="9143800" cy="5143497"/>
          </a:xfrm>
        </p:grpSpPr>
        <p:sp>
          <p:nvSpPr>
            <p:cNvPr id="271" name="Google Shape;271;p41"/>
            <p:cNvSpPr/>
            <p:nvPr/>
          </p:nvSpPr>
          <p:spPr>
            <a:xfrm>
              <a:off x="150" y="1839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a:off x="150" y="1"/>
              <a:ext cx="9143700" cy="53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a:off x="150" y="1455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a:off x="150" y="1071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a:off x="150" y="6872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1"/>
            <p:cNvSpPr/>
            <p:nvPr/>
          </p:nvSpPr>
          <p:spPr>
            <a:xfrm>
              <a:off x="50" y="4911898"/>
              <a:ext cx="9143700" cy="23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pace Mono"/>
              <a:buNone/>
              <a:defRPr sz="3000" b="1">
                <a:solidFill>
                  <a:schemeClr val="dk1"/>
                </a:solidFill>
                <a:latin typeface="Space Mono"/>
                <a:ea typeface="Space Mono"/>
                <a:cs typeface="Space Mono"/>
                <a:sym typeface="Space Mono"/>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1pPr>
            <a:lvl2pPr marL="914400" lvl="1"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2pPr>
            <a:lvl3pPr marL="1371600" lvl="2"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3pPr>
            <a:lvl4pPr marL="1828800" lvl="3"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4pPr>
            <a:lvl5pPr marL="2286000" lvl="4"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5pPr>
            <a:lvl6pPr marL="2743200" lvl="5"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6pPr>
            <a:lvl7pPr marL="3200400" lvl="6"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7pPr>
            <a:lvl8pPr marL="3657600" lvl="7"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8pPr>
            <a:lvl9pPr marL="4114800" lvl="8"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8" r:id="rId6"/>
    <p:sldLayoutId id="2147483659" r:id="rId7"/>
    <p:sldLayoutId id="214748368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cxnSp>
        <p:nvCxnSpPr>
          <p:cNvPr id="288" name="Google Shape;288;p45"/>
          <p:cNvCxnSpPr/>
          <p:nvPr/>
        </p:nvCxnSpPr>
        <p:spPr>
          <a:xfrm>
            <a:off x="-19500" y="3893400"/>
            <a:ext cx="9183000" cy="0"/>
          </a:xfrm>
          <a:prstGeom prst="straightConnector1">
            <a:avLst/>
          </a:prstGeom>
          <a:noFill/>
          <a:ln w="9525" cap="flat" cmpd="sng">
            <a:solidFill>
              <a:schemeClr val="dk1"/>
            </a:solidFill>
            <a:prstDash val="solid"/>
            <a:round/>
            <a:headEnd type="none" w="med" len="med"/>
            <a:tailEnd type="none" w="med" len="med"/>
          </a:ln>
        </p:spPr>
      </p:cxnSp>
      <p:sp>
        <p:nvSpPr>
          <p:cNvPr id="289" name="Google Shape;289;p45"/>
          <p:cNvSpPr txBox="1">
            <a:spLocks noGrp="1"/>
          </p:cNvSpPr>
          <p:nvPr>
            <p:ph type="ctrTitle"/>
          </p:nvPr>
        </p:nvSpPr>
        <p:spPr>
          <a:xfrm>
            <a:off x="141767" y="2435054"/>
            <a:ext cx="8789582" cy="1182000"/>
          </a:xfrm>
          <a:prstGeom prst="rect">
            <a:avLst/>
          </a:prstGeom>
        </p:spPr>
        <p:txBody>
          <a:bodyPr spcFirstLastPara="1" wrap="square" lIns="91425" tIns="91425" rIns="91425" bIns="91425" anchor="ctr" anchorCtr="0">
            <a:noAutofit/>
          </a:bodyPr>
          <a:lstStyle/>
          <a:p>
            <a:pPr lvl="0"/>
            <a:r>
              <a:rPr lang="en-US" sz="3200" dirty="0"/>
              <a:t>THEORY OF COMPUTATION AND COMPILER DESIGN</a:t>
            </a:r>
            <a:endParaRPr sz="3200" dirty="0"/>
          </a:p>
        </p:txBody>
      </p:sp>
      <p:sp>
        <p:nvSpPr>
          <p:cNvPr id="6" name="Google Shape;289;p45"/>
          <p:cNvSpPr txBox="1">
            <a:spLocks/>
          </p:cNvSpPr>
          <p:nvPr/>
        </p:nvSpPr>
        <p:spPr>
          <a:xfrm>
            <a:off x="141767" y="3893400"/>
            <a:ext cx="8860465" cy="1182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Space Mono"/>
              <a:buNone/>
              <a:defRPr sz="4000" b="1" i="0" u="none" strike="noStrike" cap="none">
                <a:solidFill>
                  <a:schemeClr val="dk1"/>
                </a:solidFill>
                <a:latin typeface="Space Mono"/>
                <a:ea typeface="Space Mono"/>
                <a:cs typeface="Space Mono"/>
                <a:sym typeface="Space Mono"/>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000" dirty="0"/>
              <a:t>CSE2004</a:t>
            </a:r>
          </a:p>
          <a:p>
            <a:r>
              <a:rPr lang="en-US" sz="2000" dirty="0"/>
              <a:t>GROUP PROJECT</a:t>
            </a:r>
          </a:p>
          <a:p>
            <a:r>
              <a:rPr lang="en-US" sz="28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9"/>
          <p:cNvSpPr txBox="1">
            <a:spLocks noGrp="1"/>
          </p:cNvSpPr>
          <p:nvPr>
            <p:ph type="title"/>
          </p:nvPr>
        </p:nvSpPr>
        <p:spPr>
          <a:xfrm>
            <a:off x="180393" y="628472"/>
            <a:ext cx="8864080" cy="681394"/>
          </a:xfrm>
          <a:prstGeom prst="rect">
            <a:avLst/>
          </a:prstGeom>
        </p:spPr>
        <p:txBody>
          <a:bodyPr spcFirstLastPara="1" wrap="square" lIns="91425" tIns="91425" rIns="91425" bIns="91425" anchor="b" anchorCtr="0">
            <a:noAutofit/>
          </a:bodyPr>
          <a:lstStyle/>
          <a:p>
            <a:r>
              <a:rPr lang="en-IN" sz="2800" dirty="0"/>
              <a:t>CODE OPTIMIZATION TECHNIQUES</a:t>
            </a:r>
            <a:br>
              <a:rPr lang="en-IN" sz="2800" dirty="0"/>
            </a:br>
            <a:endParaRPr sz="2800" dirty="0"/>
          </a:p>
        </p:txBody>
      </p:sp>
      <p:sp>
        <p:nvSpPr>
          <p:cNvPr id="338" name="Google Shape;338;p49"/>
          <p:cNvSpPr txBox="1">
            <a:spLocks noGrp="1"/>
          </p:cNvSpPr>
          <p:nvPr>
            <p:ph type="subTitle" idx="1"/>
          </p:nvPr>
        </p:nvSpPr>
        <p:spPr>
          <a:xfrm>
            <a:off x="180393" y="1072274"/>
            <a:ext cx="8677468" cy="3120569"/>
          </a:xfrm>
          <a:prstGeom prst="rect">
            <a:avLst/>
          </a:prstGeom>
        </p:spPr>
        <p:txBody>
          <a:bodyPr spcFirstLastPara="1" wrap="square" lIns="91425" tIns="91425" rIns="91425" bIns="91425" anchor="t" anchorCtr="0">
            <a:noAutofit/>
          </a:bodyPr>
          <a:lstStyle/>
          <a:p>
            <a:pPr algn="l"/>
            <a:r>
              <a:rPr lang="en-US" sz="1400" dirty="0"/>
              <a:t/>
            </a:r>
            <a:br>
              <a:rPr lang="en-US" sz="1400" dirty="0"/>
            </a:br>
            <a:endParaRPr sz="1400" dirty="0"/>
          </a:p>
        </p:txBody>
      </p:sp>
      <p:cxnSp>
        <p:nvCxnSpPr>
          <p:cNvPr id="339" name="Google Shape;339;p49"/>
          <p:cNvCxnSpPr/>
          <p:nvPr/>
        </p:nvCxnSpPr>
        <p:spPr>
          <a:xfrm>
            <a:off x="-39000" y="890944"/>
            <a:ext cx="9183000" cy="0"/>
          </a:xfrm>
          <a:prstGeom prst="straightConnector1">
            <a:avLst/>
          </a:prstGeom>
          <a:noFill/>
          <a:ln w="9525" cap="flat" cmpd="sng">
            <a:solidFill>
              <a:schemeClr val="dk1"/>
            </a:solidFill>
            <a:prstDash val="solid"/>
            <a:round/>
            <a:headEnd type="none" w="med" len="med"/>
            <a:tailEnd type="none" w="med" len="med"/>
          </a:ln>
        </p:spPr>
      </p:cxnSp>
      <p:sp>
        <p:nvSpPr>
          <p:cNvPr id="6" name="Google Shape;338;p49"/>
          <p:cNvSpPr txBox="1">
            <a:spLocks/>
          </p:cNvSpPr>
          <p:nvPr/>
        </p:nvSpPr>
        <p:spPr>
          <a:xfrm>
            <a:off x="332793" y="1224674"/>
            <a:ext cx="8677468" cy="31205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Roboto Condensed"/>
              <a:buNone/>
              <a:defRPr sz="1800" b="0" i="0" u="none" strike="noStrike" cap="none">
                <a:solidFill>
                  <a:schemeClr val="dk1"/>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9pPr>
          </a:lstStyle>
          <a:p>
            <a:pPr algn="l"/>
            <a:r>
              <a:rPr lang="en-US" sz="1400" dirty="0"/>
              <a:t/>
            </a:r>
            <a:br>
              <a:rPr lang="en-US" sz="1400" dirty="0"/>
            </a:br>
            <a:endParaRPr lang="en-US" sz="1400" dirty="0"/>
          </a:p>
        </p:txBody>
      </p:sp>
      <p:sp>
        <p:nvSpPr>
          <p:cNvPr id="7" name="Google Shape;338;p49"/>
          <p:cNvSpPr txBox="1">
            <a:spLocks/>
          </p:cNvSpPr>
          <p:nvPr/>
        </p:nvSpPr>
        <p:spPr>
          <a:xfrm>
            <a:off x="-124406" y="1024206"/>
            <a:ext cx="5649565" cy="3454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Roboto Condensed"/>
              <a:buNone/>
              <a:defRPr sz="1800" b="0" i="0" u="none" strike="noStrike" cap="none">
                <a:solidFill>
                  <a:schemeClr val="dk1"/>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9pPr>
          </a:lstStyle>
          <a:p>
            <a:r>
              <a:rPr lang="en-US" sz="1200" b="1" dirty="0">
                <a:solidFill>
                  <a:srgbClr val="000000"/>
                </a:solidFill>
              </a:rPr>
              <a:t>PARTIALLY DEAD CODE</a:t>
            </a:r>
          </a:p>
          <a:p>
            <a:endParaRPr lang="en-US" sz="1200" b="1" dirty="0"/>
          </a:p>
          <a:p>
            <a:pPr algn="l">
              <a:buFont typeface="Arial" panose="020B0604020202020204" pitchFamily="34" charset="0"/>
              <a:buChar char="•"/>
            </a:pPr>
            <a:r>
              <a:rPr lang="en-US" sz="1200" dirty="0">
                <a:solidFill>
                  <a:srgbClr val="000000"/>
                </a:solidFill>
              </a:rPr>
              <a:t>Some code statements include calculated values utilized only in particular conditions, i.e., the values are used sometimes and not others. Partially dead-code refers to such codes.</a:t>
            </a:r>
          </a:p>
          <a:p>
            <a:pPr algn="l">
              <a:buFont typeface="Arial" panose="020B0604020202020204" pitchFamily="34" charset="0"/>
              <a:buChar char="•"/>
            </a:pPr>
            <a:endParaRPr lang="en-US" sz="1200" dirty="0">
              <a:solidFill>
                <a:srgbClr val="000000"/>
              </a:solidFill>
            </a:endParaRPr>
          </a:p>
          <a:p>
            <a:pPr algn="l">
              <a:buFont typeface="Arial" panose="020B0604020202020204" pitchFamily="34" charset="0"/>
              <a:buChar char="•"/>
            </a:pPr>
            <a:endParaRPr lang="en-US" sz="1200" dirty="0"/>
          </a:p>
          <a:p>
            <a:pPr algn="l">
              <a:buFont typeface="Arial" panose="020B0604020202020204" pitchFamily="34" charset="0"/>
              <a:buChar char="•"/>
            </a:pPr>
            <a:r>
              <a:rPr lang="en-US" sz="1200" dirty="0">
                <a:solidFill>
                  <a:srgbClr val="000000"/>
                </a:solidFill>
              </a:rPr>
              <a:t>The control flow diagram below shows a program section in which the variable 'a is utilized to assign the output of the equation 'x * y'. Let's pretend that the ‘a variable's value is never utilized within the loop. 'a' is given the variable 'z' value, which will be utilized later in the program, immediately after the control leaves the loop. We may infer that because the assignment code 'a' is never utilized anywhere, it is suitable for deletion.</a:t>
            </a:r>
            <a:endParaRPr lang="en-US" sz="1200" dirty="0"/>
          </a:p>
          <a:p>
            <a:endParaRPr lang="en-US" sz="1200" b="1" dirty="0"/>
          </a:p>
        </p:txBody>
      </p:sp>
      <p:pic>
        <p:nvPicPr>
          <p:cNvPr id="3" name="Picture 2"/>
          <p:cNvPicPr>
            <a:picLocks noChangeAspect="1"/>
          </p:cNvPicPr>
          <p:nvPr/>
        </p:nvPicPr>
        <p:blipFill>
          <a:blip r:embed="rId3"/>
          <a:stretch>
            <a:fillRect/>
          </a:stretch>
        </p:blipFill>
        <p:spPr>
          <a:xfrm>
            <a:off x="5773402" y="1091413"/>
            <a:ext cx="3022827" cy="2896382"/>
          </a:xfrm>
          <a:prstGeom prst="rect">
            <a:avLst/>
          </a:prstGeom>
        </p:spPr>
      </p:pic>
    </p:spTree>
    <p:extLst>
      <p:ext uri="{BB962C8B-B14F-4D97-AF65-F5344CB8AC3E}">
        <p14:creationId xmlns:p14="http://schemas.microsoft.com/office/powerpoint/2010/main" val="87989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9"/>
          <p:cNvSpPr txBox="1">
            <a:spLocks noGrp="1"/>
          </p:cNvSpPr>
          <p:nvPr>
            <p:ph type="title"/>
          </p:nvPr>
        </p:nvSpPr>
        <p:spPr>
          <a:xfrm>
            <a:off x="180393" y="628472"/>
            <a:ext cx="8864080" cy="681394"/>
          </a:xfrm>
          <a:prstGeom prst="rect">
            <a:avLst/>
          </a:prstGeom>
        </p:spPr>
        <p:txBody>
          <a:bodyPr spcFirstLastPara="1" wrap="square" lIns="91425" tIns="91425" rIns="91425" bIns="91425" anchor="b" anchorCtr="0">
            <a:noAutofit/>
          </a:bodyPr>
          <a:lstStyle/>
          <a:p>
            <a:r>
              <a:rPr lang="en-IN" sz="2800" dirty="0"/>
              <a:t>CODE OPTIMIZATION TECHNIQUES</a:t>
            </a:r>
            <a:br>
              <a:rPr lang="en-IN" sz="2800" dirty="0"/>
            </a:br>
            <a:endParaRPr sz="2800" dirty="0"/>
          </a:p>
        </p:txBody>
      </p:sp>
      <p:sp>
        <p:nvSpPr>
          <p:cNvPr id="338" name="Google Shape;338;p49"/>
          <p:cNvSpPr txBox="1">
            <a:spLocks noGrp="1"/>
          </p:cNvSpPr>
          <p:nvPr>
            <p:ph type="subTitle" idx="1"/>
          </p:nvPr>
        </p:nvSpPr>
        <p:spPr>
          <a:xfrm>
            <a:off x="180393" y="1072274"/>
            <a:ext cx="8677468" cy="3120569"/>
          </a:xfrm>
          <a:prstGeom prst="rect">
            <a:avLst/>
          </a:prstGeom>
        </p:spPr>
        <p:txBody>
          <a:bodyPr spcFirstLastPara="1" wrap="square" lIns="91425" tIns="91425" rIns="91425" bIns="91425" anchor="t" anchorCtr="0">
            <a:noAutofit/>
          </a:bodyPr>
          <a:lstStyle/>
          <a:p>
            <a:pPr algn="l"/>
            <a:r>
              <a:rPr lang="en-US" sz="1400" dirty="0"/>
              <a:t/>
            </a:r>
            <a:br>
              <a:rPr lang="en-US" sz="1400" dirty="0"/>
            </a:br>
            <a:endParaRPr sz="1400" dirty="0"/>
          </a:p>
        </p:txBody>
      </p:sp>
      <p:cxnSp>
        <p:nvCxnSpPr>
          <p:cNvPr id="339" name="Google Shape;339;p49"/>
          <p:cNvCxnSpPr/>
          <p:nvPr/>
        </p:nvCxnSpPr>
        <p:spPr>
          <a:xfrm>
            <a:off x="-39000" y="890944"/>
            <a:ext cx="9183000" cy="0"/>
          </a:xfrm>
          <a:prstGeom prst="straightConnector1">
            <a:avLst/>
          </a:prstGeom>
          <a:noFill/>
          <a:ln w="9525" cap="flat" cmpd="sng">
            <a:solidFill>
              <a:schemeClr val="dk1"/>
            </a:solidFill>
            <a:prstDash val="solid"/>
            <a:round/>
            <a:headEnd type="none" w="med" len="med"/>
            <a:tailEnd type="none" w="med" len="med"/>
          </a:ln>
        </p:spPr>
      </p:cxnSp>
      <p:sp>
        <p:nvSpPr>
          <p:cNvPr id="6" name="Google Shape;338;p49"/>
          <p:cNvSpPr txBox="1">
            <a:spLocks/>
          </p:cNvSpPr>
          <p:nvPr/>
        </p:nvSpPr>
        <p:spPr>
          <a:xfrm>
            <a:off x="332793" y="1224674"/>
            <a:ext cx="8677468" cy="31205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Roboto Condensed"/>
              <a:buNone/>
              <a:defRPr sz="1800" b="0" i="0" u="none" strike="noStrike" cap="none">
                <a:solidFill>
                  <a:schemeClr val="dk1"/>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9pPr>
          </a:lstStyle>
          <a:p>
            <a:pPr algn="l"/>
            <a:r>
              <a:rPr lang="en-US" sz="1400" dirty="0"/>
              <a:t/>
            </a:r>
            <a:br>
              <a:rPr lang="en-US" sz="1400" dirty="0"/>
            </a:br>
            <a:endParaRPr lang="en-US" sz="1400" dirty="0"/>
          </a:p>
        </p:txBody>
      </p:sp>
      <p:sp>
        <p:nvSpPr>
          <p:cNvPr id="7" name="Google Shape;338;p49"/>
          <p:cNvSpPr txBox="1">
            <a:spLocks/>
          </p:cNvSpPr>
          <p:nvPr/>
        </p:nvSpPr>
        <p:spPr>
          <a:xfrm>
            <a:off x="-124406" y="1024206"/>
            <a:ext cx="9032030" cy="3454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Roboto Condensed"/>
              <a:buNone/>
              <a:defRPr sz="1800" b="0" i="0" u="none" strike="noStrike" cap="none">
                <a:solidFill>
                  <a:schemeClr val="dk1"/>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9pPr>
          </a:lstStyle>
          <a:p>
            <a:r>
              <a:rPr lang="en-US" sz="1200" b="1" dirty="0"/>
              <a:t>UNREACHABLE CODE ELIMINATION</a:t>
            </a:r>
          </a:p>
          <a:p>
            <a:endParaRPr lang="en-US" sz="1200" b="1" dirty="0"/>
          </a:p>
          <a:p>
            <a:r>
              <a:rPr lang="en-US" sz="1200" dirty="0"/>
              <a:t>A control flow graph should be created first. An inaccessible code block does not have an incoming edge. The inaccessible branches can be deleted after continual propagation and folding.</a:t>
            </a:r>
            <a:endParaRPr lang="en-US" sz="1200" b="1" dirty="0"/>
          </a:p>
        </p:txBody>
      </p:sp>
      <p:pic>
        <p:nvPicPr>
          <p:cNvPr id="2" name="Picture 1"/>
          <p:cNvPicPr>
            <a:picLocks noChangeAspect="1"/>
          </p:cNvPicPr>
          <p:nvPr/>
        </p:nvPicPr>
        <p:blipFill>
          <a:blip r:embed="rId3"/>
          <a:stretch>
            <a:fillRect/>
          </a:stretch>
        </p:blipFill>
        <p:spPr>
          <a:xfrm>
            <a:off x="2349371" y="2094775"/>
            <a:ext cx="4373206" cy="2459929"/>
          </a:xfrm>
          <a:prstGeom prst="rect">
            <a:avLst/>
          </a:prstGeom>
        </p:spPr>
      </p:pic>
    </p:spTree>
    <p:extLst>
      <p:ext uri="{BB962C8B-B14F-4D97-AF65-F5344CB8AC3E}">
        <p14:creationId xmlns:p14="http://schemas.microsoft.com/office/powerpoint/2010/main" val="311125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9"/>
          <p:cNvSpPr txBox="1">
            <a:spLocks noGrp="1"/>
          </p:cNvSpPr>
          <p:nvPr>
            <p:ph type="title"/>
          </p:nvPr>
        </p:nvSpPr>
        <p:spPr>
          <a:xfrm>
            <a:off x="180393" y="628472"/>
            <a:ext cx="8864080" cy="681394"/>
          </a:xfrm>
          <a:prstGeom prst="rect">
            <a:avLst/>
          </a:prstGeom>
        </p:spPr>
        <p:txBody>
          <a:bodyPr spcFirstLastPara="1" wrap="square" lIns="91425" tIns="91425" rIns="91425" bIns="91425" anchor="b" anchorCtr="0">
            <a:noAutofit/>
          </a:bodyPr>
          <a:lstStyle/>
          <a:p>
            <a:r>
              <a:rPr lang="en-IN" sz="2800" dirty="0"/>
              <a:t>CODE OPTIMIZATION TECHNIQUES</a:t>
            </a:r>
            <a:br>
              <a:rPr lang="en-IN" sz="2800" dirty="0"/>
            </a:br>
            <a:endParaRPr sz="2800" dirty="0"/>
          </a:p>
        </p:txBody>
      </p:sp>
      <p:sp>
        <p:nvSpPr>
          <p:cNvPr id="338" name="Google Shape;338;p49"/>
          <p:cNvSpPr txBox="1">
            <a:spLocks noGrp="1"/>
          </p:cNvSpPr>
          <p:nvPr>
            <p:ph type="subTitle" idx="1"/>
          </p:nvPr>
        </p:nvSpPr>
        <p:spPr>
          <a:xfrm>
            <a:off x="180393" y="1072274"/>
            <a:ext cx="8677468" cy="3120569"/>
          </a:xfrm>
          <a:prstGeom prst="rect">
            <a:avLst/>
          </a:prstGeom>
        </p:spPr>
        <p:txBody>
          <a:bodyPr spcFirstLastPara="1" wrap="square" lIns="91425" tIns="91425" rIns="91425" bIns="91425" anchor="t" anchorCtr="0">
            <a:noAutofit/>
          </a:bodyPr>
          <a:lstStyle/>
          <a:p>
            <a:pPr algn="l"/>
            <a:r>
              <a:rPr lang="en-US" sz="1400" dirty="0"/>
              <a:t/>
            </a:r>
            <a:br>
              <a:rPr lang="en-US" sz="1400" dirty="0"/>
            </a:br>
            <a:endParaRPr sz="1400" dirty="0"/>
          </a:p>
        </p:txBody>
      </p:sp>
      <p:cxnSp>
        <p:nvCxnSpPr>
          <p:cNvPr id="339" name="Google Shape;339;p49"/>
          <p:cNvCxnSpPr/>
          <p:nvPr/>
        </p:nvCxnSpPr>
        <p:spPr>
          <a:xfrm>
            <a:off x="-39000" y="890944"/>
            <a:ext cx="9183000" cy="0"/>
          </a:xfrm>
          <a:prstGeom prst="straightConnector1">
            <a:avLst/>
          </a:prstGeom>
          <a:noFill/>
          <a:ln w="9525" cap="flat" cmpd="sng">
            <a:solidFill>
              <a:schemeClr val="dk1"/>
            </a:solidFill>
            <a:prstDash val="solid"/>
            <a:round/>
            <a:headEnd type="none" w="med" len="med"/>
            <a:tailEnd type="none" w="med" len="med"/>
          </a:ln>
        </p:spPr>
      </p:cxnSp>
      <p:sp>
        <p:nvSpPr>
          <p:cNvPr id="6" name="Google Shape;338;p49"/>
          <p:cNvSpPr txBox="1">
            <a:spLocks/>
          </p:cNvSpPr>
          <p:nvPr/>
        </p:nvSpPr>
        <p:spPr>
          <a:xfrm>
            <a:off x="332793" y="1224674"/>
            <a:ext cx="8677468" cy="31205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Roboto Condensed"/>
              <a:buNone/>
              <a:defRPr sz="1800" b="0" i="0" u="none" strike="noStrike" cap="none">
                <a:solidFill>
                  <a:schemeClr val="dk1"/>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9pPr>
          </a:lstStyle>
          <a:p>
            <a:pPr algn="l"/>
            <a:r>
              <a:rPr lang="en-US" sz="1400" dirty="0"/>
              <a:t/>
            </a:r>
            <a:br>
              <a:rPr lang="en-US" sz="1400" dirty="0"/>
            </a:br>
            <a:endParaRPr lang="en-US" sz="1400" dirty="0"/>
          </a:p>
        </p:txBody>
      </p:sp>
      <p:sp>
        <p:nvSpPr>
          <p:cNvPr id="7" name="Google Shape;338;p49"/>
          <p:cNvSpPr txBox="1">
            <a:spLocks/>
          </p:cNvSpPr>
          <p:nvPr/>
        </p:nvSpPr>
        <p:spPr>
          <a:xfrm>
            <a:off x="-124406" y="1024206"/>
            <a:ext cx="9032030" cy="3454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Roboto Condensed"/>
              <a:buNone/>
              <a:defRPr sz="1800" b="0" i="0" u="none" strike="noStrike" cap="none">
                <a:solidFill>
                  <a:schemeClr val="dk1"/>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9pPr>
          </a:lstStyle>
          <a:p>
            <a:r>
              <a:rPr lang="en-US" sz="1200" b="1" dirty="0"/>
              <a:t> FUNCTION INLINING </a:t>
            </a:r>
          </a:p>
          <a:p>
            <a:endParaRPr lang="en-US" sz="1200" b="1" dirty="0"/>
          </a:p>
          <a:p>
            <a:r>
              <a:rPr lang="en-US" sz="1200" dirty="0"/>
              <a:t>The body of the function takes the place of a function call. This saves a lot of time by eliminating the need to copy all parameters, store the return address, and so on. Let us explain this with an example below:</a:t>
            </a:r>
          </a:p>
          <a:p>
            <a:endParaRPr lang="en-US" sz="1200" dirty="0"/>
          </a:p>
          <a:p>
            <a:endParaRPr lang="en-US" sz="1200" dirty="0"/>
          </a:p>
          <a:p>
            <a:endParaRPr lang="en-US" sz="1200" dirty="0"/>
          </a:p>
          <a:p>
            <a:endParaRPr lang="en-US" sz="1200" dirty="0"/>
          </a:p>
          <a:p>
            <a:endParaRPr lang="en-US" sz="1200" dirty="0"/>
          </a:p>
          <a:p>
            <a:r>
              <a:rPr lang="en-US" sz="1200" dirty="0"/>
              <a:t>Here, we see that by negating one of the numbers according to the context of the scenario, we call the addition function for subtraction. Now, let us see the below snippet:</a:t>
            </a:r>
          </a:p>
          <a:p>
            <a:endParaRPr lang="en-US" sz="1200" dirty="0"/>
          </a:p>
          <a:p>
            <a:endParaRPr lang="en-US" sz="1200" dirty="0"/>
          </a:p>
          <a:p>
            <a:endParaRPr lang="en-US" sz="1200" dirty="0"/>
          </a:p>
          <a:p>
            <a:r>
              <a:rPr lang="en-US" sz="1200" dirty="0"/>
              <a:t>Here, we did the work of the function </a:t>
            </a:r>
            <a:r>
              <a:rPr lang="en-US" sz="1200" b="1" dirty="0" err="1"/>
              <a:t>addtwonum</a:t>
            </a:r>
            <a:r>
              <a:rPr lang="en-US" sz="1200" b="1" dirty="0"/>
              <a:t> </a:t>
            </a:r>
            <a:r>
              <a:rPr lang="en-US" sz="1200" dirty="0"/>
              <a:t>itself into the subtract function. This is function </a:t>
            </a:r>
            <a:r>
              <a:rPr lang="en-US" sz="1200" dirty="0" err="1"/>
              <a:t>inlining</a:t>
            </a:r>
            <a:r>
              <a:rPr lang="en-US" sz="1200" dirty="0"/>
              <a:t>.</a:t>
            </a:r>
          </a:p>
          <a:p>
            <a:endParaRPr lang="en-US" sz="1200" dirty="0"/>
          </a:p>
          <a:p>
            <a:endParaRPr lang="en-US" sz="1200" b="1" dirty="0"/>
          </a:p>
        </p:txBody>
      </p:sp>
      <p:pic>
        <p:nvPicPr>
          <p:cNvPr id="8" name="Picture 7"/>
          <p:cNvPicPr>
            <a:picLocks noChangeAspect="1"/>
          </p:cNvPicPr>
          <p:nvPr/>
        </p:nvPicPr>
        <p:blipFill>
          <a:blip r:embed="rId3"/>
          <a:stretch>
            <a:fillRect/>
          </a:stretch>
        </p:blipFill>
        <p:spPr>
          <a:xfrm>
            <a:off x="3526569" y="1874978"/>
            <a:ext cx="2103302" cy="876376"/>
          </a:xfrm>
          <a:prstGeom prst="rect">
            <a:avLst/>
          </a:prstGeom>
        </p:spPr>
      </p:pic>
      <p:pic>
        <p:nvPicPr>
          <p:cNvPr id="9" name="Picture 8"/>
          <p:cNvPicPr>
            <a:picLocks noChangeAspect="1"/>
          </p:cNvPicPr>
          <p:nvPr/>
        </p:nvPicPr>
        <p:blipFill>
          <a:blip r:embed="rId4"/>
          <a:stretch>
            <a:fillRect/>
          </a:stretch>
        </p:blipFill>
        <p:spPr>
          <a:xfrm>
            <a:off x="2968322" y="3138561"/>
            <a:ext cx="3101609" cy="533446"/>
          </a:xfrm>
          <a:prstGeom prst="rect">
            <a:avLst/>
          </a:prstGeom>
        </p:spPr>
      </p:pic>
    </p:spTree>
    <p:extLst>
      <p:ext uri="{BB962C8B-B14F-4D97-AF65-F5344CB8AC3E}">
        <p14:creationId xmlns:p14="http://schemas.microsoft.com/office/powerpoint/2010/main" val="320205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D285-5263-1616-E161-A7F095314840}"/>
              </a:ext>
            </a:extLst>
          </p:cNvPr>
          <p:cNvSpPr>
            <a:spLocks noGrp="1"/>
          </p:cNvSpPr>
          <p:nvPr>
            <p:ph type="title"/>
          </p:nvPr>
        </p:nvSpPr>
        <p:spPr>
          <a:xfrm>
            <a:off x="0" y="0"/>
            <a:ext cx="9144000" cy="616686"/>
          </a:xfrm>
        </p:spPr>
        <p:txBody>
          <a:bodyPr/>
          <a:lstStyle/>
          <a:p>
            <a:r>
              <a:rPr lang="en-US" sz="3200" dirty="0"/>
              <a:t>Other Important Manual Optimization</a:t>
            </a:r>
            <a:endParaRPr lang="en-IN" sz="3200" dirty="0"/>
          </a:p>
        </p:txBody>
      </p:sp>
      <p:sp>
        <p:nvSpPr>
          <p:cNvPr id="3" name="Subtitle 2">
            <a:extLst>
              <a:ext uri="{FF2B5EF4-FFF2-40B4-BE49-F238E27FC236}">
                <a16:creationId xmlns:a16="http://schemas.microsoft.com/office/drawing/2014/main" id="{39BCCFFF-2BD2-9F82-FBA6-E7BC72D7B2B6}"/>
              </a:ext>
            </a:extLst>
          </p:cNvPr>
          <p:cNvSpPr>
            <a:spLocks noGrp="1"/>
          </p:cNvSpPr>
          <p:nvPr>
            <p:ph type="subTitle" idx="1"/>
          </p:nvPr>
        </p:nvSpPr>
        <p:spPr>
          <a:xfrm>
            <a:off x="0" y="520996"/>
            <a:ext cx="9144000" cy="3678864"/>
          </a:xfrm>
        </p:spPr>
        <p:txBody>
          <a:bodyPr/>
          <a:lstStyle/>
          <a:p>
            <a:pPr algn="l"/>
            <a:r>
              <a:rPr lang="en-US" b="0" i="0" dirty="0">
                <a:solidFill>
                  <a:srgbClr val="1F1F1F"/>
                </a:solidFill>
                <a:effectLst/>
                <a:latin typeface="Google Sans"/>
              </a:rPr>
              <a:t>Here are some code optimization techniques with examples:</a:t>
            </a:r>
          </a:p>
          <a:p>
            <a:pPr algn="l"/>
            <a:endParaRPr lang="en-US" b="0" i="0" dirty="0">
              <a:solidFill>
                <a:srgbClr val="1F1F1F"/>
              </a:solidFill>
              <a:effectLst/>
              <a:latin typeface="Google Sans"/>
            </a:endParaRPr>
          </a:p>
          <a:p>
            <a:pPr algn="l"/>
            <a:r>
              <a:rPr lang="en-US" b="0" i="0" dirty="0">
                <a:solidFill>
                  <a:srgbClr val="1F1F1F"/>
                </a:solidFill>
                <a:effectLst/>
                <a:latin typeface="Franklin Gothic Demi Cond" panose="020B0706030402020204" pitchFamily="34" charset="0"/>
              </a:rPr>
              <a:t>Compile-time evaluation</a:t>
            </a:r>
            <a:r>
              <a:rPr lang="en-US" dirty="0">
                <a:solidFill>
                  <a:srgbClr val="1F1F1F"/>
                </a:solidFill>
                <a:latin typeface="Google Sans"/>
              </a:rPr>
              <a:t>:</a:t>
            </a:r>
            <a:r>
              <a:rPr lang="en-US" b="0" i="0" dirty="0">
                <a:solidFill>
                  <a:srgbClr val="1F1F1F"/>
                </a:solidFill>
                <a:effectLst/>
                <a:latin typeface="Google Sans"/>
              </a:rPr>
              <a:t> Compile-time evaluation is a technique that evaluates expressions at compile time instead of runtime. This can improve performance by eliminating redundant calculations. For example, the following code:</a:t>
            </a:r>
          </a:p>
          <a:p>
            <a:pPr algn="l"/>
            <a:r>
              <a:rPr lang="en-US" dirty="0">
                <a:solidFill>
                  <a:srgbClr val="1F1F1F"/>
                </a:solidFill>
                <a:latin typeface="Google Sans"/>
              </a:rPr>
              <a:t>			int a = 2 + 3;                   |	</a:t>
            </a:r>
            <a:r>
              <a:rPr lang="en-IN" b="0" i="0" dirty="0">
                <a:effectLst/>
                <a:latin typeface="Google Sans Mono"/>
              </a:rPr>
              <a:t>int</a:t>
            </a:r>
            <a:r>
              <a:rPr lang="en-IN" b="0" i="0" dirty="0">
                <a:solidFill>
                  <a:srgbClr val="444746"/>
                </a:solidFill>
                <a:effectLst/>
                <a:latin typeface="Google Sans Mono"/>
              </a:rPr>
              <a:t> a = </a:t>
            </a:r>
            <a:r>
              <a:rPr lang="en-IN" b="0" i="0" dirty="0">
                <a:effectLst/>
                <a:latin typeface="Google Sans Mono"/>
              </a:rPr>
              <a:t>5</a:t>
            </a:r>
            <a:r>
              <a:rPr lang="en-IN" b="0" i="0" dirty="0">
                <a:solidFill>
                  <a:srgbClr val="444746"/>
                </a:solidFill>
                <a:effectLst/>
                <a:latin typeface="Google Sans Mono"/>
              </a:rPr>
              <a:t>;</a:t>
            </a:r>
            <a:endParaRPr lang="en-US" dirty="0">
              <a:solidFill>
                <a:srgbClr val="1F1F1F"/>
              </a:solidFill>
              <a:latin typeface="Google Sans"/>
            </a:endParaRPr>
          </a:p>
          <a:p>
            <a:pPr algn="l"/>
            <a:r>
              <a:rPr lang="en-US" dirty="0">
                <a:solidFill>
                  <a:srgbClr val="1F1F1F"/>
                </a:solidFill>
                <a:latin typeface="Google Sans"/>
              </a:rPr>
              <a:t>			int b = a * 4;	      |	int b = a*4;</a:t>
            </a:r>
          </a:p>
          <a:p>
            <a:pPr algn="l"/>
            <a:endParaRPr lang="en-US" dirty="0">
              <a:solidFill>
                <a:srgbClr val="1F1F1F"/>
              </a:solidFill>
              <a:latin typeface="Google Sans"/>
            </a:endParaRPr>
          </a:p>
          <a:p>
            <a:pPr algn="l"/>
            <a:r>
              <a:rPr kumimoji="0" lang="en-US" altLang="en-US" sz="1200" b="0" i="0" u="none" strike="noStrike" cap="none" normalizeH="0" baseline="0" dirty="0">
                <a:ln>
                  <a:noFill/>
                </a:ln>
                <a:solidFill>
                  <a:srgbClr val="1F1F1F"/>
                </a:solidFill>
                <a:effectLst/>
                <a:latin typeface="Google Sans"/>
              </a:rPr>
              <a:t>(because the expression </a:t>
            </a:r>
            <a:r>
              <a:rPr kumimoji="0" lang="en-US" altLang="en-US" sz="1200" b="0" i="0" u="none" strike="noStrike" cap="none" normalizeH="0" baseline="0" dirty="0">
                <a:ln>
                  <a:noFill/>
                </a:ln>
                <a:solidFill>
                  <a:schemeClr val="tx1"/>
                </a:solidFill>
                <a:effectLst/>
                <a:latin typeface="Google Sans Mono"/>
              </a:rPr>
              <a:t>2 + 3</a:t>
            </a:r>
            <a:r>
              <a:rPr kumimoji="0" lang="en-US" altLang="en-US" sz="1200" b="0" i="0" u="none" strike="noStrike" cap="none" normalizeH="0" baseline="0" dirty="0">
                <a:ln>
                  <a:noFill/>
                </a:ln>
                <a:solidFill>
                  <a:srgbClr val="1F1F1F"/>
                </a:solidFill>
                <a:effectLst/>
                <a:latin typeface="Google Sans"/>
              </a:rPr>
              <a:t> can be evaluated at compile time to 5)</a:t>
            </a:r>
            <a:br>
              <a:rPr kumimoji="0" lang="en-US" altLang="en-US" sz="1200" b="0" i="0" u="none" strike="noStrike" cap="none" normalizeH="0" baseline="0" dirty="0">
                <a:ln>
                  <a:noFill/>
                </a:ln>
                <a:solidFill>
                  <a:srgbClr val="1F1F1F"/>
                </a:solidFill>
                <a:effectLst/>
                <a:latin typeface="Google Sans"/>
              </a:rPr>
            </a:br>
            <a:endParaRPr kumimoji="0" lang="en-US" altLang="en-US" sz="1200" b="0" i="0" u="none" strike="noStrike" cap="none" normalizeH="0" baseline="0" dirty="0">
              <a:ln>
                <a:noFill/>
              </a:ln>
              <a:solidFill>
                <a:srgbClr val="1F1F1F"/>
              </a:solidFill>
              <a:effectLst/>
              <a:latin typeface="Franklin Gothic Medium Cond" panose="020B0606030402020204" pitchFamily="34" charset="0"/>
            </a:endParaRPr>
          </a:p>
          <a:p>
            <a:pPr algn="l"/>
            <a:r>
              <a:rPr lang="en-US" b="0" i="0" dirty="0">
                <a:solidFill>
                  <a:srgbClr val="1F1F1F"/>
                </a:solidFill>
                <a:effectLst/>
                <a:latin typeface="Franklin Gothic Medium Cond" panose="020B0606030402020204" pitchFamily="34" charset="0"/>
              </a:rPr>
              <a:t>Variable propagation:-</a:t>
            </a:r>
            <a:r>
              <a:rPr lang="en-US" b="0" i="0" dirty="0">
                <a:solidFill>
                  <a:srgbClr val="1F1F1F"/>
                </a:solidFill>
                <a:effectLst/>
                <a:latin typeface="Google Sans"/>
              </a:rPr>
              <a:t>Variable propagation is a technique that propagates the values of variables throughout a program. This can eliminate redundant assignments and improve the accuracy of data flow analysis. For example,</a:t>
            </a:r>
          </a:p>
          <a:p>
            <a:pPr algn="l"/>
            <a:endParaRPr lang="en-US" sz="1200" b="0" i="0" dirty="0">
              <a:solidFill>
                <a:srgbClr val="1F1F1F"/>
              </a:solidFill>
              <a:effectLst/>
              <a:latin typeface="Google Sans"/>
            </a:endParaRPr>
          </a:p>
        </p:txBody>
      </p:sp>
    </p:spTree>
    <p:extLst>
      <p:ext uri="{BB962C8B-B14F-4D97-AF65-F5344CB8AC3E}">
        <p14:creationId xmlns:p14="http://schemas.microsoft.com/office/powerpoint/2010/main" val="216814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156FBA-7BAB-98B4-40A5-B8BE80C52337}"/>
              </a:ext>
            </a:extLst>
          </p:cNvPr>
          <p:cNvSpPr txBox="1"/>
          <p:nvPr/>
        </p:nvSpPr>
        <p:spPr>
          <a:xfrm>
            <a:off x="170122" y="233916"/>
            <a:ext cx="8856921" cy="4616648"/>
          </a:xfrm>
          <a:prstGeom prst="rect">
            <a:avLst/>
          </a:prstGeom>
          <a:noFill/>
        </p:spPr>
        <p:txBody>
          <a:bodyPr wrap="square" rtlCol="0">
            <a:spAutoFit/>
          </a:bodyPr>
          <a:lstStyle/>
          <a:p>
            <a:r>
              <a:rPr lang="en-IN" dirty="0"/>
              <a:t>int a = 5;                                 | </a:t>
            </a:r>
            <a:r>
              <a:rPr lang="en-IN" b="0" i="0" dirty="0">
                <a:effectLst/>
                <a:latin typeface="Google Sans Mono"/>
              </a:rPr>
              <a:t>int</a:t>
            </a:r>
            <a:r>
              <a:rPr lang="en-IN" b="0" i="0" dirty="0">
                <a:solidFill>
                  <a:srgbClr val="444746"/>
                </a:solidFill>
                <a:effectLst/>
                <a:latin typeface="Google Sans Mono"/>
              </a:rPr>
              <a:t> a = </a:t>
            </a:r>
            <a:r>
              <a:rPr lang="en-IN" b="0" i="0" dirty="0">
                <a:effectLst/>
                <a:latin typeface="Google Sans Mono"/>
              </a:rPr>
              <a:t>5</a:t>
            </a:r>
            <a:r>
              <a:rPr lang="en-IN" b="0" i="0" dirty="0">
                <a:solidFill>
                  <a:srgbClr val="444746"/>
                </a:solidFill>
                <a:effectLst/>
                <a:latin typeface="Google Sans Mono"/>
              </a:rPr>
              <a:t>;</a:t>
            </a:r>
            <a:endParaRPr lang="en-IN" dirty="0"/>
          </a:p>
          <a:p>
            <a:r>
              <a:rPr lang="en-IN" dirty="0"/>
              <a:t>int b = a;		          | int c = a+2;</a:t>
            </a:r>
          </a:p>
          <a:p>
            <a:r>
              <a:rPr lang="en-IN" dirty="0"/>
              <a:t>int c = b + 2;	          |</a:t>
            </a:r>
          </a:p>
          <a:p>
            <a:endParaRPr lang="en-IN" dirty="0"/>
          </a:p>
          <a:p>
            <a:r>
              <a:rPr lang="en-IN" dirty="0"/>
              <a:t>Because the value of a can propagated to b.</a:t>
            </a:r>
          </a:p>
          <a:p>
            <a:endParaRPr lang="en-IN" dirty="0"/>
          </a:p>
          <a:p>
            <a:endParaRPr lang="en-IN" dirty="0"/>
          </a:p>
          <a:p>
            <a:pPr algn="l"/>
            <a:r>
              <a:rPr lang="en-US" b="0" i="0" dirty="0">
                <a:solidFill>
                  <a:srgbClr val="1F1F1F"/>
                </a:solidFill>
                <a:effectLst/>
                <a:latin typeface="Franklin Gothic Demi" panose="020B0703020102020204" pitchFamily="34" charset="0"/>
              </a:rPr>
              <a:t>Dead code elimination:-</a:t>
            </a:r>
          </a:p>
          <a:p>
            <a:pPr algn="l"/>
            <a:r>
              <a:rPr lang="en-US" b="0" i="0" dirty="0">
                <a:solidFill>
                  <a:srgbClr val="1F1F1F"/>
                </a:solidFill>
                <a:effectLst/>
                <a:latin typeface="Google Sans"/>
              </a:rPr>
              <a:t>Dead code elimination is a technique that removes code that has no effect on the program's output. This can improve performance by reducing the amount of code that needs to be executed. For example</a:t>
            </a:r>
          </a:p>
          <a:p>
            <a:pPr algn="l"/>
            <a:endParaRPr lang="en-US" dirty="0">
              <a:solidFill>
                <a:srgbClr val="1F1F1F"/>
              </a:solidFill>
              <a:latin typeface="Google Sans"/>
            </a:endParaRPr>
          </a:p>
          <a:p>
            <a:pPr algn="l"/>
            <a:r>
              <a:rPr lang="en-US" b="0" i="0" dirty="0">
                <a:solidFill>
                  <a:srgbClr val="1F1F1F"/>
                </a:solidFill>
                <a:effectLst/>
                <a:latin typeface="Google Sans"/>
              </a:rPr>
              <a:t>int a = 5;                                   | int a =5;</a:t>
            </a:r>
          </a:p>
          <a:p>
            <a:pPr algn="l"/>
            <a:r>
              <a:rPr lang="en-US" b="0" i="0" dirty="0">
                <a:solidFill>
                  <a:srgbClr val="1F1F1F"/>
                </a:solidFill>
                <a:effectLst/>
                <a:latin typeface="Google Sans"/>
              </a:rPr>
              <a:t>int b = a + 2;                             |int b = a+2;</a:t>
            </a:r>
          </a:p>
          <a:p>
            <a:pPr algn="l"/>
            <a:r>
              <a:rPr lang="en-US" b="0" i="0" dirty="0">
                <a:solidFill>
                  <a:srgbClr val="1F1F1F"/>
                </a:solidFill>
                <a:effectLst/>
                <a:latin typeface="Google Sans"/>
              </a:rPr>
              <a:t>if (true) {                                   | return a;</a:t>
            </a:r>
          </a:p>
          <a:p>
            <a:pPr algn="l"/>
            <a:r>
              <a:rPr lang="en-US" b="0" i="0" dirty="0">
                <a:solidFill>
                  <a:srgbClr val="1F1F1F"/>
                </a:solidFill>
                <a:effectLst/>
                <a:latin typeface="Google Sans"/>
              </a:rPr>
              <a:t>  return a;                                 |</a:t>
            </a:r>
          </a:p>
          <a:p>
            <a:pPr algn="l"/>
            <a:r>
              <a:rPr lang="en-US" b="0" i="0" dirty="0">
                <a:solidFill>
                  <a:srgbClr val="1F1F1F"/>
                </a:solidFill>
                <a:effectLst/>
                <a:latin typeface="Google Sans"/>
              </a:rPr>
              <a:t>}</a:t>
            </a:r>
          </a:p>
          <a:p>
            <a:pPr algn="l"/>
            <a:r>
              <a:rPr lang="en-US" b="0" i="0" dirty="0">
                <a:solidFill>
                  <a:srgbClr val="1F1F1F"/>
                </a:solidFill>
                <a:effectLst/>
                <a:latin typeface="Google Sans"/>
              </a:rPr>
              <a:t>int c = b + 3;</a:t>
            </a:r>
          </a:p>
          <a:p>
            <a:pPr algn="l"/>
            <a:endParaRPr lang="en-US" dirty="0">
              <a:solidFill>
                <a:srgbClr val="1F1F1F"/>
              </a:solidFill>
              <a:latin typeface="Google Sans"/>
            </a:endParaRPr>
          </a:p>
          <a:p>
            <a:pPr algn="l"/>
            <a:r>
              <a:rPr lang="en-US" b="0" i="0" dirty="0">
                <a:solidFill>
                  <a:srgbClr val="1F1F1F"/>
                </a:solidFill>
                <a:effectLst/>
                <a:latin typeface="Google Sans"/>
              </a:rPr>
              <a:t>Because the code assigns b and c is dead code.</a:t>
            </a:r>
          </a:p>
          <a:p>
            <a:pPr algn="l"/>
            <a:endParaRPr lang="en-US" b="0" i="0" dirty="0">
              <a:solidFill>
                <a:srgbClr val="1F1F1F"/>
              </a:solidFill>
              <a:effectLst/>
              <a:latin typeface="Google Sans"/>
            </a:endParaRPr>
          </a:p>
          <a:p>
            <a:endParaRPr lang="en-IN" dirty="0"/>
          </a:p>
        </p:txBody>
      </p:sp>
    </p:spTree>
    <p:extLst>
      <p:ext uri="{BB962C8B-B14F-4D97-AF65-F5344CB8AC3E}">
        <p14:creationId xmlns:p14="http://schemas.microsoft.com/office/powerpoint/2010/main" val="690884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FEDAEA-A484-C898-A6A3-C6F54389CE94}"/>
              </a:ext>
            </a:extLst>
          </p:cNvPr>
          <p:cNvSpPr txBox="1"/>
          <p:nvPr/>
        </p:nvSpPr>
        <p:spPr>
          <a:xfrm>
            <a:off x="244549" y="233916"/>
            <a:ext cx="8654902" cy="5693866"/>
          </a:xfrm>
          <a:prstGeom prst="rect">
            <a:avLst/>
          </a:prstGeom>
          <a:noFill/>
        </p:spPr>
        <p:txBody>
          <a:bodyPr wrap="square" rtlCol="0">
            <a:spAutoFit/>
          </a:bodyPr>
          <a:lstStyle/>
          <a:p>
            <a:pPr algn="l"/>
            <a:r>
              <a:rPr lang="en-US" b="0" i="0" dirty="0">
                <a:solidFill>
                  <a:srgbClr val="1F1F1F"/>
                </a:solidFill>
                <a:effectLst/>
                <a:latin typeface="Franklin Gothic Demi Cond" panose="020B0706030402020204" pitchFamily="34" charset="0"/>
              </a:rPr>
              <a:t>Code motion :-</a:t>
            </a:r>
          </a:p>
          <a:p>
            <a:pPr algn="l"/>
            <a:r>
              <a:rPr lang="en-US" b="0" i="0" dirty="0">
                <a:solidFill>
                  <a:srgbClr val="1F1F1F"/>
                </a:solidFill>
                <a:effectLst/>
                <a:latin typeface="Google Sans"/>
              </a:rPr>
              <a:t>Code motion is a technique that moves code out of loops or from one place in a program to another. This can improve performance by reducing the number of times that the code is executed. For example</a:t>
            </a:r>
          </a:p>
          <a:p>
            <a:pPr algn="l"/>
            <a:endParaRPr lang="en-US" dirty="0">
              <a:solidFill>
                <a:srgbClr val="1F1F1F"/>
              </a:solidFill>
              <a:latin typeface="Google Sans"/>
            </a:endParaRPr>
          </a:p>
          <a:p>
            <a:pPr algn="l"/>
            <a:r>
              <a:rPr lang="nn-NO" b="0" i="0" dirty="0">
                <a:solidFill>
                  <a:srgbClr val="1F1F1F"/>
                </a:solidFill>
                <a:effectLst/>
                <a:latin typeface="Google Sans"/>
              </a:rPr>
              <a:t>int sum = 0;                                                 | int sum = 0;</a:t>
            </a:r>
          </a:p>
          <a:p>
            <a:pPr algn="l"/>
            <a:r>
              <a:rPr lang="nn-NO" b="0" i="0" dirty="0">
                <a:solidFill>
                  <a:srgbClr val="1F1F1F"/>
                </a:solidFill>
                <a:effectLst/>
                <a:latin typeface="Google Sans"/>
              </a:rPr>
              <a:t>for (int i = 0; i &lt; 10; ++i) {                          |for(int i = 0 ; i&lt;10 ; ++i){</a:t>
            </a:r>
          </a:p>
          <a:p>
            <a:pPr algn="l"/>
            <a:r>
              <a:rPr lang="nn-NO" b="0" i="0" dirty="0">
                <a:solidFill>
                  <a:srgbClr val="1F1F1F"/>
                </a:solidFill>
                <a:effectLst/>
                <a:latin typeface="Google Sans"/>
              </a:rPr>
              <a:t>  sum = sum + i;                                          | sum += i;}</a:t>
            </a:r>
          </a:p>
          <a:p>
            <a:pPr algn="l"/>
            <a:r>
              <a:rPr lang="nn-NO" b="0" i="0" dirty="0">
                <a:solidFill>
                  <a:srgbClr val="1F1F1F"/>
                </a:solidFill>
                <a:effectLst/>
                <a:latin typeface="Google Sans"/>
              </a:rPr>
              <a:t>}</a:t>
            </a:r>
          </a:p>
          <a:p>
            <a:pPr algn="l"/>
            <a:endParaRPr lang="en-US" b="0" i="0" dirty="0">
              <a:solidFill>
                <a:srgbClr val="1F1F1F"/>
              </a:solidFill>
              <a:effectLst/>
              <a:latin typeface="Google Sans"/>
            </a:endParaRPr>
          </a:p>
          <a:p>
            <a:r>
              <a:rPr lang="en-IN" dirty="0"/>
              <a:t>Because the code that assigns sum can be moved out of the loop.</a:t>
            </a:r>
          </a:p>
          <a:p>
            <a:endParaRPr lang="en-IN" dirty="0"/>
          </a:p>
          <a:p>
            <a:endParaRPr lang="en-IN" dirty="0"/>
          </a:p>
          <a:p>
            <a:pPr algn="l"/>
            <a:r>
              <a:rPr lang="en-US" b="0" i="0" dirty="0">
                <a:solidFill>
                  <a:srgbClr val="1F1F1F"/>
                </a:solidFill>
                <a:effectLst/>
                <a:latin typeface="Franklin Gothic Demi Cond" panose="020B0706030402020204" pitchFamily="34" charset="0"/>
              </a:rPr>
              <a:t>Induction variable and strength reduction :-</a:t>
            </a:r>
          </a:p>
          <a:p>
            <a:pPr algn="l"/>
            <a:r>
              <a:rPr lang="en-US" b="0" i="0" dirty="0">
                <a:solidFill>
                  <a:srgbClr val="1F1F1F"/>
                </a:solidFill>
                <a:effectLst/>
                <a:latin typeface="Google Sans"/>
              </a:rPr>
              <a:t>Induction variable and strength reduction are techniques that are used to optimize loops. Induction variable optimization identifies and analyzes variables that are incremented or decremented by a constant value within a loop. Strength reduction replaces expensive operations with cheaper ones. For example,</a:t>
            </a:r>
          </a:p>
          <a:p>
            <a:pPr algn="l"/>
            <a:endParaRPr lang="en-US" dirty="0">
              <a:solidFill>
                <a:srgbClr val="1F1F1F"/>
              </a:solidFill>
              <a:latin typeface="Google Sans"/>
            </a:endParaRPr>
          </a:p>
          <a:p>
            <a:pPr algn="l"/>
            <a:r>
              <a:rPr lang="nn-NO" b="0" i="0" dirty="0">
                <a:solidFill>
                  <a:srgbClr val="1F1F1F"/>
                </a:solidFill>
                <a:effectLst/>
                <a:latin typeface="Google Sans"/>
              </a:rPr>
              <a:t>int sum = 0;                                                |int sum = 0;</a:t>
            </a:r>
          </a:p>
          <a:p>
            <a:pPr algn="l"/>
            <a:r>
              <a:rPr lang="nn-NO" b="0" i="0" dirty="0">
                <a:solidFill>
                  <a:srgbClr val="1F1F1F"/>
                </a:solidFill>
                <a:effectLst/>
                <a:latin typeface="Google Sans"/>
              </a:rPr>
              <a:t>for (int i = 0; i &lt; 10; ++i) {                         |int i = 0;</a:t>
            </a:r>
          </a:p>
          <a:p>
            <a:pPr algn="l"/>
            <a:r>
              <a:rPr lang="nn-NO" b="0" i="0" dirty="0">
                <a:solidFill>
                  <a:srgbClr val="1F1F1F"/>
                </a:solidFill>
                <a:effectLst/>
                <a:latin typeface="Google Sans"/>
              </a:rPr>
              <a:t>  sum = sum + i * i;                                    |while(i&lt;10){</a:t>
            </a:r>
          </a:p>
          <a:p>
            <a:pPr algn="l"/>
            <a:r>
              <a:rPr lang="nn-NO" b="0" i="0" dirty="0">
                <a:solidFill>
                  <a:srgbClr val="1F1F1F"/>
                </a:solidFill>
                <a:effectLst/>
                <a:latin typeface="Google Sans"/>
              </a:rPr>
              <a:t>}			|     sum += i*i;</a:t>
            </a:r>
          </a:p>
          <a:p>
            <a:pPr algn="l"/>
            <a:r>
              <a:rPr lang="nn-NO" dirty="0">
                <a:solidFill>
                  <a:srgbClr val="1F1F1F"/>
                </a:solidFill>
                <a:latin typeface="Google Sans"/>
              </a:rPr>
              <a:t>			|      ++i;}                     (because the code assigns sum can be reduced to simpler)                                    </a:t>
            </a:r>
          </a:p>
          <a:p>
            <a:pPr algn="l"/>
            <a:r>
              <a:rPr lang="nn-NO" b="0" i="0" dirty="0">
                <a:solidFill>
                  <a:srgbClr val="1F1F1F"/>
                </a:solidFill>
                <a:effectLst/>
                <a:latin typeface="Google Sans"/>
              </a:rPr>
              <a:t>				</a:t>
            </a:r>
          </a:p>
          <a:p>
            <a:pPr algn="l"/>
            <a:endParaRPr lang="en-US" b="0" i="0" dirty="0">
              <a:solidFill>
                <a:srgbClr val="1F1F1F"/>
              </a:solidFill>
              <a:effectLst/>
              <a:latin typeface="Google Sans"/>
            </a:endParaRPr>
          </a:p>
          <a:p>
            <a:endParaRPr lang="en-IN" dirty="0"/>
          </a:p>
        </p:txBody>
      </p:sp>
    </p:spTree>
    <p:extLst>
      <p:ext uri="{BB962C8B-B14F-4D97-AF65-F5344CB8AC3E}">
        <p14:creationId xmlns:p14="http://schemas.microsoft.com/office/powerpoint/2010/main" val="49416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4"/>
          <p:cNvSpPr txBox="1">
            <a:spLocks noGrp="1"/>
          </p:cNvSpPr>
          <p:nvPr>
            <p:ph type="title"/>
          </p:nvPr>
        </p:nvSpPr>
        <p:spPr>
          <a:xfrm>
            <a:off x="197488" y="439974"/>
            <a:ext cx="8748971"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CODE GENERATION IN TOC</a:t>
            </a:r>
            <a:endParaRPr dirty="0"/>
          </a:p>
        </p:txBody>
      </p:sp>
      <p:sp>
        <p:nvSpPr>
          <p:cNvPr id="402" name="Google Shape;402;p54"/>
          <p:cNvSpPr txBox="1">
            <a:spLocks noGrp="1"/>
          </p:cNvSpPr>
          <p:nvPr>
            <p:ph type="body" idx="1"/>
          </p:nvPr>
        </p:nvSpPr>
        <p:spPr>
          <a:xfrm>
            <a:off x="85916" y="1422429"/>
            <a:ext cx="8972113" cy="2242200"/>
          </a:xfrm>
          <a:prstGeom prst="rect">
            <a:avLst/>
          </a:prstGeom>
        </p:spPr>
        <p:txBody>
          <a:bodyPr spcFirstLastPara="1" wrap="square" lIns="91425" tIns="91425" rIns="91425" bIns="91425" anchor="t" anchorCtr="0">
            <a:noAutofit/>
          </a:bodyPr>
          <a:lstStyle/>
          <a:p>
            <a:r>
              <a:rPr lang="en-US" dirty="0"/>
              <a:t>In the realm of compiler design, code generation plays a crucial role, transforming an intermediate representation (IR) of a program into machine code, a language directly executable by the target machine. This final stage of the compilation process bridges the gap between the high-level abstraction of a programming language and the low-level instructions understood by the processor.</a:t>
            </a:r>
          </a:p>
          <a:p>
            <a:endParaRPr lang="en-US" dirty="0"/>
          </a:p>
          <a:p>
            <a:r>
              <a:rPr lang="en-US" dirty="0"/>
              <a:t>Objectives of Code Generation:</a:t>
            </a:r>
          </a:p>
          <a:p>
            <a:endParaRPr lang="en-US" dirty="0"/>
          </a:p>
          <a:p>
            <a:pPr marL="139700" indent="0">
              <a:buNone/>
            </a:pPr>
            <a:endParaRPr lang="en-US" dirty="0"/>
          </a:p>
          <a:p>
            <a:r>
              <a:rPr lang="en-US" dirty="0"/>
              <a:t>Correctness: The generated machine code must faithfully represent the semantics of the original source code.</a:t>
            </a:r>
          </a:p>
          <a:p>
            <a:r>
              <a:rPr lang="en-US" dirty="0"/>
              <a:t>Efficiency: The generated machine code should execute efficiently, minimizing execution time and resource utilization.</a:t>
            </a:r>
          </a:p>
          <a:p>
            <a:r>
              <a:rPr lang="en-US" dirty="0"/>
              <a:t>Optimality: The generated machine code should be optimized to the extent possible, considering factors such as instruction selection, register allocation, and instruction scheduling.</a:t>
            </a:r>
          </a:p>
          <a:p>
            <a:pPr marL="0" lvl="0" indent="0">
              <a:buSzPts val="1100"/>
              <a:buNone/>
            </a:pPr>
            <a:endParaRPr sz="1800" dirty="0"/>
          </a:p>
        </p:txBody>
      </p:sp>
      <p:cxnSp>
        <p:nvCxnSpPr>
          <p:cNvPr id="403" name="Google Shape;403;p54"/>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832048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4"/>
          <p:cNvSpPr txBox="1">
            <a:spLocks noGrp="1"/>
          </p:cNvSpPr>
          <p:nvPr>
            <p:ph type="title"/>
          </p:nvPr>
        </p:nvSpPr>
        <p:spPr>
          <a:xfrm>
            <a:off x="197488" y="439974"/>
            <a:ext cx="8748971"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CODE GENERATION IN TOC</a:t>
            </a:r>
            <a:endParaRPr dirty="0"/>
          </a:p>
        </p:txBody>
      </p:sp>
      <p:sp>
        <p:nvSpPr>
          <p:cNvPr id="402" name="Google Shape;402;p54"/>
          <p:cNvSpPr txBox="1">
            <a:spLocks noGrp="1"/>
          </p:cNvSpPr>
          <p:nvPr>
            <p:ph type="body" idx="1"/>
          </p:nvPr>
        </p:nvSpPr>
        <p:spPr>
          <a:xfrm>
            <a:off x="85916" y="1422429"/>
            <a:ext cx="8972113" cy="2956738"/>
          </a:xfrm>
          <a:prstGeom prst="rect">
            <a:avLst/>
          </a:prstGeom>
        </p:spPr>
        <p:txBody>
          <a:bodyPr spcFirstLastPara="1" wrap="square" lIns="91425" tIns="91425" rIns="91425" bIns="91425" anchor="t" anchorCtr="0">
            <a:noAutofit/>
          </a:bodyPr>
          <a:lstStyle/>
          <a:p>
            <a:r>
              <a:rPr lang="en-US" sz="1600" dirty="0"/>
              <a:t>Phases of Code Generation:</a:t>
            </a:r>
          </a:p>
          <a:p>
            <a:endParaRPr lang="en-US" sz="1600" dirty="0"/>
          </a:p>
          <a:p>
            <a:r>
              <a:rPr lang="en-US" sz="1600" dirty="0"/>
              <a:t>Instruction Selection: Each IR instruction is mapped to an equivalent machine code instruction.</a:t>
            </a:r>
          </a:p>
          <a:p>
            <a:r>
              <a:rPr lang="en-US" sz="1600" dirty="0"/>
              <a:t>Register Allocation: Register assignments are determined for variables and temporary values to maximize register usage.</a:t>
            </a:r>
          </a:p>
          <a:p>
            <a:r>
              <a:rPr lang="en-US" sz="1600" dirty="0"/>
              <a:t>Instruction Scheduling: Machine code instructions are reordered to minimize instruction dependencies and pipeline stalls.</a:t>
            </a:r>
          </a:p>
          <a:p>
            <a:r>
              <a:rPr lang="en-US" sz="1600" dirty="0"/>
              <a:t>Address Translation: Memory addresses are translated from virtual addresses to physical addresses.</a:t>
            </a:r>
          </a:p>
          <a:p>
            <a:r>
              <a:rPr lang="en-US" sz="1600" dirty="0"/>
              <a:t>Code Optimization: Advanced optimizations are applied to further improve code efficiency.</a:t>
            </a:r>
          </a:p>
          <a:p>
            <a:pPr marL="0" lvl="0" indent="0">
              <a:buSzPts val="1100"/>
              <a:buNone/>
            </a:pPr>
            <a:endParaRPr sz="1800" dirty="0"/>
          </a:p>
        </p:txBody>
      </p:sp>
      <p:cxnSp>
        <p:nvCxnSpPr>
          <p:cNvPr id="403" name="Google Shape;403;p54"/>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763007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4"/>
          <p:cNvSpPr txBox="1">
            <a:spLocks noGrp="1"/>
          </p:cNvSpPr>
          <p:nvPr>
            <p:ph type="title"/>
          </p:nvPr>
        </p:nvSpPr>
        <p:spPr>
          <a:xfrm>
            <a:off x="197486" y="367878"/>
            <a:ext cx="8748971" cy="612900"/>
          </a:xfrm>
          <a:prstGeom prst="rect">
            <a:avLst/>
          </a:prstGeom>
        </p:spPr>
        <p:txBody>
          <a:bodyPr spcFirstLastPara="1" wrap="square" lIns="91425" tIns="91425" rIns="91425" bIns="91425" anchor="t" anchorCtr="0">
            <a:noAutofit/>
          </a:bodyPr>
          <a:lstStyle/>
          <a:p>
            <a:pPr lvl="0" algn="ctr"/>
            <a:r>
              <a:rPr lang="en-US" dirty="0"/>
              <a:t>PROBLEMS</a:t>
            </a:r>
            <a:br>
              <a:rPr lang="en-US" dirty="0"/>
            </a:br>
            <a:r>
              <a:rPr lang="en-US" sz="1400" dirty="0"/>
              <a:t>DIRECTED ACYCLIC GRAPH (DAG) EXAMPLE</a:t>
            </a:r>
            <a:endParaRPr sz="1400" dirty="0"/>
          </a:p>
        </p:txBody>
      </p:sp>
      <p:cxnSp>
        <p:nvCxnSpPr>
          <p:cNvPr id="403" name="Google Shape;403;p54"/>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1741133" y="1240427"/>
            <a:ext cx="5661675" cy="3539124"/>
          </a:xfrm>
          <a:prstGeom prst="rect">
            <a:avLst/>
          </a:prstGeom>
        </p:spPr>
      </p:pic>
    </p:spTree>
    <p:extLst>
      <p:ext uri="{BB962C8B-B14F-4D97-AF65-F5344CB8AC3E}">
        <p14:creationId xmlns:p14="http://schemas.microsoft.com/office/powerpoint/2010/main" val="1399691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4"/>
          <p:cNvSpPr txBox="1">
            <a:spLocks noGrp="1"/>
          </p:cNvSpPr>
          <p:nvPr>
            <p:ph type="title"/>
          </p:nvPr>
        </p:nvSpPr>
        <p:spPr>
          <a:xfrm>
            <a:off x="197486" y="367878"/>
            <a:ext cx="8748971" cy="612900"/>
          </a:xfrm>
          <a:prstGeom prst="rect">
            <a:avLst/>
          </a:prstGeom>
        </p:spPr>
        <p:txBody>
          <a:bodyPr spcFirstLastPara="1" wrap="square" lIns="91425" tIns="91425" rIns="91425" bIns="91425" anchor="t" anchorCtr="0">
            <a:noAutofit/>
          </a:bodyPr>
          <a:lstStyle/>
          <a:p>
            <a:pPr lvl="0" algn="ctr"/>
            <a:r>
              <a:rPr lang="en-US" dirty="0"/>
              <a:t>PROBLEMS</a:t>
            </a:r>
            <a:br>
              <a:rPr lang="en-US" dirty="0"/>
            </a:br>
            <a:r>
              <a:rPr lang="en-IN" sz="1400" dirty="0"/>
              <a:t>CONVERSION FROM PARSE TREE TO TAC</a:t>
            </a:r>
            <a:endParaRPr sz="1400" dirty="0"/>
          </a:p>
        </p:txBody>
      </p:sp>
      <p:cxnSp>
        <p:nvCxnSpPr>
          <p:cNvPr id="403" name="Google Shape;403;p54"/>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
        <p:nvSpPr>
          <p:cNvPr id="5" name="Google Shape;402;p54"/>
          <p:cNvSpPr txBox="1">
            <a:spLocks noGrp="1"/>
          </p:cNvSpPr>
          <p:nvPr>
            <p:ph type="body" idx="1"/>
          </p:nvPr>
        </p:nvSpPr>
        <p:spPr>
          <a:xfrm>
            <a:off x="85916" y="1422429"/>
            <a:ext cx="8972113" cy="2956738"/>
          </a:xfrm>
          <a:prstGeom prst="rect">
            <a:avLst/>
          </a:prstGeom>
        </p:spPr>
        <p:txBody>
          <a:bodyPr spcFirstLastPara="1" wrap="square" lIns="91425" tIns="91425" rIns="91425" bIns="91425" anchor="t" anchorCtr="0">
            <a:noAutofit/>
          </a:bodyPr>
          <a:lstStyle/>
          <a:p>
            <a:r>
              <a:rPr lang="en-US" dirty="0"/>
              <a:t>The conversion from parse tree to TAC (three-address code) involves transforming a hierarchical representation of a program into a linear representation that can be more easily executed by a machine. The parse tree represents the syntax of the program, while the TAC represents the semantics of the program.</a:t>
            </a:r>
          </a:p>
          <a:p>
            <a:endParaRPr lang="en-US" dirty="0"/>
          </a:p>
          <a:p>
            <a:r>
              <a:rPr lang="en-US" dirty="0"/>
              <a:t>The specific steps involved in the conversion will vary depending on the programming language and the compiler being used. However, the general process is as follows:</a:t>
            </a:r>
          </a:p>
          <a:p>
            <a:endParaRPr lang="en-US" dirty="0"/>
          </a:p>
          <a:p>
            <a:r>
              <a:rPr lang="en-US" dirty="0"/>
              <a:t>Traversal: The parse tree is traversed in a depth-first or breadth-first manner.</a:t>
            </a:r>
          </a:p>
          <a:p>
            <a:r>
              <a:rPr lang="en-US" dirty="0"/>
              <a:t>Code generation: At each node in the parse tree, code is generated to perform the operation represented by the node.</a:t>
            </a:r>
          </a:p>
          <a:p>
            <a:r>
              <a:rPr lang="en-US" dirty="0"/>
              <a:t>Address assignment: Temporary variables are created for intermediate results, and addresses are assigned to these variables.</a:t>
            </a:r>
          </a:p>
          <a:p>
            <a:r>
              <a:rPr lang="en-US" dirty="0"/>
              <a:t>Instruction ordering: The generated code is reordered to ensure that instructions are executed in the correct order.</a:t>
            </a:r>
          </a:p>
          <a:p>
            <a:pPr marL="0" lvl="0" indent="0">
              <a:buSzPts val="1100"/>
              <a:buNone/>
            </a:pPr>
            <a:endParaRPr sz="1800" dirty="0"/>
          </a:p>
        </p:txBody>
      </p:sp>
    </p:spTree>
    <p:extLst>
      <p:ext uri="{BB962C8B-B14F-4D97-AF65-F5344CB8AC3E}">
        <p14:creationId xmlns:p14="http://schemas.microsoft.com/office/powerpoint/2010/main" val="89512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cxnSp>
        <p:nvCxnSpPr>
          <p:cNvPr id="288" name="Google Shape;288;p45"/>
          <p:cNvCxnSpPr/>
          <p:nvPr/>
        </p:nvCxnSpPr>
        <p:spPr>
          <a:xfrm>
            <a:off x="-39000" y="4858600"/>
            <a:ext cx="9183000" cy="0"/>
          </a:xfrm>
          <a:prstGeom prst="straightConnector1">
            <a:avLst/>
          </a:prstGeom>
          <a:noFill/>
          <a:ln w="9525" cap="flat" cmpd="sng">
            <a:solidFill>
              <a:schemeClr val="dk1"/>
            </a:solidFill>
            <a:prstDash val="solid"/>
            <a:round/>
            <a:headEnd type="none" w="med" len="med"/>
            <a:tailEnd type="none" w="med" len="med"/>
          </a:ln>
        </p:spPr>
      </p:cxnSp>
      <p:sp>
        <p:nvSpPr>
          <p:cNvPr id="289" name="Google Shape;289;p45"/>
          <p:cNvSpPr txBox="1">
            <a:spLocks noGrp="1"/>
          </p:cNvSpPr>
          <p:nvPr>
            <p:ph type="ctrTitle"/>
          </p:nvPr>
        </p:nvSpPr>
        <p:spPr>
          <a:xfrm>
            <a:off x="157709" y="2514600"/>
            <a:ext cx="8789582" cy="1756504"/>
          </a:xfrm>
          <a:prstGeom prst="rect">
            <a:avLst/>
          </a:prstGeom>
        </p:spPr>
        <p:txBody>
          <a:bodyPr spcFirstLastPara="1" wrap="square" lIns="91425" tIns="91425" rIns="91425" bIns="91425" anchor="ctr" anchorCtr="0">
            <a:noAutofit/>
          </a:bodyPr>
          <a:lstStyle/>
          <a:p>
            <a:pPr lvl="0"/>
            <a:r>
              <a:rPr lang="en-IN" sz="2000" dirty="0"/>
              <a:t>MODULE 5:</a:t>
            </a:r>
            <a:br>
              <a:rPr lang="en-IN" sz="2000" dirty="0"/>
            </a:br>
            <a:r>
              <a:rPr lang="en-IN" sz="2000" dirty="0"/>
              <a:t>THREE ADDRESS CODES</a:t>
            </a:r>
            <a:br>
              <a:rPr lang="en-IN" sz="2000" dirty="0"/>
            </a:br>
            <a:r>
              <a:rPr lang="en-IN" sz="2000" dirty="0"/>
              <a:t>CODE OPTIMIZATION TECHNIQUES</a:t>
            </a:r>
            <a:br>
              <a:rPr lang="en-IN" sz="2000" dirty="0"/>
            </a:br>
            <a:r>
              <a:rPr lang="en-IN" sz="2000" dirty="0"/>
              <a:t>CODE GENERATION</a:t>
            </a:r>
            <a:br>
              <a:rPr lang="en-IN" sz="2000" dirty="0"/>
            </a:br>
            <a:r>
              <a:rPr lang="en-IN" sz="2000" dirty="0"/>
              <a:t/>
            </a:r>
            <a:br>
              <a:rPr lang="en-IN" sz="2000" dirty="0"/>
            </a:br>
            <a:r>
              <a:rPr lang="en-IN" sz="2000" dirty="0"/>
              <a:t>PROBLEMS: CONVERSION FROM PARSE TREE TO TAC OPTIMIZATION TECHNIQUES </a:t>
            </a:r>
            <a:br>
              <a:rPr lang="en-IN" sz="2000" dirty="0"/>
            </a:br>
            <a:r>
              <a:rPr lang="en-IN" sz="2000" dirty="0"/>
              <a:t> CODE GENERATION</a:t>
            </a:r>
            <a:endParaRPr sz="2000" dirty="0"/>
          </a:p>
        </p:txBody>
      </p:sp>
    </p:spTree>
    <p:extLst>
      <p:ext uri="{BB962C8B-B14F-4D97-AF65-F5344CB8AC3E}">
        <p14:creationId xmlns:p14="http://schemas.microsoft.com/office/powerpoint/2010/main" val="1911733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4"/>
          <p:cNvSpPr txBox="1">
            <a:spLocks noGrp="1"/>
          </p:cNvSpPr>
          <p:nvPr>
            <p:ph type="title"/>
          </p:nvPr>
        </p:nvSpPr>
        <p:spPr>
          <a:xfrm>
            <a:off x="197486" y="367878"/>
            <a:ext cx="8748971" cy="612900"/>
          </a:xfrm>
          <a:prstGeom prst="rect">
            <a:avLst/>
          </a:prstGeom>
        </p:spPr>
        <p:txBody>
          <a:bodyPr spcFirstLastPara="1" wrap="square" lIns="91425" tIns="91425" rIns="91425" bIns="91425" anchor="t" anchorCtr="0">
            <a:noAutofit/>
          </a:bodyPr>
          <a:lstStyle/>
          <a:p>
            <a:pPr lvl="0" algn="ctr"/>
            <a:r>
              <a:rPr lang="en-US" dirty="0"/>
              <a:t>PROBLEMS</a:t>
            </a:r>
            <a:br>
              <a:rPr lang="en-US" dirty="0"/>
            </a:br>
            <a:r>
              <a:rPr lang="en-IN" sz="1400" dirty="0"/>
              <a:t>CONVERSION FROM PARSE TREE TO TAC</a:t>
            </a:r>
            <a:endParaRPr sz="1400" dirty="0"/>
          </a:p>
        </p:txBody>
      </p:sp>
      <p:cxnSp>
        <p:nvCxnSpPr>
          <p:cNvPr id="403" name="Google Shape;403;p54"/>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pic>
        <p:nvPicPr>
          <p:cNvPr id="3" name="Picture 2"/>
          <p:cNvPicPr>
            <a:picLocks noChangeAspect="1"/>
          </p:cNvPicPr>
          <p:nvPr/>
        </p:nvPicPr>
        <p:blipFill>
          <a:blip r:embed="rId3"/>
          <a:stretch>
            <a:fillRect/>
          </a:stretch>
        </p:blipFill>
        <p:spPr>
          <a:xfrm>
            <a:off x="824592" y="1678713"/>
            <a:ext cx="2911134" cy="2403688"/>
          </a:xfrm>
          <a:prstGeom prst="rect">
            <a:avLst/>
          </a:prstGeom>
        </p:spPr>
      </p:pic>
      <p:pic>
        <p:nvPicPr>
          <p:cNvPr id="4" name="Picture 3"/>
          <p:cNvPicPr>
            <a:picLocks noChangeAspect="1"/>
          </p:cNvPicPr>
          <p:nvPr/>
        </p:nvPicPr>
        <p:blipFill>
          <a:blip r:embed="rId4"/>
          <a:stretch>
            <a:fillRect/>
          </a:stretch>
        </p:blipFill>
        <p:spPr>
          <a:xfrm>
            <a:off x="4843979" y="2017466"/>
            <a:ext cx="3133622" cy="1838131"/>
          </a:xfrm>
          <a:prstGeom prst="rect">
            <a:avLst/>
          </a:prstGeom>
        </p:spPr>
      </p:pic>
    </p:spTree>
    <p:extLst>
      <p:ext uri="{BB962C8B-B14F-4D97-AF65-F5344CB8AC3E}">
        <p14:creationId xmlns:p14="http://schemas.microsoft.com/office/powerpoint/2010/main" val="2841433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4"/>
          <p:cNvSpPr txBox="1">
            <a:spLocks noGrp="1"/>
          </p:cNvSpPr>
          <p:nvPr>
            <p:ph type="title"/>
          </p:nvPr>
        </p:nvSpPr>
        <p:spPr>
          <a:xfrm>
            <a:off x="197486" y="367878"/>
            <a:ext cx="8748971" cy="612900"/>
          </a:xfrm>
          <a:prstGeom prst="rect">
            <a:avLst/>
          </a:prstGeom>
        </p:spPr>
        <p:txBody>
          <a:bodyPr spcFirstLastPara="1" wrap="square" lIns="91425" tIns="91425" rIns="91425" bIns="91425" anchor="t" anchorCtr="0">
            <a:noAutofit/>
          </a:bodyPr>
          <a:lstStyle/>
          <a:p>
            <a:pPr lvl="0" algn="ctr"/>
            <a:r>
              <a:rPr lang="en-US" dirty="0"/>
              <a:t>PROBLEMS</a:t>
            </a:r>
            <a:br>
              <a:rPr lang="en-US" dirty="0"/>
            </a:br>
            <a:r>
              <a:rPr lang="en-US" sz="1400" dirty="0"/>
              <a:t>DIRECTED ACYCLIC GRAPH (DAG) </a:t>
            </a:r>
            <a:endParaRPr sz="1400" dirty="0"/>
          </a:p>
        </p:txBody>
      </p:sp>
      <p:cxnSp>
        <p:nvCxnSpPr>
          <p:cNvPr id="403" name="Google Shape;403;p54"/>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pic>
        <p:nvPicPr>
          <p:cNvPr id="5" name="Picture 4"/>
          <p:cNvPicPr>
            <a:picLocks noChangeAspect="1"/>
          </p:cNvPicPr>
          <p:nvPr/>
        </p:nvPicPr>
        <p:blipFill>
          <a:blip r:embed="rId3"/>
          <a:stretch>
            <a:fillRect/>
          </a:stretch>
        </p:blipFill>
        <p:spPr>
          <a:xfrm>
            <a:off x="2698261" y="1207772"/>
            <a:ext cx="3747419" cy="3479427"/>
          </a:xfrm>
          <a:prstGeom prst="rect">
            <a:avLst/>
          </a:prstGeom>
        </p:spPr>
      </p:pic>
    </p:spTree>
    <p:extLst>
      <p:ext uri="{BB962C8B-B14F-4D97-AF65-F5344CB8AC3E}">
        <p14:creationId xmlns:p14="http://schemas.microsoft.com/office/powerpoint/2010/main" val="376284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4"/>
          <p:cNvSpPr txBox="1">
            <a:spLocks noGrp="1"/>
          </p:cNvSpPr>
          <p:nvPr>
            <p:ph type="title"/>
          </p:nvPr>
        </p:nvSpPr>
        <p:spPr>
          <a:xfrm>
            <a:off x="197486" y="367878"/>
            <a:ext cx="8748971" cy="612900"/>
          </a:xfrm>
          <a:prstGeom prst="rect">
            <a:avLst/>
          </a:prstGeom>
        </p:spPr>
        <p:txBody>
          <a:bodyPr spcFirstLastPara="1" wrap="square" lIns="91425" tIns="91425" rIns="91425" bIns="91425" anchor="t" anchorCtr="0">
            <a:noAutofit/>
          </a:bodyPr>
          <a:lstStyle/>
          <a:p>
            <a:pPr lvl="0" algn="ctr"/>
            <a:r>
              <a:rPr lang="en-US" dirty="0"/>
              <a:t>PROBLEMS</a:t>
            </a:r>
            <a:br>
              <a:rPr lang="en-US" dirty="0"/>
            </a:br>
            <a:r>
              <a:rPr lang="en-US" sz="1400" dirty="0"/>
              <a:t>DIRECTED ACYCLIC GRAPH (DAG) </a:t>
            </a:r>
            <a:endParaRPr sz="1400" dirty="0"/>
          </a:p>
        </p:txBody>
      </p:sp>
      <p:cxnSp>
        <p:nvCxnSpPr>
          <p:cNvPr id="403" name="Google Shape;403;p54"/>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2404801" y="1233598"/>
            <a:ext cx="4723200" cy="3592590"/>
          </a:xfrm>
          <a:prstGeom prst="rect">
            <a:avLst/>
          </a:prstGeom>
        </p:spPr>
      </p:pic>
    </p:spTree>
    <p:extLst>
      <p:ext uri="{BB962C8B-B14F-4D97-AF65-F5344CB8AC3E}">
        <p14:creationId xmlns:p14="http://schemas.microsoft.com/office/powerpoint/2010/main" val="828943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4"/>
          <p:cNvSpPr txBox="1">
            <a:spLocks noGrp="1"/>
          </p:cNvSpPr>
          <p:nvPr>
            <p:ph type="title"/>
          </p:nvPr>
        </p:nvSpPr>
        <p:spPr>
          <a:xfrm>
            <a:off x="197486" y="367878"/>
            <a:ext cx="8748971" cy="612900"/>
          </a:xfrm>
          <a:prstGeom prst="rect">
            <a:avLst/>
          </a:prstGeom>
        </p:spPr>
        <p:txBody>
          <a:bodyPr spcFirstLastPara="1" wrap="square" lIns="91425" tIns="91425" rIns="91425" bIns="91425" anchor="t" anchorCtr="0">
            <a:noAutofit/>
          </a:bodyPr>
          <a:lstStyle/>
          <a:p>
            <a:pPr lvl="0" algn="ctr"/>
            <a:r>
              <a:rPr lang="en-US" dirty="0"/>
              <a:t>PROBLEMS</a:t>
            </a:r>
            <a:br>
              <a:rPr lang="en-US" dirty="0"/>
            </a:br>
            <a:r>
              <a:rPr lang="en-US" sz="1400" dirty="0"/>
              <a:t>DIRECTED ACYCLIC GRAPH (DAG) </a:t>
            </a:r>
            <a:endParaRPr sz="1400" dirty="0"/>
          </a:p>
        </p:txBody>
      </p:sp>
      <p:cxnSp>
        <p:nvCxnSpPr>
          <p:cNvPr id="403" name="Google Shape;403;p54"/>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pic>
        <p:nvPicPr>
          <p:cNvPr id="3" name="Picture 2"/>
          <p:cNvPicPr>
            <a:picLocks noChangeAspect="1"/>
          </p:cNvPicPr>
          <p:nvPr/>
        </p:nvPicPr>
        <p:blipFill>
          <a:blip r:embed="rId3"/>
          <a:stretch>
            <a:fillRect/>
          </a:stretch>
        </p:blipFill>
        <p:spPr>
          <a:xfrm>
            <a:off x="1994561" y="1449493"/>
            <a:ext cx="5154819" cy="3120425"/>
          </a:xfrm>
          <a:prstGeom prst="rect">
            <a:avLst/>
          </a:prstGeom>
        </p:spPr>
      </p:pic>
    </p:spTree>
    <p:extLst>
      <p:ext uri="{BB962C8B-B14F-4D97-AF65-F5344CB8AC3E}">
        <p14:creationId xmlns:p14="http://schemas.microsoft.com/office/powerpoint/2010/main" val="2598652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grpSp>
        <p:nvGrpSpPr>
          <p:cNvPr id="893" name="Google Shape;893;p81"/>
          <p:cNvGrpSpPr/>
          <p:nvPr/>
        </p:nvGrpSpPr>
        <p:grpSpPr>
          <a:xfrm>
            <a:off x="2511639" y="76175"/>
            <a:ext cx="12187666" cy="6109500"/>
            <a:chOff x="2511639" y="-25"/>
            <a:chExt cx="12187666" cy="6109500"/>
          </a:xfrm>
        </p:grpSpPr>
        <p:grpSp>
          <p:nvGrpSpPr>
            <p:cNvPr id="894" name="Google Shape;894;p81"/>
            <p:cNvGrpSpPr/>
            <p:nvPr/>
          </p:nvGrpSpPr>
          <p:grpSpPr>
            <a:xfrm>
              <a:off x="2511639" y="-25"/>
              <a:ext cx="11431058" cy="6109449"/>
              <a:chOff x="3883200" y="-25"/>
              <a:chExt cx="9623723" cy="5143500"/>
            </a:xfrm>
          </p:grpSpPr>
          <p:grpSp>
            <p:nvGrpSpPr>
              <p:cNvPr id="895" name="Google Shape;895;p81"/>
              <p:cNvGrpSpPr/>
              <p:nvPr/>
            </p:nvGrpSpPr>
            <p:grpSpPr>
              <a:xfrm>
                <a:off x="3883200" y="-25"/>
                <a:ext cx="8947590" cy="5143500"/>
                <a:chOff x="3883200" y="-25"/>
                <a:chExt cx="8947590" cy="5143500"/>
              </a:xfrm>
            </p:grpSpPr>
            <p:sp>
              <p:nvSpPr>
                <p:cNvPr id="896" name="Google Shape;896;p81"/>
                <p:cNvSpPr/>
                <p:nvPr/>
              </p:nvSpPr>
              <p:spPr>
                <a:xfrm flipH="1">
                  <a:off x="3883200" y="-25"/>
                  <a:ext cx="5260800" cy="5143500"/>
                </a:xfrm>
                <a:prstGeom prst="diagStripe">
                  <a:avLst>
                    <a:gd name="adj" fmla="val 8395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81"/>
                <p:cNvSpPr/>
                <p:nvPr/>
              </p:nvSpPr>
              <p:spPr>
                <a:xfrm flipH="1">
                  <a:off x="4870813" y="-25"/>
                  <a:ext cx="5260800" cy="5143500"/>
                </a:xfrm>
                <a:prstGeom prst="diagStripe">
                  <a:avLst>
                    <a:gd name="adj" fmla="val 898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81"/>
                <p:cNvSpPr/>
                <p:nvPr/>
              </p:nvSpPr>
              <p:spPr>
                <a:xfrm flipH="1">
                  <a:off x="5545600" y="-25"/>
                  <a:ext cx="5260800" cy="5143500"/>
                </a:xfrm>
                <a:prstGeom prst="diagStripe">
                  <a:avLst>
                    <a:gd name="adj" fmla="val 898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81"/>
                <p:cNvSpPr/>
                <p:nvPr/>
              </p:nvSpPr>
              <p:spPr>
                <a:xfrm flipH="1">
                  <a:off x="6220400" y="-25"/>
                  <a:ext cx="5260800" cy="5143500"/>
                </a:xfrm>
                <a:prstGeom prst="diagStripe">
                  <a:avLst>
                    <a:gd name="adj" fmla="val 898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81"/>
                <p:cNvSpPr/>
                <p:nvPr/>
              </p:nvSpPr>
              <p:spPr>
                <a:xfrm flipH="1">
                  <a:off x="6895202" y="-25"/>
                  <a:ext cx="5260800" cy="5143500"/>
                </a:xfrm>
                <a:prstGeom prst="diagStripe">
                  <a:avLst>
                    <a:gd name="adj" fmla="val 898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81"/>
                <p:cNvSpPr/>
                <p:nvPr/>
              </p:nvSpPr>
              <p:spPr>
                <a:xfrm flipH="1">
                  <a:off x="7569990" y="-25"/>
                  <a:ext cx="5260800" cy="5143500"/>
                </a:xfrm>
                <a:prstGeom prst="diagStripe">
                  <a:avLst>
                    <a:gd name="adj" fmla="val 898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81"/>
              <p:cNvSpPr/>
              <p:nvPr/>
            </p:nvSpPr>
            <p:spPr>
              <a:xfrm flipH="1">
                <a:off x="8246123" y="-25"/>
                <a:ext cx="5260800" cy="5143500"/>
              </a:xfrm>
              <a:prstGeom prst="diagStripe">
                <a:avLst>
                  <a:gd name="adj" fmla="val 898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3" name="Google Shape;903;p81"/>
            <p:cNvSpPr/>
            <p:nvPr/>
          </p:nvSpPr>
          <p:spPr>
            <a:xfrm flipH="1">
              <a:off x="8450605" y="-25"/>
              <a:ext cx="6248700" cy="6109500"/>
            </a:xfrm>
            <a:prstGeom prst="diagStripe">
              <a:avLst>
                <a:gd name="adj" fmla="val 898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stretch>
            <a:fillRect/>
          </a:stretch>
        </p:blipFill>
        <p:spPr>
          <a:xfrm>
            <a:off x="274086" y="2303883"/>
            <a:ext cx="4694327" cy="17984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6"/>
          <p:cNvSpPr txBox="1">
            <a:spLocks noGrp="1"/>
          </p:cNvSpPr>
          <p:nvPr>
            <p:ph type="title"/>
          </p:nvPr>
        </p:nvSpPr>
        <p:spPr>
          <a:xfrm>
            <a:off x="713225" y="539500"/>
            <a:ext cx="7717500" cy="6129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t>GROUP MEMBERS</a:t>
            </a:r>
            <a:endParaRPr dirty="0"/>
          </a:p>
        </p:txBody>
      </p:sp>
      <p:graphicFrame>
        <p:nvGraphicFramePr>
          <p:cNvPr id="295" name="Google Shape;295;p46"/>
          <p:cNvGraphicFramePr/>
          <p:nvPr>
            <p:extLst>
              <p:ext uri="{D42A27DB-BD31-4B8C-83A1-F6EECF244321}">
                <p14:modId xmlns:p14="http://schemas.microsoft.com/office/powerpoint/2010/main" val="2399122195"/>
              </p:ext>
            </p:extLst>
          </p:nvPr>
        </p:nvGraphicFramePr>
        <p:xfrm>
          <a:off x="567070" y="1764551"/>
          <a:ext cx="8236687" cy="2072520"/>
        </p:xfrm>
        <a:graphic>
          <a:graphicData uri="http://schemas.openxmlformats.org/drawingml/2006/table">
            <a:tbl>
              <a:tblPr>
                <a:noFill/>
                <a:tableStyleId>{73B2A14A-E666-4755-8176-3C9B2184D68B}</a:tableStyleId>
              </a:tblPr>
              <a:tblGrid>
                <a:gridCol w="2801024">
                  <a:extLst>
                    <a:ext uri="{9D8B030D-6E8A-4147-A177-3AD203B41FA5}">
                      <a16:colId xmlns:a16="http://schemas.microsoft.com/office/drawing/2014/main" val="20000"/>
                    </a:ext>
                  </a:extLst>
                </a:gridCol>
                <a:gridCol w="5435663">
                  <a:extLst>
                    <a:ext uri="{9D8B030D-6E8A-4147-A177-3AD203B41FA5}">
                      <a16:colId xmlns:a16="http://schemas.microsoft.com/office/drawing/2014/main" val="20001"/>
                    </a:ext>
                  </a:extLst>
                </a:gridCol>
              </a:tblGrid>
              <a:tr h="350500">
                <a:tc>
                  <a:txBody>
                    <a:bodyPr/>
                    <a:lstStyle/>
                    <a:p>
                      <a:pPr marL="0" lvl="0" indent="0" algn="ctr" rtl="0">
                        <a:spcBef>
                          <a:spcPts val="0"/>
                        </a:spcBef>
                        <a:spcAft>
                          <a:spcPts val="0"/>
                        </a:spcAft>
                        <a:buNone/>
                      </a:pPr>
                      <a:r>
                        <a:rPr lang="en-US" sz="2200" b="1" dirty="0">
                          <a:solidFill>
                            <a:schemeClr val="dk1"/>
                          </a:solidFill>
                          <a:latin typeface="Space Mono"/>
                          <a:ea typeface="Space Mono"/>
                          <a:cs typeface="Space Mono"/>
                          <a:sym typeface="Space Mono"/>
                        </a:rPr>
                        <a:t>ANURAG</a:t>
                      </a:r>
                      <a:r>
                        <a:rPr lang="en-US" sz="2200" b="1" baseline="0" dirty="0">
                          <a:solidFill>
                            <a:schemeClr val="dk1"/>
                          </a:solidFill>
                          <a:latin typeface="Space Mono"/>
                          <a:ea typeface="Space Mono"/>
                          <a:cs typeface="Space Mono"/>
                          <a:sym typeface="Space Mono"/>
                        </a:rPr>
                        <a:t> PRASAD</a:t>
                      </a:r>
                      <a:endParaRPr sz="2200" b="1" dirty="0">
                        <a:solidFill>
                          <a:schemeClr val="dk1"/>
                        </a:solidFill>
                        <a:latin typeface="Space Mono"/>
                        <a:ea typeface="Space Mono"/>
                        <a:cs typeface="Space Mono"/>
                        <a:sym typeface="Space Mon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IN" sz="2200" dirty="0">
                          <a:solidFill>
                            <a:schemeClr val="dk1"/>
                          </a:solidFill>
                          <a:latin typeface="Roboto Condensed"/>
                          <a:ea typeface="Roboto Condensed"/>
                          <a:cs typeface="Roboto Condensed"/>
                          <a:sym typeface="Roboto Condensed"/>
                        </a:rPr>
                        <a:t>21BSA10075</a:t>
                      </a:r>
                      <a:endParaRPr sz="2200" dirty="0">
                        <a:solidFill>
                          <a:schemeClr val="dk1"/>
                        </a:solidFill>
                        <a:latin typeface="Roboto Condensed"/>
                        <a:ea typeface="Roboto Condensed"/>
                        <a:cs typeface="Roboto Condensed"/>
                        <a:sym typeface="Roboto Condensed"/>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en-US" sz="2200" b="1" dirty="0">
                          <a:solidFill>
                            <a:schemeClr val="dk1"/>
                          </a:solidFill>
                          <a:latin typeface="Space Mono"/>
                          <a:ea typeface="Space Mono"/>
                          <a:cs typeface="Space Mono"/>
                          <a:sym typeface="Space Mono"/>
                        </a:rPr>
                        <a:t>MAYANK CHOUBEY</a:t>
                      </a:r>
                      <a:endParaRPr sz="2200" b="1" dirty="0">
                        <a:solidFill>
                          <a:schemeClr val="dk1"/>
                        </a:solidFill>
                        <a:latin typeface="Space Mono"/>
                        <a:ea typeface="Space Mono"/>
                        <a:cs typeface="Space Mono"/>
                        <a:sym typeface="Space Mon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IN" sz="2200" dirty="0">
                          <a:solidFill>
                            <a:schemeClr val="dk1"/>
                          </a:solidFill>
                          <a:latin typeface="Roboto Condensed"/>
                          <a:ea typeface="Roboto Condensed"/>
                          <a:cs typeface="Roboto Condensed"/>
                          <a:sym typeface="Roboto Condensed"/>
                        </a:rPr>
                        <a:t>21BSA10113</a:t>
                      </a:r>
                      <a:endParaRPr sz="2200" dirty="0">
                        <a:solidFill>
                          <a:schemeClr val="dk1"/>
                        </a:solidFill>
                        <a:latin typeface="Roboto Condensed"/>
                        <a:ea typeface="Roboto Condensed"/>
                        <a:cs typeface="Roboto Condensed"/>
                        <a:sym typeface="Roboto Condensed"/>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en-US" sz="2200" b="1" dirty="0">
                          <a:solidFill>
                            <a:schemeClr val="dk1"/>
                          </a:solidFill>
                          <a:latin typeface="Space Mono"/>
                          <a:ea typeface="Space Mono"/>
                          <a:cs typeface="Space Mono"/>
                          <a:sym typeface="Space Mono"/>
                        </a:rPr>
                        <a:t>RAJAT SHARMA</a:t>
                      </a:r>
                      <a:endParaRPr sz="2200" b="1" dirty="0">
                        <a:solidFill>
                          <a:schemeClr val="dk1"/>
                        </a:solidFill>
                        <a:latin typeface="Space Mono"/>
                        <a:ea typeface="Space Mono"/>
                        <a:cs typeface="Space Mono"/>
                        <a:sym typeface="Space Mon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IN" sz="2200" dirty="0">
                          <a:solidFill>
                            <a:schemeClr val="dk1"/>
                          </a:solidFill>
                          <a:latin typeface="Roboto Condensed"/>
                          <a:ea typeface="Roboto Condensed"/>
                          <a:cs typeface="Roboto Condensed"/>
                          <a:sym typeface="Roboto Condensed"/>
                        </a:rPr>
                        <a:t>21BSA10119</a:t>
                      </a:r>
                      <a:endParaRPr sz="2200" dirty="0">
                        <a:solidFill>
                          <a:schemeClr val="dk1"/>
                        </a:solidFill>
                        <a:latin typeface="Roboto Condensed"/>
                        <a:ea typeface="Roboto Condensed"/>
                        <a:cs typeface="Roboto Condensed"/>
                        <a:sym typeface="Roboto Condensed"/>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en-US" sz="2200" b="1" dirty="0">
                          <a:solidFill>
                            <a:schemeClr val="dk1"/>
                          </a:solidFill>
                          <a:latin typeface="Space Mono"/>
                          <a:ea typeface="Space Mono"/>
                          <a:cs typeface="Space Mono"/>
                          <a:sym typeface="Space Mono"/>
                        </a:rPr>
                        <a:t>VANSH</a:t>
                      </a:r>
                      <a:r>
                        <a:rPr lang="en-US" sz="2200" b="1" baseline="0" dirty="0">
                          <a:solidFill>
                            <a:schemeClr val="dk1"/>
                          </a:solidFill>
                          <a:latin typeface="Space Mono"/>
                          <a:ea typeface="Space Mono"/>
                          <a:cs typeface="Space Mono"/>
                          <a:sym typeface="Space Mono"/>
                        </a:rPr>
                        <a:t> THAKUR</a:t>
                      </a:r>
                      <a:endParaRPr sz="2200" b="1" dirty="0">
                        <a:solidFill>
                          <a:schemeClr val="dk1"/>
                        </a:solidFill>
                        <a:latin typeface="Space Mono"/>
                        <a:ea typeface="Space Mono"/>
                        <a:cs typeface="Space Mono"/>
                        <a:sym typeface="Space Mon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IN" sz="2200" dirty="0">
                          <a:solidFill>
                            <a:schemeClr val="dk1"/>
                          </a:solidFill>
                          <a:latin typeface="Roboto Condensed"/>
                          <a:ea typeface="Roboto Condensed"/>
                          <a:cs typeface="Roboto Condensed"/>
                          <a:sym typeface="Roboto Condensed"/>
                        </a:rPr>
                        <a:t>21BSA10133</a:t>
                      </a:r>
                      <a:endParaRPr sz="2200" dirty="0">
                        <a:solidFill>
                          <a:schemeClr val="dk1"/>
                        </a:solidFill>
                        <a:latin typeface="Roboto Condensed"/>
                        <a:ea typeface="Roboto Condensed"/>
                        <a:cs typeface="Roboto Condensed"/>
                        <a:sym typeface="Roboto Condensed"/>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299" name="Google Shape;299;p46"/>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71148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8"/>
          <p:cNvSpPr txBox="1">
            <a:spLocks noGrp="1"/>
          </p:cNvSpPr>
          <p:nvPr>
            <p:ph type="title" idx="16"/>
          </p:nvPr>
        </p:nvSpPr>
        <p:spPr>
          <a:xfrm>
            <a:off x="713226" y="3069725"/>
            <a:ext cx="6963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14" name="Google Shape;314;p48"/>
          <p:cNvSpPr txBox="1">
            <a:spLocks noGrp="1"/>
          </p:cNvSpPr>
          <p:nvPr>
            <p:ph type="title"/>
          </p:nvPr>
        </p:nvSpPr>
        <p:spPr>
          <a:xfrm>
            <a:off x="713226" y="1974275"/>
            <a:ext cx="6963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5" name="Google Shape;315;p48"/>
          <p:cNvSpPr txBox="1">
            <a:spLocks noGrp="1"/>
          </p:cNvSpPr>
          <p:nvPr>
            <p:ph type="title" idx="2"/>
          </p:nvPr>
        </p:nvSpPr>
        <p:spPr>
          <a:xfrm>
            <a:off x="713226" y="2522000"/>
            <a:ext cx="6963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22" name="Google Shape;322;p48"/>
          <p:cNvSpPr txBox="1">
            <a:spLocks noGrp="1"/>
          </p:cNvSpPr>
          <p:nvPr>
            <p:ph type="subTitle" idx="8"/>
          </p:nvPr>
        </p:nvSpPr>
        <p:spPr>
          <a:xfrm>
            <a:off x="1485724" y="1974284"/>
            <a:ext cx="4705525" cy="443400"/>
          </a:xfrm>
          <a:prstGeom prst="rect">
            <a:avLst/>
          </a:prstGeom>
        </p:spPr>
        <p:txBody>
          <a:bodyPr spcFirstLastPara="1" wrap="square" lIns="91425" tIns="91425" rIns="91425" bIns="91425" anchor="ctr" anchorCtr="0">
            <a:noAutofit/>
          </a:bodyPr>
          <a:lstStyle/>
          <a:p>
            <a:pPr marL="0" lvl="0" indent="0"/>
            <a:r>
              <a:rPr lang="en-IN" b="1" dirty="0"/>
              <a:t>CODE OPTIMIZATION TECHNIQUES</a:t>
            </a:r>
            <a:endParaRPr b="1" dirty="0"/>
          </a:p>
        </p:txBody>
      </p:sp>
      <p:sp>
        <p:nvSpPr>
          <p:cNvPr id="323" name="Google Shape;323;p48"/>
          <p:cNvSpPr txBox="1">
            <a:spLocks noGrp="1"/>
          </p:cNvSpPr>
          <p:nvPr>
            <p:ph type="subTitle" idx="9"/>
          </p:nvPr>
        </p:nvSpPr>
        <p:spPr>
          <a:xfrm>
            <a:off x="1485725" y="2522018"/>
            <a:ext cx="3204300" cy="443400"/>
          </a:xfrm>
          <a:prstGeom prst="rect">
            <a:avLst/>
          </a:prstGeom>
        </p:spPr>
        <p:txBody>
          <a:bodyPr spcFirstLastPara="1" wrap="square" lIns="91425" tIns="91425" rIns="91425" bIns="91425" anchor="ctr" anchorCtr="0">
            <a:noAutofit/>
          </a:bodyPr>
          <a:lstStyle/>
          <a:p>
            <a:pPr marL="0" lvl="0" indent="0"/>
            <a:r>
              <a:rPr lang="en-IN" b="1" dirty="0"/>
              <a:t>CODE GENERATION</a:t>
            </a:r>
            <a:endParaRPr b="1" dirty="0"/>
          </a:p>
        </p:txBody>
      </p:sp>
      <p:sp>
        <p:nvSpPr>
          <p:cNvPr id="326" name="Google Shape;326;p48"/>
          <p:cNvSpPr txBox="1">
            <a:spLocks noGrp="1"/>
          </p:cNvSpPr>
          <p:nvPr>
            <p:ph type="title" idx="15"/>
          </p:nvPr>
        </p:nvSpPr>
        <p:spPr>
          <a:xfrm>
            <a:off x="713226" y="1426550"/>
            <a:ext cx="696300" cy="44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27" name="Google Shape;327;p48"/>
          <p:cNvSpPr txBox="1">
            <a:spLocks noGrp="1"/>
          </p:cNvSpPr>
          <p:nvPr>
            <p:ph type="subTitle" idx="17"/>
          </p:nvPr>
        </p:nvSpPr>
        <p:spPr>
          <a:xfrm>
            <a:off x="1114446" y="3395750"/>
            <a:ext cx="7021199" cy="443400"/>
          </a:xfrm>
          <a:prstGeom prst="rect">
            <a:avLst/>
          </a:prstGeom>
        </p:spPr>
        <p:txBody>
          <a:bodyPr spcFirstLastPara="1" wrap="square" lIns="91425" tIns="91425" rIns="91425" bIns="91425" anchor="ctr" anchorCtr="0">
            <a:noAutofit/>
          </a:bodyPr>
          <a:lstStyle/>
          <a:p>
            <a:pPr marL="0" lvl="0" indent="0" algn="ctr"/>
            <a:r>
              <a:rPr lang="en-IN" b="1" dirty="0"/>
              <a:t>PROBLEMS:</a:t>
            </a:r>
            <a:r>
              <a:rPr lang="en-IN" dirty="0"/>
              <a:t> CONVERSION FROM PARSE TREE TO TAC-OPTIMIZATION TECHNIQUES -CODE GENERATION</a:t>
            </a:r>
            <a:endParaRPr dirty="0"/>
          </a:p>
        </p:txBody>
      </p:sp>
      <p:sp>
        <p:nvSpPr>
          <p:cNvPr id="329" name="Google Shape;329;p48"/>
          <p:cNvSpPr txBox="1">
            <a:spLocks noGrp="1"/>
          </p:cNvSpPr>
          <p:nvPr>
            <p:ph type="subTitle" idx="19"/>
          </p:nvPr>
        </p:nvSpPr>
        <p:spPr>
          <a:xfrm>
            <a:off x="1485725" y="1426550"/>
            <a:ext cx="3204300" cy="443400"/>
          </a:xfrm>
          <a:prstGeom prst="rect">
            <a:avLst/>
          </a:prstGeom>
        </p:spPr>
        <p:txBody>
          <a:bodyPr spcFirstLastPara="1" wrap="square" lIns="91425" tIns="91425" rIns="91425" bIns="91425" anchor="ctr" anchorCtr="0">
            <a:noAutofit/>
          </a:bodyPr>
          <a:lstStyle/>
          <a:p>
            <a:pPr marL="0" lvl="0" indent="0"/>
            <a:r>
              <a:rPr lang="en-IN" b="1" dirty="0"/>
              <a:t>THREE ADDRESS CODES</a:t>
            </a:r>
            <a:endParaRPr b="1" dirty="0"/>
          </a:p>
        </p:txBody>
      </p:sp>
      <p:sp>
        <p:nvSpPr>
          <p:cNvPr id="331" name="Google Shape;331;p48"/>
          <p:cNvSpPr txBox="1">
            <a:spLocks noGrp="1"/>
          </p:cNvSpPr>
          <p:nvPr>
            <p:ph type="title" idx="21"/>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cxnSp>
        <p:nvCxnSpPr>
          <p:cNvPr id="332" name="Google Shape;332;p48"/>
          <p:cNvCxnSpPr/>
          <p:nvPr/>
        </p:nvCxnSpPr>
        <p:spPr>
          <a:xfrm>
            <a:off x="-19500" y="1152025"/>
            <a:ext cx="9183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9"/>
          <p:cNvSpPr txBox="1">
            <a:spLocks noGrp="1"/>
          </p:cNvSpPr>
          <p:nvPr>
            <p:ph type="title"/>
          </p:nvPr>
        </p:nvSpPr>
        <p:spPr>
          <a:xfrm>
            <a:off x="1862850" y="622866"/>
            <a:ext cx="5379300" cy="681394"/>
          </a:xfrm>
          <a:prstGeom prst="rect">
            <a:avLst/>
          </a:prstGeom>
        </p:spPr>
        <p:txBody>
          <a:bodyPr spcFirstLastPara="1" wrap="square" lIns="91425" tIns="91425" rIns="91425" bIns="91425" anchor="b" anchorCtr="0">
            <a:noAutofit/>
          </a:bodyPr>
          <a:lstStyle/>
          <a:p>
            <a:r>
              <a:rPr lang="en-IN" sz="3200" dirty="0"/>
              <a:t/>
            </a:r>
            <a:br>
              <a:rPr lang="en-IN" sz="3200" dirty="0"/>
            </a:br>
            <a:r>
              <a:rPr lang="en-IN" sz="3200" dirty="0"/>
              <a:t>THREE ADDRESS CODES</a:t>
            </a:r>
            <a:br>
              <a:rPr lang="en-IN" sz="3200" dirty="0"/>
            </a:br>
            <a:endParaRPr sz="3200" dirty="0"/>
          </a:p>
        </p:txBody>
      </p:sp>
      <p:sp>
        <p:nvSpPr>
          <p:cNvPr id="338" name="Google Shape;338;p49"/>
          <p:cNvSpPr txBox="1">
            <a:spLocks noGrp="1"/>
          </p:cNvSpPr>
          <p:nvPr>
            <p:ph type="subTitle" idx="1"/>
          </p:nvPr>
        </p:nvSpPr>
        <p:spPr>
          <a:xfrm>
            <a:off x="178728" y="1020148"/>
            <a:ext cx="8630536" cy="2525774"/>
          </a:xfrm>
          <a:prstGeom prst="rect">
            <a:avLst/>
          </a:prstGeom>
        </p:spPr>
        <p:txBody>
          <a:bodyPr spcFirstLastPara="1" wrap="square" lIns="91425" tIns="91425" rIns="91425" bIns="91425" anchor="t" anchorCtr="0">
            <a:noAutofit/>
          </a:bodyPr>
          <a:lstStyle/>
          <a:p>
            <a:pPr marL="342900" lvl="0" indent="-342900" algn="l">
              <a:buFont typeface="Arial" panose="020B0604020202020204" pitchFamily="34" charset="0"/>
              <a:buChar char="•"/>
            </a:pPr>
            <a:r>
              <a:rPr lang="en-US" sz="1400" dirty="0"/>
              <a:t>Three-address code, often known as TAC or 3AC, is an intermediate code in computer science that is used by optimizing compilers to help in the implementation of code-improving transformations.</a:t>
            </a:r>
          </a:p>
          <a:p>
            <a:pPr marL="342900" lvl="0" indent="-342900" algn="l">
              <a:buFont typeface="Arial" panose="020B0604020202020204" pitchFamily="34" charset="0"/>
              <a:buChar char="•"/>
            </a:pPr>
            <a:endParaRPr lang="en-US" sz="1400" dirty="0"/>
          </a:p>
          <a:p>
            <a:pPr marL="342900" lvl="0" indent="-342900" algn="l">
              <a:buFont typeface="Arial" panose="020B0604020202020204" pitchFamily="34" charset="0"/>
              <a:buChar char="•"/>
            </a:pPr>
            <a:r>
              <a:rPr lang="en-US" sz="1400" dirty="0"/>
              <a:t>At most, three operands can be used in a TAC instruction, which is normally made up of an assignment and a binary operator.</a:t>
            </a:r>
          </a:p>
          <a:p>
            <a:pPr marL="342900" lvl="0" indent="-342900" algn="l">
              <a:buFont typeface="Arial" panose="020B0604020202020204" pitchFamily="34" charset="0"/>
              <a:buChar char="•"/>
            </a:pPr>
            <a:endParaRPr lang="en-US" sz="1400" dirty="0"/>
          </a:p>
          <a:p>
            <a:pPr marL="342900" lvl="0" indent="-342900" algn="l">
              <a:buFont typeface="Arial" panose="020B0604020202020204" pitchFamily="34" charset="0"/>
              <a:buChar char="•"/>
            </a:pPr>
            <a:r>
              <a:rPr lang="en-US" sz="1400" dirty="0"/>
              <a:t>Here's a brief explanation of the components of Three Address Code:</a:t>
            </a:r>
          </a:p>
          <a:p>
            <a:pPr marL="342900" lvl="0" indent="-342900" algn="l">
              <a:buFont typeface="Arial" panose="020B0604020202020204" pitchFamily="34" charset="0"/>
              <a:buChar char="•"/>
            </a:pPr>
            <a:endParaRPr lang="en-US" sz="1400" dirty="0"/>
          </a:p>
          <a:p>
            <a:pPr marL="342900" lvl="0" indent="-342900" algn="l">
              <a:buFont typeface="Arial" panose="020B0604020202020204" pitchFamily="34" charset="0"/>
              <a:buChar char="•"/>
            </a:pPr>
            <a:r>
              <a:rPr lang="en-US" sz="1400" dirty="0"/>
              <a:t>Opcode: This is the operation code of the instruction, representing the operation to be performed. Examples include ADD, SUB, MUL, DIV, etc.</a:t>
            </a:r>
          </a:p>
          <a:p>
            <a:pPr marL="342900" lvl="0" indent="-342900" algn="l">
              <a:buFont typeface="Arial" panose="020B0604020202020204" pitchFamily="34" charset="0"/>
              <a:buChar char="•"/>
            </a:pPr>
            <a:endParaRPr lang="en-US" sz="1400" dirty="0"/>
          </a:p>
          <a:p>
            <a:pPr marL="342900" lvl="0" indent="-342900" algn="l">
              <a:buFont typeface="Arial" panose="020B0604020202020204" pitchFamily="34" charset="0"/>
              <a:buChar char="•"/>
            </a:pPr>
            <a:r>
              <a:rPr lang="en-US" sz="1400" dirty="0"/>
              <a:t>Operand1, Operand2, and Operand3: These are the operands of the instruction. In a three-address instruction, there are at most three operands. These operands can be variables, constants, or temporary values.</a:t>
            </a:r>
            <a:endParaRPr sz="1400" dirty="0"/>
          </a:p>
        </p:txBody>
      </p:sp>
      <p:cxnSp>
        <p:nvCxnSpPr>
          <p:cNvPr id="339" name="Google Shape;339;p49"/>
          <p:cNvCxnSpPr/>
          <p:nvPr/>
        </p:nvCxnSpPr>
        <p:spPr>
          <a:xfrm>
            <a:off x="-39000" y="890944"/>
            <a:ext cx="9183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9"/>
          <p:cNvSpPr txBox="1">
            <a:spLocks noGrp="1"/>
          </p:cNvSpPr>
          <p:nvPr>
            <p:ph type="title"/>
          </p:nvPr>
        </p:nvSpPr>
        <p:spPr>
          <a:xfrm>
            <a:off x="1862850" y="622866"/>
            <a:ext cx="5379300" cy="681394"/>
          </a:xfrm>
          <a:prstGeom prst="rect">
            <a:avLst/>
          </a:prstGeom>
        </p:spPr>
        <p:txBody>
          <a:bodyPr spcFirstLastPara="1" wrap="square" lIns="91425" tIns="91425" rIns="91425" bIns="91425" anchor="b" anchorCtr="0">
            <a:noAutofit/>
          </a:bodyPr>
          <a:lstStyle/>
          <a:p>
            <a:r>
              <a:rPr lang="en-IN" sz="3200" dirty="0"/>
              <a:t/>
            </a:r>
            <a:br>
              <a:rPr lang="en-IN" sz="3200" dirty="0"/>
            </a:br>
            <a:r>
              <a:rPr lang="en-IN" sz="3200" dirty="0"/>
              <a:t>THREE ADDRESS CODES</a:t>
            </a:r>
            <a:br>
              <a:rPr lang="en-IN" sz="3200" dirty="0"/>
            </a:br>
            <a:endParaRPr sz="3200" dirty="0"/>
          </a:p>
        </p:txBody>
      </p:sp>
      <p:sp>
        <p:nvSpPr>
          <p:cNvPr id="338" name="Google Shape;338;p49"/>
          <p:cNvSpPr txBox="1">
            <a:spLocks noGrp="1"/>
          </p:cNvSpPr>
          <p:nvPr>
            <p:ph type="subTitle" idx="1"/>
          </p:nvPr>
        </p:nvSpPr>
        <p:spPr>
          <a:xfrm>
            <a:off x="237232" y="561263"/>
            <a:ext cx="8630536" cy="3307832"/>
          </a:xfrm>
          <a:prstGeom prst="rect">
            <a:avLst/>
          </a:prstGeom>
        </p:spPr>
        <p:txBody>
          <a:bodyPr spcFirstLastPara="1" wrap="square" lIns="91425" tIns="91425" rIns="91425" bIns="91425" anchor="t" anchorCtr="0">
            <a:noAutofit/>
          </a:bodyPr>
          <a:lstStyle/>
          <a:p>
            <a:pPr marL="342900" lvl="0" indent="-342900" algn="l">
              <a:buFont typeface="Arial" panose="020B0604020202020204" pitchFamily="34" charset="0"/>
              <a:buChar char="•"/>
            </a:pPr>
            <a:endParaRPr lang="en-US" sz="1600" dirty="0"/>
          </a:p>
          <a:p>
            <a:pPr marL="342900" lvl="0" indent="-342900" algn="l">
              <a:buFont typeface="Arial" panose="020B0604020202020204" pitchFamily="34" charset="0"/>
              <a:buChar char="•"/>
            </a:pPr>
            <a:endParaRPr lang="en-US" sz="1200" dirty="0"/>
          </a:p>
          <a:p>
            <a:pPr marL="342900" lvl="0" indent="-342900" algn="l">
              <a:buFont typeface="Arial" panose="020B0604020202020204" pitchFamily="34" charset="0"/>
              <a:buChar char="•"/>
            </a:pPr>
            <a:r>
              <a:rPr lang="en-US" sz="1200" dirty="0"/>
              <a:t>Imagine you have a recipe for making a cake. The recipe tells you what ingredients you need and what steps to follow, but it doesn't actually make the cake for you. You still need to follow the instructions and do the work yourself.</a:t>
            </a:r>
          </a:p>
          <a:p>
            <a:pPr marL="342900" lvl="0" indent="-342900" algn="l">
              <a:buFont typeface="Arial" panose="020B0604020202020204" pitchFamily="34" charset="0"/>
              <a:buChar char="•"/>
            </a:pPr>
            <a:endParaRPr lang="en-US" sz="1200" dirty="0"/>
          </a:p>
          <a:p>
            <a:pPr marL="342900" lvl="0" indent="-342900" algn="l">
              <a:buFont typeface="Arial" panose="020B0604020202020204" pitchFamily="34" charset="0"/>
              <a:buChar char="•"/>
            </a:pPr>
            <a:r>
              <a:rPr lang="en-US" sz="1200" dirty="0"/>
              <a:t>TAC is like a recipe for a computer program. It tells the computer what operations to perform, but it doesn't actually run the program itself. The computer still needs to follow the instructions and do the calculations.</a:t>
            </a:r>
          </a:p>
          <a:p>
            <a:pPr marL="342900" lvl="0" indent="-342900" algn="l">
              <a:buFont typeface="Arial" panose="020B0604020202020204" pitchFamily="34" charset="0"/>
              <a:buChar char="•"/>
            </a:pPr>
            <a:endParaRPr lang="en-US" sz="1200" dirty="0"/>
          </a:p>
          <a:p>
            <a:pPr marL="342900" lvl="0" indent="-342900" algn="l">
              <a:buFont typeface="Arial" panose="020B0604020202020204" pitchFamily="34" charset="0"/>
              <a:buChar char="•"/>
            </a:pPr>
            <a:r>
              <a:rPr lang="en-US" sz="1200" dirty="0"/>
              <a:t>TAC is made up of instructions, and each instruction has three parts:</a:t>
            </a:r>
          </a:p>
          <a:p>
            <a:pPr marL="342900" lvl="0" indent="-342900" algn="l">
              <a:buFont typeface="Arial" panose="020B0604020202020204" pitchFamily="34" charset="0"/>
              <a:buChar char="•"/>
            </a:pPr>
            <a:endParaRPr lang="en-US" sz="1200" dirty="0"/>
          </a:p>
          <a:p>
            <a:pPr marL="1054100" lvl="2" indent="0" algn="l"/>
            <a:r>
              <a:rPr lang="en-US" sz="1200" dirty="0"/>
              <a:t>The destination: This is where the result of the instruction will be stored.</a:t>
            </a:r>
          </a:p>
          <a:p>
            <a:pPr marL="1054100" lvl="2" indent="0" algn="l"/>
            <a:r>
              <a:rPr lang="en-US" sz="1200" dirty="0"/>
              <a:t>The operation: This is what the computer should do, such as adding two numbers or comparing two values.</a:t>
            </a:r>
          </a:p>
          <a:p>
            <a:pPr marL="1054100" lvl="2" indent="0" algn="l"/>
            <a:r>
              <a:rPr lang="en-US" sz="1200" dirty="0"/>
              <a:t>The source: This is where the data for the operation comes from.</a:t>
            </a:r>
          </a:p>
          <a:p>
            <a:pPr marL="800100" lvl="1" indent="-342900" algn="l">
              <a:buFont typeface="Arial" panose="020B0604020202020204" pitchFamily="34" charset="0"/>
              <a:buChar char="•"/>
            </a:pPr>
            <a:endParaRPr lang="en-US" sz="1500" dirty="0"/>
          </a:p>
          <a:p>
            <a:pPr marL="342900" indent="-342900" algn="l">
              <a:buFont typeface="Arial" panose="020B0604020202020204" pitchFamily="34" charset="0"/>
              <a:buChar char="•"/>
            </a:pPr>
            <a:r>
              <a:rPr lang="en-US" sz="1200" dirty="0"/>
              <a:t>For example, the TAC instruction x = y + z means that the computer should add the values of y and z, and store the result in x.</a:t>
            </a:r>
          </a:p>
          <a:p>
            <a:pPr marL="342900" indent="-342900" algn="l">
              <a:buFont typeface="Arial" panose="020B0604020202020204" pitchFamily="34" charset="0"/>
              <a:buChar char="•"/>
            </a:pPr>
            <a:endParaRPr lang="en-US" sz="1200" dirty="0"/>
          </a:p>
          <a:p>
            <a:pPr marL="342900" indent="-342900" algn="l">
              <a:buFont typeface="Arial" panose="020B0604020202020204" pitchFamily="34" charset="0"/>
              <a:buChar char="•"/>
            </a:pPr>
            <a:r>
              <a:rPr lang="en-US" sz="1200" dirty="0"/>
              <a:t>TAC is used in compiler design because it is a simple and efficient way to represent computer programs. It is also easy for computers to understand and execute.</a:t>
            </a:r>
            <a:endParaRPr sz="1200" dirty="0"/>
          </a:p>
        </p:txBody>
      </p:sp>
      <p:cxnSp>
        <p:nvCxnSpPr>
          <p:cNvPr id="339" name="Google Shape;339;p49"/>
          <p:cNvCxnSpPr/>
          <p:nvPr/>
        </p:nvCxnSpPr>
        <p:spPr>
          <a:xfrm>
            <a:off x="-39000" y="890944"/>
            <a:ext cx="91830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62870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9"/>
          <p:cNvSpPr txBox="1">
            <a:spLocks noGrp="1"/>
          </p:cNvSpPr>
          <p:nvPr>
            <p:ph type="title"/>
          </p:nvPr>
        </p:nvSpPr>
        <p:spPr>
          <a:xfrm>
            <a:off x="180393" y="628472"/>
            <a:ext cx="8864080" cy="681394"/>
          </a:xfrm>
          <a:prstGeom prst="rect">
            <a:avLst/>
          </a:prstGeom>
        </p:spPr>
        <p:txBody>
          <a:bodyPr spcFirstLastPara="1" wrap="square" lIns="91425" tIns="91425" rIns="91425" bIns="91425" anchor="b" anchorCtr="0">
            <a:noAutofit/>
          </a:bodyPr>
          <a:lstStyle/>
          <a:p>
            <a:r>
              <a:rPr lang="en-IN" sz="2800" dirty="0"/>
              <a:t/>
            </a:r>
            <a:br>
              <a:rPr lang="en-IN" sz="2800" dirty="0"/>
            </a:br>
            <a:r>
              <a:rPr lang="en-IN" sz="2800" dirty="0"/>
              <a:t>CODE OPTIMIZATION IN COMPILER DESIGN</a:t>
            </a:r>
            <a:br>
              <a:rPr lang="en-IN" sz="2800" dirty="0"/>
            </a:br>
            <a:endParaRPr sz="2800" dirty="0"/>
          </a:p>
        </p:txBody>
      </p:sp>
      <p:sp>
        <p:nvSpPr>
          <p:cNvPr id="338" name="Google Shape;338;p49"/>
          <p:cNvSpPr txBox="1">
            <a:spLocks noGrp="1"/>
          </p:cNvSpPr>
          <p:nvPr>
            <p:ph type="subTitle" idx="1"/>
          </p:nvPr>
        </p:nvSpPr>
        <p:spPr>
          <a:xfrm>
            <a:off x="180393" y="1072274"/>
            <a:ext cx="8677468" cy="3120569"/>
          </a:xfrm>
          <a:prstGeom prst="rect">
            <a:avLst/>
          </a:prstGeom>
        </p:spPr>
        <p:txBody>
          <a:bodyPr spcFirstLastPara="1" wrap="square" lIns="91425" tIns="91425" rIns="91425" bIns="91425" anchor="t" anchorCtr="0">
            <a:noAutofit/>
          </a:bodyPr>
          <a:lstStyle/>
          <a:p>
            <a:pPr algn="l"/>
            <a:r>
              <a:rPr lang="en-US" sz="1400" dirty="0"/>
              <a:t/>
            </a:r>
            <a:br>
              <a:rPr lang="en-US" sz="1400" dirty="0"/>
            </a:br>
            <a:r>
              <a:rPr lang="en-US" sz="1400" dirty="0"/>
              <a:t>The code optimization in the synthesis phase is a program transformation technique, which tries to improve the intermediate code by making it consume fewer resources (i.e. CPU, Memory) so that faster-running machine code will result. Compiler optimizing process should meet the following objectives :</a:t>
            </a:r>
          </a:p>
          <a:p>
            <a:pPr lvl="1" algn="l"/>
            <a:endParaRPr lang="en-US" sz="1400" dirty="0"/>
          </a:p>
          <a:p>
            <a:pPr lvl="1" algn="l">
              <a:buFont typeface="Arial" panose="020B0604020202020204" pitchFamily="34" charset="0"/>
              <a:buChar char="•"/>
            </a:pPr>
            <a:r>
              <a:rPr lang="en-US" sz="1400" dirty="0"/>
              <a:t>The optimization must be correct, it must not, in any way, change the meaning of the program.</a:t>
            </a:r>
          </a:p>
          <a:p>
            <a:pPr lvl="1" algn="l">
              <a:buFont typeface="Arial" panose="020B0604020202020204" pitchFamily="34" charset="0"/>
              <a:buChar char="•"/>
            </a:pPr>
            <a:r>
              <a:rPr lang="en-US" sz="1400" dirty="0"/>
              <a:t>Optimization should increase the speed and performance of the program.</a:t>
            </a:r>
          </a:p>
          <a:p>
            <a:pPr lvl="1" algn="l">
              <a:buFont typeface="Arial" panose="020B0604020202020204" pitchFamily="34" charset="0"/>
              <a:buChar char="•"/>
            </a:pPr>
            <a:r>
              <a:rPr lang="en-US" sz="1400" dirty="0"/>
              <a:t>The compilation time must be kept reasonable.</a:t>
            </a:r>
          </a:p>
          <a:p>
            <a:pPr lvl="1" algn="l">
              <a:buFont typeface="Arial" panose="020B0604020202020204" pitchFamily="34" charset="0"/>
              <a:buChar char="•"/>
            </a:pPr>
            <a:r>
              <a:rPr lang="en-US" sz="1400" dirty="0"/>
              <a:t>The optimization process should not delay the overall compiling process.</a:t>
            </a:r>
          </a:p>
          <a:p>
            <a:pPr lvl="1"/>
            <a:endParaRPr sz="1400" dirty="0"/>
          </a:p>
        </p:txBody>
      </p:sp>
      <p:cxnSp>
        <p:nvCxnSpPr>
          <p:cNvPr id="339" name="Google Shape;339;p49"/>
          <p:cNvCxnSpPr/>
          <p:nvPr/>
        </p:nvCxnSpPr>
        <p:spPr>
          <a:xfrm>
            <a:off x="-39000" y="890944"/>
            <a:ext cx="9183000" cy="0"/>
          </a:xfrm>
          <a:prstGeom prst="straightConnector1">
            <a:avLst/>
          </a:prstGeom>
          <a:noFill/>
          <a:ln w="9525" cap="flat" cmpd="sng">
            <a:solidFill>
              <a:schemeClr val="dk1"/>
            </a:solidFill>
            <a:prstDash val="solid"/>
            <a:round/>
            <a:headEnd type="none" w="med" len="med"/>
            <a:tailEnd type="none" w="med" len="med"/>
          </a:ln>
        </p:spPr>
      </p:cxnSp>
      <p:pic>
        <p:nvPicPr>
          <p:cNvPr id="3" name="Picture 2"/>
          <p:cNvPicPr>
            <a:picLocks noChangeAspect="1"/>
          </p:cNvPicPr>
          <p:nvPr/>
        </p:nvPicPr>
        <p:blipFill>
          <a:blip r:embed="rId3"/>
          <a:stretch>
            <a:fillRect/>
          </a:stretch>
        </p:blipFill>
        <p:spPr>
          <a:xfrm>
            <a:off x="2517527" y="3634132"/>
            <a:ext cx="3846012" cy="1117422"/>
          </a:xfrm>
          <a:prstGeom prst="rect">
            <a:avLst/>
          </a:prstGeom>
        </p:spPr>
      </p:pic>
    </p:spTree>
    <p:extLst>
      <p:ext uri="{BB962C8B-B14F-4D97-AF65-F5344CB8AC3E}">
        <p14:creationId xmlns:p14="http://schemas.microsoft.com/office/powerpoint/2010/main" val="499042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9"/>
          <p:cNvSpPr txBox="1">
            <a:spLocks noGrp="1"/>
          </p:cNvSpPr>
          <p:nvPr>
            <p:ph type="title"/>
          </p:nvPr>
        </p:nvSpPr>
        <p:spPr>
          <a:xfrm>
            <a:off x="180393" y="628472"/>
            <a:ext cx="8864080" cy="681394"/>
          </a:xfrm>
          <a:prstGeom prst="rect">
            <a:avLst/>
          </a:prstGeom>
        </p:spPr>
        <p:txBody>
          <a:bodyPr spcFirstLastPara="1" wrap="square" lIns="91425" tIns="91425" rIns="91425" bIns="91425" anchor="b" anchorCtr="0">
            <a:noAutofit/>
          </a:bodyPr>
          <a:lstStyle/>
          <a:p>
            <a:r>
              <a:rPr lang="en-IN" sz="2800" dirty="0"/>
              <a:t>CODE OPTIMIZATION TECHNIQUES</a:t>
            </a:r>
            <a:br>
              <a:rPr lang="en-IN" sz="2800" dirty="0"/>
            </a:br>
            <a:endParaRPr sz="2800" dirty="0"/>
          </a:p>
        </p:txBody>
      </p:sp>
      <p:sp>
        <p:nvSpPr>
          <p:cNvPr id="338" name="Google Shape;338;p49"/>
          <p:cNvSpPr txBox="1">
            <a:spLocks noGrp="1"/>
          </p:cNvSpPr>
          <p:nvPr>
            <p:ph type="subTitle" idx="1"/>
          </p:nvPr>
        </p:nvSpPr>
        <p:spPr>
          <a:xfrm>
            <a:off x="180393" y="1072274"/>
            <a:ext cx="8677468" cy="3120569"/>
          </a:xfrm>
          <a:prstGeom prst="rect">
            <a:avLst/>
          </a:prstGeom>
        </p:spPr>
        <p:txBody>
          <a:bodyPr spcFirstLastPara="1" wrap="square" lIns="91425" tIns="91425" rIns="91425" bIns="91425" anchor="t" anchorCtr="0">
            <a:noAutofit/>
          </a:bodyPr>
          <a:lstStyle/>
          <a:p>
            <a:pPr algn="l"/>
            <a:r>
              <a:rPr lang="en-US" sz="1400" dirty="0"/>
              <a:t/>
            </a:r>
            <a:br>
              <a:rPr lang="en-US" sz="1400" dirty="0"/>
            </a:br>
            <a:endParaRPr sz="1400" dirty="0"/>
          </a:p>
        </p:txBody>
      </p:sp>
      <p:cxnSp>
        <p:nvCxnSpPr>
          <p:cNvPr id="339" name="Google Shape;339;p49"/>
          <p:cNvCxnSpPr/>
          <p:nvPr/>
        </p:nvCxnSpPr>
        <p:spPr>
          <a:xfrm>
            <a:off x="-39000" y="890944"/>
            <a:ext cx="9183000" cy="0"/>
          </a:xfrm>
          <a:prstGeom prst="straightConnector1">
            <a:avLst/>
          </a:prstGeom>
          <a:noFill/>
          <a:ln w="9525" cap="flat" cmpd="sng">
            <a:solidFill>
              <a:schemeClr val="dk1"/>
            </a:solidFill>
            <a:prstDash val="solid"/>
            <a:round/>
            <a:headEnd type="none" w="med" len="med"/>
            <a:tailEnd type="none" w="med" len="med"/>
          </a:ln>
        </p:spPr>
      </p:cxnSp>
      <p:sp>
        <p:nvSpPr>
          <p:cNvPr id="6" name="Google Shape;338;p49"/>
          <p:cNvSpPr txBox="1">
            <a:spLocks/>
          </p:cNvSpPr>
          <p:nvPr/>
        </p:nvSpPr>
        <p:spPr>
          <a:xfrm>
            <a:off x="332793" y="1224674"/>
            <a:ext cx="8677468" cy="31205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Roboto Condensed"/>
              <a:buNone/>
              <a:defRPr sz="1800" b="0" i="0" u="none" strike="noStrike" cap="none">
                <a:solidFill>
                  <a:schemeClr val="dk1"/>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9pPr>
          </a:lstStyle>
          <a:p>
            <a:pPr algn="l"/>
            <a:r>
              <a:rPr lang="en-US" sz="1400" dirty="0"/>
              <a:t/>
            </a:r>
            <a:br>
              <a:rPr lang="en-US" sz="1400" dirty="0"/>
            </a:br>
            <a:endParaRPr lang="en-US" sz="1400" dirty="0"/>
          </a:p>
        </p:txBody>
      </p:sp>
      <p:sp>
        <p:nvSpPr>
          <p:cNvPr id="7" name="Google Shape;338;p49"/>
          <p:cNvSpPr txBox="1">
            <a:spLocks/>
          </p:cNvSpPr>
          <p:nvPr/>
        </p:nvSpPr>
        <p:spPr>
          <a:xfrm>
            <a:off x="180393" y="1072274"/>
            <a:ext cx="8677468" cy="3454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Roboto Condensed"/>
              <a:buNone/>
              <a:defRPr sz="1800" b="0" i="0" u="none" strike="noStrike" cap="none">
                <a:solidFill>
                  <a:schemeClr val="dk1"/>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9pPr>
          </a:lstStyle>
          <a:p>
            <a:r>
              <a:rPr lang="en-US" sz="1400" b="1" dirty="0"/>
              <a:t>Types of Code Optimization</a:t>
            </a:r>
          </a:p>
          <a:p>
            <a:endParaRPr lang="en-US" sz="1200" b="1" dirty="0"/>
          </a:p>
          <a:p>
            <a:r>
              <a:rPr lang="en-US" sz="1200" dirty="0"/>
              <a:t>The code optimization process can be broadly classified into two types :</a:t>
            </a:r>
          </a:p>
          <a:p>
            <a:pPr marL="139700" indent="0"/>
            <a:r>
              <a:rPr lang="en-US" sz="1200" dirty="0"/>
              <a:t>Machine Independent Optimization</a:t>
            </a:r>
          </a:p>
          <a:p>
            <a:pPr marL="139700" indent="0"/>
            <a:r>
              <a:rPr lang="en-US" sz="1200" dirty="0"/>
              <a:t>Machine Dependent Optimization</a:t>
            </a:r>
          </a:p>
          <a:p>
            <a:endParaRPr lang="en-US" sz="1200" dirty="0"/>
          </a:p>
          <a:p>
            <a:r>
              <a:rPr lang="en-US" sz="1200" b="1" dirty="0"/>
              <a:t>1. Machine Independent Optimization</a:t>
            </a:r>
          </a:p>
          <a:p>
            <a:r>
              <a:rPr lang="en-US" sz="1200" dirty="0"/>
              <a:t>This step of code optimization aims to optimize the intermediate code to produce a better target code. No CPU registers or absolute memory addresses are involved in the section of the intermediate code that is translated here.</a:t>
            </a:r>
          </a:p>
          <a:p>
            <a:endParaRPr lang="en-US" sz="1200" dirty="0"/>
          </a:p>
          <a:p>
            <a:r>
              <a:rPr lang="en-US" sz="1200" b="1" dirty="0"/>
              <a:t>2. Machine Dependent Optimization</a:t>
            </a:r>
          </a:p>
          <a:p>
            <a:r>
              <a:rPr lang="en-US" sz="1200" dirty="0"/>
              <a:t>After the target code has been created and converted to fit the target machine architecture, machine-dependent optimization is performed. It may use absolute memory references rather than relative memory accesses and requires CPU registers. Machine-dependent optimizers make a concerted attempt to maximize the memory hierarchy's benefits.</a:t>
            </a:r>
            <a:endParaRPr lang="en-US" sz="1200" dirty="0">
              <a:effectLst/>
            </a:endParaRPr>
          </a:p>
        </p:txBody>
      </p:sp>
    </p:spTree>
    <p:extLst>
      <p:ext uri="{BB962C8B-B14F-4D97-AF65-F5344CB8AC3E}">
        <p14:creationId xmlns:p14="http://schemas.microsoft.com/office/powerpoint/2010/main" val="256700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9"/>
          <p:cNvSpPr txBox="1">
            <a:spLocks noGrp="1"/>
          </p:cNvSpPr>
          <p:nvPr>
            <p:ph type="title"/>
          </p:nvPr>
        </p:nvSpPr>
        <p:spPr>
          <a:xfrm>
            <a:off x="180393" y="628472"/>
            <a:ext cx="8864080" cy="681394"/>
          </a:xfrm>
          <a:prstGeom prst="rect">
            <a:avLst/>
          </a:prstGeom>
        </p:spPr>
        <p:txBody>
          <a:bodyPr spcFirstLastPara="1" wrap="square" lIns="91425" tIns="91425" rIns="91425" bIns="91425" anchor="b" anchorCtr="0">
            <a:noAutofit/>
          </a:bodyPr>
          <a:lstStyle/>
          <a:p>
            <a:r>
              <a:rPr lang="en-IN" sz="2800" dirty="0"/>
              <a:t>CODE OPTIMIZATION TECHNIQUES</a:t>
            </a:r>
            <a:br>
              <a:rPr lang="en-IN" sz="2800" dirty="0"/>
            </a:br>
            <a:endParaRPr sz="2800" dirty="0"/>
          </a:p>
        </p:txBody>
      </p:sp>
      <p:sp>
        <p:nvSpPr>
          <p:cNvPr id="338" name="Google Shape;338;p49"/>
          <p:cNvSpPr txBox="1">
            <a:spLocks noGrp="1"/>
          </p:cNvSpPr>
          <p:nvPr>
            <p:ph type="subTitle" idx="1"/>
          </p:nvPr>
        </p:nvSpPr>
        <p:spPr>
          <a:xfrm>
            <a:off x="180393" y="1072274"/>
            <a:ext cx="8677468" cy="3120569"/>
          </a:xfrm>
          <a:prstGeom prst="rect">
            <a:avLst/>
          </a:prstGeom>
        </p:spPr>
        <p:txBody>
          <a:bodyPr spcFirstLastPara="1" wrap="square" lIns="91425" tIns="91425" rIns="91425" bIns="91425" anchor="t" anchorCtr="0">
            <a:noAutofit/>
          </a:bodyPr>
          <a:lstStyle/>
          <a:p>
            <a:pPr algn="l"/>
            <a:r>
              <a:rPr lang="en-US" sz="1400" dirty="0"/>
              <a:t/>
            </a:r>
            <a:br>
              <a:rPr lang="en-US" sz="1400" dirty="0"/>
            </a:br>
            <a:endParaRPr sz="1400" dirty="0"/>
          </a:p>
        </p:txBody>
      </p:sp>
      <p:cxnSp>
        <p:nvCxnSpPr>
          <p:cNvPr id="339" name="Google Shape;339;p49"/>
          <p:cNvCxnSpPr/>
          <p:nvPr/>
        </p:nvCxnSpPr>
        <p:spPr>
          <a:xfrm>
            <a:off x="-39000" y="890944"/>
            <a:ext cx="9183000" cy="0"/>
          </a:xfrm>
          <a:prstGeom prst="straightConnector1">
            <a:avLst/>
          </a:prstGeom>
          <a:noFill/>
          <a:ln w="9525" cap="flat" cmpd="sng">
            <a:solidFill>
              <a:schemeClr val="dk1"/>
            </a:solidFill>
            <a:prstDash val="solid"/>
            <a:round/>
            <a:headEnd type="none" w="med" len="med"/>
            <a:tailEnd type="none" w="med" len="med"/>
          </a:ln>
        </p:spPr>
      </p:cxnSp>
      <p:sp>
        <p:nvSpPr>
          <p:cNvPr id="6" name="Google Shape;338;p49"/>
          <p:cNvSpPr txBox="1">
            <a:spLocks/>
          </p:cNvSpPr>
          <p:nvPr/>
        </p:nvSpPr>
        <p:spPr>
          <a:xfrm>
            <a:off x="332793" y="1224674"/>
            <a:ext cx="8677468" cy="31205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Roboto Condensed"/>
              <a:buNone/>
              <a:defRPr sz="1800" b="0" i="0" u="none" strike="noStrike" cap="none">
                <a:solidFill>
                  <a:schemeClr val="dk1"/>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9pPr>
          </a:lstStyle>
          <a:p>
            <a:pPr algn="l"/>
            <a:r>
              <a:rPr lang="en-US" sz="1400" dirty="0"/>
              <a:t/>
            </a:r>
            <a:br>
              <a:rPr lang="en-US" sz="1400" dirty="0"/>
            </a:br>
            <a:endParaRPr lang="en-US" sz="1400" dirty="0"/>
          </a:p>
        </p:txBody>
      </p:sp>
      <p:sp>
        <p:nvSpPr>
          <p:cNvPr id="7" name="Google Shape;338;p49"/>
          <p:cNvSpPr txBox="1">
            <a:spLocks/>
          </p:cNvSpPr>
          <p:nvPr/>
        </p:nvSpPr>
        <p:spPr>
          <a:xfrm>
            <a:off x="-149289" y="1057809"/>
            <a:ext cx="5758423" cy="3454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Roboto Condensed"/>
              <a:buNone/>
              <a:defRPr sz="1800" b="0" i="0" u="none" strike="noStrike" cap="none">
                <a:solidFill>
                  <a:schemeClr val="dk1"/>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dk1"/>
              </a:buClr>
              <a:buSzPts val="2100"/>
              <a:buFont typeface="Roboto Condensed"/>
              <a:buNone/>
              <a:defRPr sz="2100" b="0" i="0" u="none" strike="noStrike" cap="none">
                <a:solidFill>
                  <a:schemeClr val="dk1"/>
                </a:solidFill>
                <a:latin typeface="Roboto Condensed"/>
                <a:ea typeface="Roboto Condensed"/>
                <a:cs typeface="Roboto Condensed"/>
                <a:sym typeface="Roboto Condensed"/>
              </a:defRPr>
            </a:lvl9pPr>
          </a:lstStyle>
          <a:p>
            <a:r>
              <a:rPr lang="en-US" sz="1200" b="1" dirty="0"/>
              <a:t>LOOP OPTIMIZATION</a:t>
            </a:r>
          </a:p>
          <a:p>
            <a:endParaRPr lang="en-US" sz="1200" b="1" dirty="0"/>
          </a:p>
          <a:p>
            <a:pPr algn="just"/>
            <a:r>
              <a:rPr lang="en-US" sz="1200" dirty="0">
                <a:solidFill>
                  <a:srgbClr val="0E101A"/>
                </a:solidFill>
              </a:rPr>
              <a:t>         The majority of programs in the system operate in a loop. It is vital  to  optimize the loops to save CPU cycles and memory. The following strategies can be used to improve loops.</a:t>
            </a:r>
          </a:p>
          <a:p>
            <a:pPr algn="just"/>
            <a:endParaRPr lang="en-US" sz="1200" dirty="0"/>
          </a:p>
          <a:p>
            <a:pPr algn="just">
              <a:buFont typeface="Arial" panose="020B0604020202020204" pitchFamily="34" charset="0"/>
              <a:buChar char="•"/>
            </a:pPr>
            <a:r>
              <a:rPr lang="en-US" sz="1200" b="1" dirty="0">
                <a:solidFill>
                  <a:srgbClr val="0E101A"/>
                </a:solidFill>
              </a:rPr>
              <a:t>Loop-invariant code:</a:t>
            </a:r>
            <a:r>
              <a:rPr lang="en-US" sz="1200" dirty="0">
                <a:solidFill>
                  <a:srgbClr val="0E101A"/>
                </a:solidFill>
              </a:rPr>
              <a:t> It is a piece of code that sits in the loop and computes the same value each time an iteration is performed. This code may be moved out of the loop by storing it to be calculated just once rather than with each iteration.</a:t>
            </a:r>
            <a:endParaRPr lang="en-US" sz="1200" dirty="0"/>
          </a:p>
          <a:p>
            <a:pPr algn="just">
              <a:buFont typeface="Arial" panose="020B0604020202020204" pitchFamily="34" charset="0"/>
              <a:buChar char="•"/>
            </a:pPr>
            <a:r>
              <a:rPr lang="en-US" sz="1200" b="1" dirty="0">
                <a:solidFill>
                  <a:srgbClr val="0E101A"/>
                </a:solidFill>
              </a:rPr>
              <a:t>Induction analysis</a:t>
            </a:r>
            <a:r>
              <a:rPr lang="en-US" sz="1200" dirty="0">
                <a:solidFill>
                  <a:srgbClr val="0E101A"/>
                </a:solidFill>
              </a:rPr>
              <a:t>: If a loop-invariant value changes the value of a variable within the loop, it is termed an induction variable.</a:t>
            </a:r>
            <a:endParaRPr lang="en-US" sz="1200" dirty="0"/>
          </a:p>
          <a:p>
            <a:pPr algn="just">
              <a:buFont typeface="Arial" panose="020B0604020202020204" pitchFamily="34" charset="0"/>
              <a:buChar char="•"/>
            </a:pPr>
            <a:r>
              <a:rPr lang="en-US" sz="1200" b="1" dirty="0">
                <a:solidFill>
                  <a:srgbClr val="0E101A"/>
                </a:solidFill>
              </a:rPr>
              <a:t>Strength reduction</a:t>
            </a:r>
            <a:r>
              <a:rPr lang="en-US" sz="1200" dirty="0">
                <a:solidFill>
                  <a:srgbClr val="0E101A"/>
                </a:solidFill>
              </a:rPr>
              <a:t>: Some expressions use more CPU cycles, time, and memory than others. These expressions should be replaced with less expensive expressions without sacrificing the expression's output. For example, multiplication (x * 2) uses more CPU cycles than (x 1) but produces the same output.</a:t>
            </a:r>
            <a:endParaRPr lang="en-US" sz="1200" dirty="0">
              <a:effectLst/>
            </a:endParaRPr>
          </a:p>
        </p:txBody>
      </p:sp>
      <p:pic>
        <p:nvPicPr>
          <p:cNvPr id="2" name="Picture 1"/>
          <p:cNvPicPr>
            <a:picLocks noChangeAspect="1"/>
          </p:cNvPicPr>
          <p:nvPr/>
        </p:nvPicPr>
        <p:blipFill>
          <a:blip r:embed="rId3"/>
          <a:stretch>
            <a:fillRect/>
          </a:stretch>
        </p:blipFill>
        <p:spPr>
          <a:xfrm>
            <a:off x="5795746" y="1572338"/>
            <a:ext cx="3231621" cy="2052055"/>
          </a:xfrm>
          <a:prstGeom prst="rect">
            <a:avLst/>
          </a:prstGeom>
        </p:spPr>
      </p:pic>
    </p:spTree>
    <p:extLst>
      <p:ext uri="{BB962C8B-B14F-4D97-AF65-F5344CB8AC3E}">
        <p14:creationId xmlns:p14="http://schemas.microsoft.com/office/powerpoint/2010/main" val="4121395280"/>
      </p:ext>
    </p:extLst>
  </p:cSld>
  <p:clrMapOvr>
    <a:masterClrMapping/>
  </p:clrMapOvr>
</p:sld>
</file>

<file path=ppt/theme/theme1.xml><?xml version="1.0" encoding="utf-8"?>
<a:theme xmlns:a="http://schemas.openxmlformats.org/drawingml/2006/main" name="Computer Science &amp; Mathematics Major for College: UI/UX in Webpage Design by Slidesgo">
  <a:themeElements>
    <a:clrScheme name="Simple Light">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2081</Words>
  <Application>Microsoft Office PowerPoint</Application>
  <PresentationFormat>On-screen Show (16:9)</PresentationFormat>
  <Paragraphs>189</Paragraphs>
  <Slides>24</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Franklin Gothic Demi Cond</vt:lpstr>
      <vt:lpstr>Prompt</vt:lpstr>
      <vt:lpstr>Space Mono</vt:lpstr>
      <vt:lpstr>Arial</vt:lpstr>
      <vt:lpstr>Roboto Condensed</vt:lpstr>
      <vt:lpstr>Franklin Gothic Demi</vt:lpstr>
      <vt:lpstr>Franklin Gothic Medium Cond</vt:lpstr>
      <vt:lpstr>Google Sans</vt:lpstr>
      <vt:lpstr>Google Sans Mono</vt:lpstr>
      <vt:lpstr>Computer Science &amp; Mathematics Major for College: UI/UX in Webpage Design by Slidesgo</vt:lpstr>
      <vt:lpstr>THEORY OF COMPUTATION AND COMPILER DESIGN</vt:lpstr>
      <vt:lpstr>MODULE 5: THREE ADDRESS CODES CODE OPTIMIZATION TECHNIQUES CODE GENERATION  PROBLEMS: CONVERSION FROM PARSE TREE TO TAC OPTIMIZATION TECHNIQUES   CODE GENERATION</vt:lpstr>
      <vt:lpstr>GROUP MEMBERS</vt:lpstr>
      <vt:lpstr>04</vt:lpstr>
      <vt:lpstr> THREE ADDRESS CODES </vt:lpstr>
      <vt:lpstr> THREE ADDRESS CODES </vt:lpstr>
      <vt:lpstr> CODE OPTIMIZATION IN COMPILER DESIGN </vt:lpstr>
      <vt:lpstr>CODE OPTIMIZATION TECHNIQUES </vt:lpstr>
      <vt:lpstr>CODE OPTIMIZATION TECHNIQUES </vt:lpstr>
      <vt:lpstr>CODE OPTIMIZATION TECHNIQUES </vt:lpstr>
      <vt:lpstr>CODE OPTIMIZATION TECHNIQUES </vt:lpstr>
      <vt:lpstr>CODE OPTIMIZATION TECHNIQUES </vt:lpstr>
      <vt:lpstr>Other Important Manual Optimization</vt:lpstr>
      <vt:lpstr>PowerPoint Presentation</vt:lpstr>
      <vt:lpstr>PowerPoint Presentation</vt:lpstr>
      <vt:lpstr>CODE GENERATION IN TOC</vt:lpstr>
      <vt:lpstr>CODE GENERATION IN TOC</vt:lpstr>
      <vt:lpstr>PROBLEMS DIRECTED ACYCLIC GRAPH (DAG) EXAMPLE</vt:lpstr>
      <vt:lpstr>PROBLEMS CONVERSION FROM PARSE TREE TO TAC</vt:lpstr>
      <vt:lpstr>PROBLEMS CONVERSION FROM PARSE TREE TO TAC</vt:lpstr>
      <vt:lpstr>PROBLEMS DIRECTED ACYCLIC GRAPH (DAG) </vt:lpstr>
      <vt:lpstr>PROBLEMS DIRECTED ACYCLIC GRAPH (DAG) </vt:lpstr>
      <vt:lpstr>PROBLEMS DIRECTED ACYCLIC GRAPH (DAG)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CLASSIFIERS,K-NEAREST NEIGHBORS (K-NN),K-MEANS,DECISION TREE, NAIVE BAYES</dc:title>
  <dc:creator>ANURAG</dc:creator>
  <cp:lastModifiedBy>ANURAG</cp:lastModifiedBy>
  <cp:revision>27</cp:revision>
  <dcterms:modified xsi:type="dcterms:W3CDTF">2023-11-28T11:22:26Z</dcterms:modified>
</cp:coreProperties>
</file>