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8" r:id="rId4"/>
  </p:sldMasterIdLst>
  <p:notesMasterIdLst>
    <p:notesMasterId r:id="rId31"/>
  </p:notesMasterIdLst>
  <p:sldIdLst>
    <p:sldId id="256" r:id="rId5"/>
    <p:sldId id="305" r:id="rId6"/>
    <p:sldId id="389" r:id="rId7"/>
    <p:sldId id="257" r:id="rId8"/>
    <p:sldId id="348" r:id="rId9"/>
    <p:sldId id="376" r:id="rId10"/>
    <p:sldId id="271" r:id="rId11"/>
    <p:sldId id="343" r:id="rId12"/>
    <p:sldId id="377" r:id="rId13"/>
    <p:sldId id="381" r:id="rId14"/>
    <p:sldId id="382" r:id="rId15"/>
    <p:sldId id="383" r:id="rId16"/>
    <p:sldId id="378" r:id="rId17"/>
    <p:sldId id="379" r:id="rId18"/>
    <p:sldId id="380" r:id="rId19"/>
    <p:sldId id="384" r:id="rId20"/>
    <p:sldId id="385" r:id="rId21"/>
    <p:sldId id="386" r:id="rId22"/>
    <p:sldId id="387" r:id="rId23"/>
    <p:sldId id="388" r:id="rId24"/>
    <p:sldId id="391" r:id="rId25"/>
    <p:sldId id="392" r:id="rId26"/>
    <p:sldId id="393" r:id="rId27"/>
    <p:sldId id="395" r:id="rId28"/>
    <p:sldId id="396" r:id="rId29"/>
    <p:sldId id="266" r:id="rId30"/>
  </p:sldIdLst>
  <p:sldSz cx="9144000" cy="5143500" type="screen16x9"/>
  <p:notesSz cx="6858000" cy="9144000"/>
  <p:embeddedFontLst>
    <p:embeddedFont>
      <p:font typeface="Albert Sans" panose="020B0604020202020204" charset="0"/>
      <p:regular r:id="rId32"/>
      <p:bold r:id="rId33"/>
      <p:italic r:id="rId34"/>
      <p:boldItalic r:id="rId35"/>
    </p:embeddedFont>
    <p:embeddedFont>
      <p:font typeface="Alike"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D47711-9BBF-4EBE-BF4B-EF288A57BED4}">
  <a:tblStyle styleId="{ECD47711-9BBF-4EBE-BF4B-EF288A57BE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3283" autoAdjust="0"/>
  </p:normalViewPr>
  <p:slideViewPr>
    <p:cSldViewPr snapToGrid="0">
      <p:cViewPr varScale="1">
        <p:scale>
          <a:sx n="123" d="100"/>
          <a:sy n="123" d="100"/>
        </p:scale>
        <p:origin x="9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625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17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734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666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151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149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289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679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538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780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44c6d546c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44c6d546c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457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660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32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944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548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115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828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4699acfcb5_0_27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4699acfcb5_0_27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44c6d546c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44c6d546c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253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44c6d546c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44c6d546c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230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9672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826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4699acfcb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4699acfcb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24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9600" y="-8850"/>
            <a:ext cx="9163200" cy="5161200"/>
          </a:xfrm>
          <a:prstGeom prst="frame">
            <a:avLst>
              <a:gd name="adj1" fmla="val 608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198800" y="1250957"/>
            <a:ext cx="6746400" cy="18561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198800" y="3408949"/>
            <a:ext cx="6746400" cy="405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7"/>
        <p:cNvGrpSpPr/>
        <p:nvPr/>
      </p:nvGrpSpPr>
      <p:grpSpPr>
        <a:xfrm>
          <a:off x="0" y="0"/>
          <a:ext cx="0" cy="0"/>
          <a:chOff x="0" y="0"/>
          <a:chExt cx="0" cy="0"/>
        </a:xfrm>
      </p:grpSpPr>
      <p:sp>
        <p:nvSpPr>
          <p:cNvPr id="18" name="Google Shape;18;p4"/>
          <p:cNvSpPr/>
          <p:nvPr/>
        </p:nvSpPr>
        <p:spPr>
          <a:xfrm>
            <a:off x="-9600" y="-8850"/>
            <a:ext cx="9163200" cy="5161200"/>
          </a:xfrm>
          <a:prstGeom prst="frame">
            <a:avLst>
              <a:gd name="adj1" fmla="val 608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720000" y="1253352"/>
            <a:ext cx="7704000" cy="363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p:nvPr/>
        </p:nvSpPr>
        <p:spPr>
          <a:xfrm>
            <a:off x="-9600" y="-8850"/>
            <a:ext cx="9163200" cy="5161200"/>
          </a:xfrm>
          <a:prstGeom prst="frame">
            <a:avLst>
              <a:gd name="adj1" fmla="val 608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1388100" y="1133550"/>
            <a:ext cx="6367800" cy="287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8"/>
        <p:cNvGrpSpPr/>
        <p:nvPr/>
      </p:nvGrpSpPr>
      <p:grpSpPr>
        <a:xfrm>
          <a:off x="0" y="0"/>
          <a:ext cx="0" cy="0"/>
          <a:chOff x="0" y="0"/>
          <a:chExt cx="0" cy="0"/>
        </a:xfrm>
      </p:grpSpPr>
      <p:sp>
        <p:nvSpPr>
          <p:cNvPr id="39" name="Google Shape;39;p9"/>
          <p:cNvSpPr/>
          <p:nvPr/>
        </p:nvSpPr>
        <p:spPr>
          <a:xfrm>
            <a:off x="-9600" y="-8850"/>
            <a:ext cx="9163200" cy="5161200"/>
          </a:xfrm>
          <a:prstGeom prst="frame">
            <a:avLst>
              <a:gd name="adj1" fmla="val 608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subTitle" idx="1"/>
          </p:nvPr>
        </p:nvSpPr>
        <p:spPr>
          <a:xfrm>
            <a:off x="2317650" y="2220900"/>
            <a:ext cx="4508700" cy="14268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a:endParaRPr/>
          </a:p>
        </p:txBody>
      </p:sp>
      <p:sp>
        <p:nvSpPr>
          <p:cNvPr id="41" name="Google Shape;41;p9"/>
          <p:cNvSpPr txBox="1">
            <a:spLocks noGrp="1"/>
          </p:cNvSpPr>
          <p:nvPr>
            <p:ph type="title"/>
          </p:nvPr>
        </p:nvSpPr>
        <p:spPr>
          <a:xfrm>
            <a:off x="2317650" y="1495800"/>
            <a:ext cx="4508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BLANK_9">
    <p:bg>
      <p:bgPr>
        <a:solidFill>
          <a:schemeClr val="dk2"/>
        </a:solidFill>
        <a:effectLst/>
      </p:bgPr>
    </p:bg>
    <p:spTree>
      <p:nvGrpSpPr>
        <p:cNvPr id="1" name="Shape 154"/>
        <p:cNvGrpSpPr/>
        <p:nvPr/>
      </p:nvGrpSpPr>
      <p:grpSpPr>
        <a:xfrm>
          <a:off x="0" y="0"/>
          <a:ext cx="0" cy="0"/>
          <a:chOff x="0" y="0"/>
          <a:chExt cx="0" cy="0"/>
        </a:xfrm>
      </p:grpSpPr>
      <p:sp>
        <p:nvSpPr>
          <p:cNvPr id="155" name="Google Shape;155;p24"/>
          <p:cNvSpPr/>
          <p:nvPr userDrawn="1"/>
        </p:nvSpPr>
        <p:spPr>
          <a:xfrm>
            <a:off x="-9600" y="-8850"/>
            <a:ext cx="9163200" cy="5161200"/>
          </a:xfrm>
          <a:prstGeom prst="frame">
            <a:avLst>
              <a:gd name="adj1" fmla="val 608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7" name="Google Shape;157;p24"/>
          <p:cNvSpPr txBox="1">
            <a:spLocks noGrp="1"/>
          </p:cNvSpPr>
          <p:nvPr>
            <p:ph type="body" idx="1"/>
          </p:nvPr>
        </p:nvSpPr>
        <p:spPr>
          <a:xfrm>
            <a:off x="1177800" y="1356450"/>
            <a:ext cx="6788400" cy="3059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a:lvl1pPr>
            <a:lvl2pPr marL="914400" lvl="1" indent="-317500" rtl="0">
              <a:spcBef>
                <a:spcPts val="0"/>
              </a:spcBef>
              <a:spcAft>
                <a:spcPts val="0"/>
              </a:spcAft>
              <a:buClr>
                <a:schemeClr val="accen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dk2"/>
        </a:solidFill>
        <a:effectLst/>
      </p:bgPr>
    </p:bg>
    <p:spTree>
      <p:nvGrpSpPr>
        <p:cNvPr id="1" name="Shape 171"/>
        <p:cNvGrpSpPr/>
        <p:nvPr/>
      </p:nvGrpSpPr>
      <p:grpSpPr>
        <a:xfrm>
          <a:off x="0" y="0"/>
          <a:ext cx="0" cy="0"/>
          <a:chOff x="0" y="0"/>
          <a:chExt cx="0" cy="0"/>
        </a:xfrm>
      </p:grpSpPr>
      <p:sp>
        <p:nvSpPr>
          <p:cNvPr id="172" name="Google Shape;172;p28"/>
          <p:cNvSpPr/>
          <p:nvPr/>
        </p:nvSpPr>
        <p:spPr>
          <a:xfrm>
            <a:off x="-9600" y="-8850"/>
            <a:ext cx="9163200" cy="5161200"/>
          </a:xfrm>
          <a:prstGeom prst="frame">
            <a:avLst>
              <a:gd name="adj1" fmla="val 608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 name="Google Shape;173;p28"/>
          <p:cNvCxnSpPr/>
          <p:nvPr/>
        </p:nvCxnSpPr>
        <p:spPr>
          <a:xfrm>
            <a:off x="1087950" y="4319950"/>
            <a:ext cx="6968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2">
    <p:bg>
      <p:bgPr>
        <a:solidFill>
          <a:schemeClr val="dk2"/>
        </a:solidFill>
        <a:effectLst/>
      </p:bgPr>
    </p:bg>
    <p:spTree>
      <p:nvGrpSpPr>
        <p:cNvPr id="1" name="Shape 174"/>
        <p:cNvGrpSpPr/>
        <p:nvPr/>
      </p:nvGrpSpPr>
      <p:grpSpPr>
        <a:xfrm>
          <a:off x="0" y="0"/>
          <a:ext cx="0" cy="0"/>
          <a:chOff x="0" y="0"/>
          <a:chExt cx="0" cy="0"/>
        </a:xfrm>
      </p:grpSpPr>
      <p:sp>
        <p:nvSpPr>
          <p:cNvPr id="175" name="Google Shape;175;p29"/>
          <p:cNvSpPr/>
          <p:nvPr/>
        </p:nvSpPr>
        <p:spPr>
          <a:xfrm>
            <a:off x="-9600" y="-8850"/>
            <a:ext cx="9163200" cy="5161200"/>
          </a:xfrm>
          <a:prstGeom prst="frame">
            <a:avLst>
              <a:gd name="adj1" fmla="val 608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7687"/>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Alike"/>
              <a:buNone/>
              <a:defRPr sz="3200">
                <a:solidFill>
                  <a:schemeClr val="dk1"/>
                </a:solidFill>
                <a:latin typeface="Alike"/>
                <a:ea typeface="Alike"/>
                <a:cs typeface="Alike"/>
                <a:sym typeface="Alike"/>
              </a:defRPr>
            </a:lvl1pPr>
            <a:lvl2pPr lvl="1">
              <a:spcBef>
                <a:spcPts val="0"/>
              </a:spcBef>
              <a:spcAft>
                <a:spcPts val="0"/>
              </a:spcAft>
              <a:buClr>
                <a:schemeClr val="dk1"/>
              </a:buClr>
              <a:buSzPts val="3200"/>
              <a:buFont typeface="Alike"/>
              <a:buNone/>
              <a:defRPr sz="3200">
                <a:solidFill>
                  <a:schemeClr val="dk1"/>
                </a:solidFill>
                <a:latin typeface="Alike"/>
                <a:ea typeface="Alike"/>
                <a:cs typeface="Alike"/>
                <a:sym typeface="Alike"/>
              </a:defRPr>
            </a:lvl2pPr>
            <a:lvl3pPr lvl="2">
              <a:spcBef>
                <a:spcPts val="0"/>
              </a:spcBef>
              <a:spcAft>
                <a:spcPts val="0"/>
              </a:spcAft>
              <a:buClr>
                <a:schemeClr val="dk1"/>
              </a:buClr>
              <a:buSzPts val="3200"/>
              <a:buFont typeface="Alike"/>
              <a:buNone/>
              <a:defRPr sz="3200">
                <a:solidFill>
                  <a:schemeClr val="dk1"/>
                </a:solidFill>
                <a:latin typeface="Alike"/>
                <a:ea typeface="Alike"/>
                <a:cs typeface="Alike"/>
                <a:sym typeface="Alike"/>
              </a:defRPr>
            </a:lvl3pPr>
            <a:lvl4pPr lvl="3">
              <a:spcBef>
                <a:spcPts val="0"/>
              </a:spcBef>
              <a:spcAft>
                <a:spcPts val="0"/>
              </a:spcAft>
              <a:buClr>
                <a:schemeClr val="dk1"/>
              </a:buClr>
              <a:buSzPts val="3200"/>
              <a:buFont typeface="Alike"/>
              <a:buNone/>
              <a:defRPr sz="3200">
                <a:solidFill>
                  <a:schemeClr val="dk1"/>
                </a:solidFill>
                <a:latin typeface="Alike"/>
                <a:ea typeface="Alike"/>
                <a:cs typeface="Alike"/>
                <a:sym typeface="Alike"/>
              </a:defRPr>
            </a:lvl4pPr>
            <a:lvl5pPr lvl="4">
              <a:spcBef>
                <a:spcPts val="0"/>
              </a:spcBef>
              <a:spcAft>
                <a:spcPts val="0"/>
              </a:spcAft>
              <a:buClr>
                <a:schemeClr val="dk1"/>
              </a:buClr>
              <a:buSzPts val="3200"/>
              <a:buFont typeface="Alike"/>
              <a:buNone/>
              <a:defRPr sz="3200">
                <a:solidFill>
                  <a:schemeClr val="dk1"/>
                </a:solidFill>
                <a:latin typeface="Alike"/>
                <a:ea typeface="Alike"/>
                <a:cs typeface="Alike"/>
                <a:sym typeface="Alike"/>
              </a:defRPr>
            </a:lvl5pPr>
            <a:lvl6pPr lvl="5">
              <a:spcBef>
                <a:spcPts val="0"/>
              </a:spcBef>
              <a:spcAft>
                <a:spcPts val="0"/>
              </a:spcAft>
              <a:buClr>
                <a:schemeClr val="dk1"/>
              </a:buClr>
              <a:buSzPts val="3200"/>
              <a:buFont typeface="Alike"/>
              <a:buNone/>
              <a:defRPr sz="3200">
                <a:solidFill>
                  <a:schemeClr val="dk1"/>
                </a:solidFill>
                <a:latin typeface="Alike"/>
                <a:ea typeface="Alike"/>
                <a:cs typeface="Alike"/>
                <a:sym typeface="Alike"/>
              </a:defRPr>
            </a:lvl6pPr>
            <a:lvl7pPr lvl="6">
              <a:spcBef>
                <a:spcPts val="0"/>
              </a:spcBef>
              <a:spcAft>
                <a:spcPts val="0"/>
              </a:spcAft>
              <a:buClr>
                <a:schemeClr val="dk1"/>
              </a:buClr>
              <a:buSzPts val="3200"/>
              <a:buFont typeface="Alike"/>
              <a:buNone/>
              <a:defRPr sz="3200">
                <a:solidFill>
                  <a:schemeClr val="dk1"/>
                </a:solidFill>
                <a:latin typeface="Alike"/>
                <a:ea typeface="Alike"/>
                <a:cs typeface="Alike"/>
                <a:sym typeface="Alike"/>
              </a:defRPr>
            </a:lvl7pPr>
            <a:lvl8pPr lvl="7">
              <a:spcBef>
                <a:spcPts val="0"/>
              </a:spcBef>
              <a:spcAft>
                <a:spcPts val="0"/>
              </a:spcAft>
              <a:buClr>
                <a:schemeClr val="dk1"/>
              </a:buClr>
              <a:buSzPts val="3200"/>
              <a:buFont typeface="Alike"/>
              <a:buNone/>
              <a:defRPr sz="3200">
                <a:solidFill>
                  <a:schemeClr val="dk1"/>
                </a:solidFill>
                <a:latin typeface="Alike"/>
                <a:ea typeface="Alike"/>
                <a:cs typeface="Alike"/>
                <a:sym typeface="Alike"/>
              </a:defRPr>
            </a:lvl8pPr>
            <a:lvl9pPr lvl="8">
              <a:spcBef>
                <a:spcPts val="0"/>
              </a:spcBef>
              <a:spcAft>
                <a:spcPts val="0"/>
              </a:spcAft>
              <a:buClr>
                <a:schemeClr val="dk1"/>
              </a:buClr>
              <a:buSzPts val="3200"/>
              <a:buFont typeface="Alike"/>
              <a:buNone/>
              <a:defRPr sz="3200">
                <a:solidFill>
                  <a:schemeClr val="dk1"/>
                </a:solidFill>
                <a:latin typeface="Alike"/>
                <a:ea typeface="Alike"/>
                <a:cs typeface="Alike"/>
                <a:sym typeface="Alike"/>
              </a:defRPr>
            </a:lvl9pPr>
          </a:lstStyle>
          <a:p>
            <a:endParaRPr/>
          </a:p>
        </p:txBody>
      </p:sp>
      <p:sp>
        <p:nvSpPr>
          <p:cNvPr id="7" name="Google Shape;7;p1"/>
          <p:cNvSpPr txBox="1">
            <a:spLocks noGrp="1"/>
          </p:cNvSpPr>
          <p:nvPr>
            <p:ph type="body" idx="1"/>
          </p:nvPr>
        </p:nvSpPr>
        <p:spPr>
          <a:xfrm>
            <a:off x="720000" y="1186468"/>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70" r:id="rId6"/>
    <p:sldLayoutId id="2147483674" r:id="rId7"/>
    <p:sldLayoutId id="2147483675" r:id="rId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ctrTitle"/>
          </p:nvPr>
        </p:nvSpPr>
        <p:spPr>
          <a:xfrm>
            <a:off x="323998" y="65297"/>
            <a:ext cx="8496000" cy="2831487"/>
          </a:xfrm>
          <a:prstGeom prst="rect">
            <a:avLst/>
          </a:prstGeom>
        </p:spPr>
        <p:txBody>
          <a:bodyPr spcFirstLastPara="1" wrap="square" lIns="91425" tIns="91425" rIns="91425" bIns="91425" anchor="b" anchorCtr="0">
            <a:noAutofit/>
          </a:bodyPr>
          <a:lstStyle/>
          <a:p>
            <a:r>
              <a:rPr lang="en-IN" sz="2400" b="1" dirty="0" smtClean="0">
                <a:latin typeface="Albert Sans" panose="020B0604020202020204" charset="0"/>
              </a:rPr>
              <a:t>Regression: Simple Linear Regression, Logistic Regression, Mean Square </a:t>
            </a:r>
            <a:r>
              <a:rPr lang="en-IN" sz="2400" b="1" dirty="0" smtClean="0">
                <a:latin typeface="Albert Sans" panose="020B0604020202020204" charset="0"/>
              </a:rPr>
              <a:t>Error</a:t>
            </a:r>
            <a:r>
              <a:rPr lang="en-IN" dirty="0" smtClean="0"/>
              <a:t/>
            </a:r>
            <a:br>
              <a:rPr lang="en-IN" dirty="0" smtClean="0"/>
            </a:br>
            <a:r>
              <a:rPr lang="en-IN" sz="1400" b="1" dirty="0" smtClean="0">
                <a:latin typeface="Albert Sans" panose="020B0604020202020204" charset="0"/>
              </a:rPr>
              <a:t>CSE3007 </a:t>
            </a:r>
            <a:r>
              <a:rPr lang="en-IN" sz="1400" b="1" dirty="0">
                <a:latin typeface="Albert Sans" panose="020B0604020202020204" charset="0"/>
              </a:rPr>
              <a:t>- Artificial Intelligence </a:t>
            </a:r>
            <a:r>
              <a:rPr lang="en-IN" sz="3600" b="1" dirty="0" smtClean="0"/>
              <a:t/>
            </a:r>
            <a:br>
              <a:rPr lang="en-IN" sz="3600" b="1" dirty="0" smtClean="0"/>
            </a:br>
            <a:r>
              <a:rPr lang="en-IN" sz="3600" b="1" dirty="0" smtClean="0"/>
              <a:t/>
            </a:r>
            <a:br>
              <a:rPr lang="en-IN" sz="3600" b="1" dirty="0" smtClean="0"/>
            </a:br>
            <a:endParaRPr sz="3600" dirty="0"/>
          </a:p>
        </p:txBody>
      </p:sp>
      <p:sp>
        <p:nvSpPr>
          <p:cNvPr id="187" name="Google Shape;187;p33"/>
          <p:cNvSpPr txBox="1">
            <a:spLocks noGrp="1"/>
          </p:cNvSpPr>
          <p:nvPr>
            <p:ph type="subTitle" idx="1"/>
          </p:nvPr>
        </p:nvSpPr>
        <p:spPr>
          <a:xfrm>
            <a:off x="1198798" y="2896784"/>
            <a:ext cx="67464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GROUP 11</a:t>
            </a:r>
            <a:endParaRPr dirty="0"/>
          </a:p>
        </p:txBody>
      </p:sp>
      <p:cxnSp>
        <p:nvCxnSpPr>
          <p:cNvPr id="189" name="Google Shape;189;p33"/>
          <p:cNvCxnSpPr/>
          <p:nvPr/>
        </p:nvCxnSpPr>
        <p:spPr>
          <a:xfrm>
            <a:off x="1087950" y="4736107"/>
            <a:ext cx="6968100" cy="0"/>
          </a:xfrm>
          <a:prstGeom prst="straightConnector1">
            <a:avLst/>
          </a:prstGeom>
          <a:noFill/>
          <a:ln w="19050" cap="flat" cmpd="sng">
            <a:solidFill>
              <a:schemeClr val="dk1"/>
            </a:solidFill>
            <a:prstDash val="solid"/>
            <a:round/>
            <a:headEnd type="none" w="med" len="med"/>
            <a:tailEnd type="none" w="med" len="med"/>
          </a:ln>
        </p:spPr>
      </p:cxnSp>
      <p:sp>
        <p:nvSpPr>
          <p:cNvPr id="3" name="Rectangle 2"/>
          <p:cNvSpPr/>
          <p:nvPr/>
        </p:nvSpPr>
        <p:spPr>
          <a:xfrm>
            <a:off x="5619748" y="3765356"/>
            <a:ext cx="2597842" cy="954107"/>
          </a:xfrm>
          <a:prstGeom prst="rect">
            <a:avLst/>
          </a:prstGeom>
        </p:spPr>
        <p:txBody>
          <a:bodyPr wrap="square">
            <a:spAutoFit/>
          </a:bodyPr>
          <a:lstStyle/>
          <a:p>
            <a:r>
              <a:rPr lang="en-IN" dirty="0">
                <a:latin typeface="Albert Sans" panose="020B0604020202020204" charset="0"/>
              </a:rPr>
              <a:t>Presented to</a:t>
            </a:r>
            <a:r>
              <a:rPr lang="en-IN" dirty="0" smtClean="0">
                <a:latin typeface="Albert Sans" panose="020B0604020202020204" charset="0"/>
              </a:rPr>
              <a:t>:</a:t>
            </a:r>
          </a:p>
          <a:p>
            <a:r>
              <a:rPr lang="en-IN" b="1" dirty="0" err="1"/>
              <a:t>Dr.</a:t>
            </a:r>
            <a:r>
              <a:rPr lang="en-IN" b="1" dirty="0"/>
              <a:t> S. </a:t>
            </a:r>
            <a:r>
              <a:rPr lang="en-IN" b="1" dirty="0" err="1" smtClean="0"/>
              <a:t>Ananthakumaran</a:t>
            </a:r>
            <a:endParaRPr lang="en-IN" b="1" dirty="0" smtClean="0"/>
          </a:p>
          <a:p>
            <a:r>
              <a:rPr lang="en-IN" b="1" dirty="0"/>
              <a:t>Associate </a:t>
            </a:r>
            <a:r>
              <a:rPr lang="en-IN" b="1" dirty="0" smtClean="0"/>
              <a:t>Professor</a:t>
            </a:r>
          </a:p>
          <a:p>
            <a:endParaRPr lang="en-IN" dirty="0">
              <a:latin typeface="Albert Sans" panose="020B0604020202020204" charset="0"/>
            </a:endParaRPr>
          </a:p>
        </p:txBody>
      </p:sp>
      <p:sp>
        <p:nvSpPr>
          <p:cNvPr id="9" name="TextBox 8">
            <a:extLst>
              <a:ext uri="{FF2B5EF4-FFF2-40B4-BE49-F238E27FC236}">
                <a16:creationId xmlns:a16="http://schemas.microsoft.com/office/drawing/2014/main" id="{4EDA88A1-481B-35B4-1965-EAACA4CE71D9}"/>
              </a:ext>
            </a:extLst>
          </p:cNvPr>
          <p:cNvSpPr txBox="1"/>
          <p:nvPr/>
        </p:nvSpPr>
        <p:spPr>
          <a:xfrm>
            <a:off x="746234" y="3771093"/>
            <a:ext cx="3869310" cy="954107"/>
          </a:xfrm>
          <a:prstGeom prst="rect">
            <a:avLst/>
          </a:prstGeom>
          <a:noFill/>
        </p:spPr>
        <p:txBody>
          <a:bodyPr wrap="square" rtlCol="0">
            <a:spAutoFit/>
          </a:bodyPr>
          <a:lstStyle/>
          <a:p>
            <a:pPr algn="ctr"/>
            <a:r>
              <a:rPr lang="en-IN" b="1" dirty="0">
                <a:latin typeface="Albert Sans" panose="020B0604020202020204" charset="0"/>
              </a:rPr>
              <a:t>VIT Bhopal University</a:t>
            </a:r>
          </a:p>
          <a:p>
            <a:pPr algn="ctr"/>
            <a:r>
              <a:rPr lang="en-IN" b="1" dirty="0">
                <a:latin typeface="Albert Sans" panose="020B0604020202020204" charset="0"/>
              </a:rPr>
              <a:t>Bhopal-Indore Highway, </a:t>
            </a:r>
            <a:r>
              <a:rPr lang="en-IN" b="1" dirty="0" err="1">
                <a:latin typeface="Albert Sans" panose="020B0604020202020204" charset="0"/>
              </a:rPr>
              <a:t>Kothri</a:t>
            </a:r>
            <a:r>
              <a:rPr lang="en-IN" b="1" dirty="0">
                <a:latin typeface="Albert Sans" panose="020B0604020202020204" charset="0"/>
              </a:rPr>
              <a:t> Kalan, </a:t>
            </a:r>
            <a:r>
              <a:rPr lang="en-IN" b="1" dirty="0" err="1">
                <a:latin typeface="Albert Sans" panose="020B0604020202020204" charset="0"/>
              </a:rPr>
              <a:t>Sehore</a:t>
            </a:r>
            <a:endParaRPr lang="en-IN" b="1" dirty="0">
              <a:latin typeface="Albert Sans" panose="020B0604020202020204" charset="0"/>
            </a:endParaRPr>
          </a:p>
          <a:p>
            <a:pPr algn="ctr"/>
            <a:r>
              <a:rPr lang="en-IN" b="1" dirty="0">
                <a:latin typeface="Albert Sans" panose="020B0604020202020204" charset="0"/>
              </a:rPr>
              <a:t>Madhya Pradesh – 466114</a:t>
            </a:r>
          </a:p>
        </p:txBody>
      </p:sp>
      <p:pic>
        <p:nvPicPr>
          <p:cNvPr id="10" name="Picture 9"/>
          <p:cNvPicPr/>
          <p:nvPr/>
        </p:nvPicPr>
        <p:blipFill>
          <a:blip r:embed="rId3"/>
          <a:stretch>
            <a:fillRect/>
          </a:stretch>
        </p:blipFill>
        <p:spPr>
          <a:xfrm>
            <a:off x="3524248" y="1800583"/>
            <a:ext cx="2095500" cy="806251"/>
          </a:xfrm>
          <a:prstGeom prst="rect">
            <a:avLst/>
          </a:prstGeom>
        </p:spPr>
      </p:pic>
      <p:sp>
        <p:nvSpPr>
          <p:cNvPr id="11"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30</a:t>
            </a:r>
            <a:r>
              <a:rPr lang="en-IN" sz="1000" dirty="0" smtClean="0">
                <a:solidFill>
                  <a:schemeClr val="accent1">
                    <a:lumMod val="40000"/>
                    <a:lumOff val="60000"/>
                  </a:schemeClr>
                </a:solidFill>
                <a:latin typeface="Albert Sans" panose="020B0604020202020204" charset="0"/>
              </a:rPr>
              <a:t> </a:t>
            </a:r>
            <a:r>
              <a:rPr lang="en-IN" sz="1000" dirty="0" smtClean="0">
                <a:solidFill>
                  <a:schemeClr val="accent1">
                    <a:lumMod val="40000"/>
                    <a:lumOff val="60000"/>
                  </a:schemeClr>
                </a:solidFill>
                <a:latin typeface="Albert Sans" panose="020B0604020202020204" charset="0"/>
              </a:rPr>
              <a:t>-11-2023                                          GROUP NO-11                                         VIT BHOPAL UNIVERSITY                                                 1</a:t>
            </a:r>
            <a:endParaRPr lang="en-IN" sz="1000" dirty="0">
              <a:solidFill>
                <a:schemeClr val="accent1">
                  <a:lumMod val="40000"/>
                  <a:lumOff val="60000"/>
                </a:schemeClr>
              </a:solidFill>
              <a:latin typeface="Albert Sans"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US" b="1" dirty="0">
                <a:latin typeface="Albert Sans" panose="020B0604020202020204" charset="0"/>
              </a:rPr>
              <a:t>LINEAR REGRESSION</a:t>
            </a: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516965" y="1167625"/>
            <a:ext cx="7965026" cy="3405351"/>
          </a:xfrm>
          <a:prstGeom prst="rect">
            <a:avLst/>
          </a:prstGeom>
        </p:spPr>
        <p:txBody>
          <a:bodyPr spcFirstLastPara="1" wrap="square" lIns="91425" tIns="91425" rIns="91425" bIns="91425" anchor="t" anchorCtr="0">
            <a:noAutofit/>
          </a:bodyPr>
          <a:lstStyle/>
          <a:p>
            <a:pPr marL="139700" lvl="0" indent="0">
              <a:spcBef>
                <a:spcPts val="1200"/>
              </a:spcBef>
              <a:buNone/>
            </a:pPr>
            <a:r>
              <a:rPr lang="en-US" dirty="0" smtClean="0"/>
              <a:t>Linear </a:t>
            </a:r>
            <a:r>
              <a:rPr lang="en-US" dirty="0"/>
              <a:t>regression equation</a:t>
            </a:r>
          </a:p>
          <a:p>
            <a:pPr marL="139700" lvl="0" indent="0">
              <a:spcBef>
                <a:spcPts val="1200"/>
              </a:spcBef>
              <a:buNone/>
            </a:pPr>
            <a:r>
              <a:rPr lang="en-US" dirty="0"/>
              <a:t>Mathematically, a linear regression is defined by this equation</a:t>
            </a:r>
            <a:r>
              <a:rPr lang="en-US" dirty="0" smtClean="0"/>
              <a:t>:</a:t>
            </a:r>
          </a:p>
          <a:p>
            <a:pPr marL="139700" lvl="0" indent="0">
              <a:spcBef>
                <a:spcPts val="1200"/>
              </a:spcBef>
              <a:buNone/>
            </a:pPr>
            <a:r>
              <a:rPr lang="en-US" dirty="0"/>
              <a:t>y = </a:t>
            </a:r>
            <a:r>
              <a:rPr lang="en-US" dirty="0" err="1"/>
              <a:t>bx</a:t>
            </a:r>
            <a:r>
              <a:rPr lang="en-US" dirty="0"/>
              <a:t> + a + </a:t>
            </a:r>
            <a:r>
              <a:rPr lang="el-GR" dirty="0" smtClean="0"/>
              <a:t>ε</a:t>
            </a:r>
            <a:endParaRPr lang="en-US" dirty="0" smtClean="0"/>
          </a:p>
          <a:p>
            <a:r>
              <a:rPr lang="en-US" dirty="0"/>
              <a:t>Where:</a:t>
            </a:r>
          </a:p>
          <a:p>
            <a:r>
              <a:rPr lang="en-US" i="1" dirty="0"/>
              <a:t>x</a:t>
            </a:r>
            <a:r>
              <a:rPr lang="en-US" dirty="0"/>
              <a:t> is an independent variable.</a:t>
            </a:r>
          </a:p>
          <a:p>
            <a:r>
              <a:rPr lang="en-US" i="1" dirty="0"/>
              <a:t>y</a:t>
            </a:r>
            <a:r>
              <a:rPr lang="en-US" dirty="0"/>
              <a:t> is a dependent variable.</a:t>
            </a:r>
          </a:p>
          <a:p>
            <a:r>
              <a:rPr lang="en-US" i="1" dirty="0"/>
              <a:t>a </a:t>
            </a:r>
            <a:r>
              <a:rPr lang="en-US" dirty="0"/>
              <a:t>is the </a:t>
            </a:r>
            <a:r>
              <a:rPr lang="en-US" i="1" dirty="0"/>
              <a:t>Y-intercept</a:t>
            </a:r>
            <a:r>
              <a:rPr lang="en-US" dirty="0"/>
              <a:t>, which is the expected mean value of </a:t>
            </a:r>
            <a:r>
              <a:rPr lang="en-US" i="1" dirty="0"/>
              <a:t>y</a:t>
            </a:r>
            <a:r>
              <a:rPr lang="en-US" dirty="0"/>
              <a:t> when all </a:t>
            </a:r>
            <a:r>
              <a:rPr lang="en-US" i="1" dirty="0"/>
              <a:t>x</a:t>
            </a:r>
            <a:r>
              <a:rPr lang="en-US" dirty="0"/>
              <a:t> variables are equal to 0. On a regression graph, it's the point where the line crosses the Y axis.</a:t>
            </a:r>
          </a:p>
          <a:p>
            <a:r>
              <a:rPr lang="en-US" dirty="0"/>
              <a:t>b is the </a:t>
            </a:r>
            <a:r>
              <a:rPr lang="en-US" i="1" dirty="0"/>
              <a:t>slope</a:t>
            </a:r>
            <a:r>
              <a:rPr lang="en-US" dirty="0"/>
              <a:t> of a regression line, which is the rate of change for </a:t>
            </a:r>
            <a:r>
              <a:rPr lang="en-US" i="1" dirty="0"/>
              <a:t>y</a:t>
            </a:r>
            <a:r>
              <a:rPr lang="en-US" dirty="0"/>
              <a:t> as </a:t>
            </a:r>
            <a:r>
              <a:rPr lang="en-US" i="1" dirty="0"/>
              <a:t>x</a:t>
            </a:r>
            <a:r>
              <a:rPr lang="en-US" dirty="0"/>
              <a:t> changes.</a:t>
            </a:r>
          </a:p>
          <a:p>
            <a:r>
              <a:rPr lang="en-US" i="1" dirty="0"/>
              <a:t>ε</a:t>
            </a:r>
            <a:r>
              <a:rPr lang="en-US" dirty="0"/>
              <a:t> is the random error term, which is the difference between the actual value of a dependent variable and its predicted value.</a:t>
            </a:r>
          </a:p>
          <a:p>
            <a:pPr marL="139700" lvl="0" indent="0">
              <a:spcBef>
                <a:spcPts val="1200"/>
              </a:spcBef>
              <a:buNone/>
            </a:pPr>
            <a:endParaRPr lang="en-US" dirty="0" smtClean="0"/>
          </a:p>
          <a:p>
            <a:pPr marL="139700" lvl="0" indent="0">
              <a:spcBef>
                <a:spcPts val="1200"/>
              </a:spcBef>
              <a:buNone/>
            </a:pPr>
            <a:endParaRPr lang="en-US" dirty="0" smtClean="0"/>
          </a:p>
          <a:p>
            <a:pPr marL="139700" lvl="0" indent="0">
              <a:spcBef>
                <a:spcPts val="1200"/>
              </a:spcBef>
              <a:buNone/>
            </a:pPr>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10</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3179685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US" b="1" dirty="0">
                <a:latin typeface="Albert Sans" panose="020B0604020202020204" charset="0"/>
              </a:rPr>
              <a:t>LINEAR REGRESSION</a:t>
            </a: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516965" y="1453247"/>
            <a:ext cx="7965026" cy="3405351"/>
          </a:xfrm>
          <a:prstGeom prst="rect">
            <a:avLst/>
          </a:prstGeom>
        </p:spPr>
        <p:txBody>
          <a:bodyPr spcFirstLastPara="1" wrap="square" lIns="91425" tIns="91425" rIns="91425" bIns="91425" anchor="t" anchorCtr="0">
            <a:noAutofit/>
          </a:bodyPr>
          <a:lstStyle/>
          <a:p>
            <a:pPr marL="139700" lvl="0" indent="0">
              <a:spcBef>
                <a:spcPts val="1200"/>
              </a:spcBef>
              <a:buNone/>
            </a:pPr>
            <a:r>
              <a:rPr lang="en-US" dirty="0"/>
              <a:t>The linear regression equation always has an error term because, in real life, predictors are never perfectly precise. However, some programs, including Excel, do the error term calculation behind the scenes. So, in Excel, you do linear regression using the least squares method and seek coefficients a and b such that:</a:t>
            </a:r>
          </a:p>
          <a:p>
            <a:pPr marL="139700" lvl="0" indent="0">
              <a:spcBef>
                <a:spcPts val="1200"/>
              </a:spcBef>
              <a:buNone/>
            </a:pPr>
            <a:r>
              <a:rPr lang="en-US" dirty="0" smtClean="0"/>
              <a:t>y </a:t>
            </a:r>
            <a:r>
              <a:rPr lang="en-US" dirty="0"/>
              <a:t>= </a:t>
            </a:r>
            <a:r>
              <a:rPr lang="en-US" dirty="0" err="1"/>
              <a:t>bx</a:t>
            </a:r>
            <a:r>
              <a:rPr lang="en-US" dirty="0"/>
              <a:t> + a</a:t>
            </a:r>
          </a:p>
          <a:p>
            <a:pPr marL="139700" lvl="0" indent="0">
              <a:spcBef>
                <a:spcPts val="1200"/>
              </a:spcBef>
              <a:buNone/>
            </a:pPr>
            <a:r>
              <a:rPr lang="en-US" dirty="0"/>
              <a:t>For our example, the linear regression equation takes the following shape:</a:t>
            </a:r>
          </a:p>
          <a:p>
            <a:pPr marL="139700" lvl="0" indent="0">
              <a:spcBef>
                <a:spcPts val="1200"/>
              </a:spcBef>
              <a:buNone/>
            </a:pPr>
            <a:r>
              <a:rPr lang="en-US" dirty="0" smtClean="0"/>
              <a:t>Umbrellas </a:t>
            </a:r>
            <a:r>
              <a:rPr lang="en-US" dirty="0"/>
              <a:t>sold = b * rainfall + </a:t>
            </a:r>
            <a:r>
              <a:rPr lang="en-US" dirty="0" smtClean="0"/>
              <a:t>a</a:t>
            </a:r>
            <a:endParaRPr lang="en-US"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11</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976774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US" b="1" dirty="0">
                <a:latin typeface="Albert Sans" panose="020B0604020202020204" charset="0"/>
              </a:rPr>
              <a:t>LINEAR REGRESSION</a:t>
            </a: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516965" y="1453247"/>
            <a:ext cx="7965026" cy="3405351"/>
          </a:xfrm>
          <a:prstGeom prst="rect">
            <a:avLst/>
          </a:prstGeom>
        </p:spPr>
        <p:txBody>
          <a:bodyPr spcFirstLastPara="1" wrap="square" lIns="91425" tIns="91425" rIns="91425" bIns="91425" anchor="t" anchorCtr="0">
            <a:noAutofit/>
          </a:bodyPr>
          <a:lstStyle/>
          <a:p>
            <a:pPr marL="139700" lvl="0" indent="0">
              <a:spcBef>
                <a:spcPts val="1200"/>
              </a:spcBef>
              <a:buNone/>
            </a:pPr>
            <a:r>
              <a:rPr lang="en-US" dirty="0"/>
              <a:t>There exist a handful of different ways to find a and b. The three main methods to perform linear regression analysis in Excel are:</a:t>
            </a:r>
          </a:p>
          <a:p>
            <a:pPr marL="139700" lvl="0" indent="0">
              <a:spcBef>
                <a:spcPts val="1200"/>
              </a:spcBef>
              <a:buNone/>
            </a:pPr>
            <a:endParaRPr lang="en-US" dirty="0"/>
          </a:p>
          <a:p>
            <a:pPr>
              <a:spcBef>
                <a:spcPts val="1200"/>
              </a:spcBef>
            </a:pPr>
            <a:r>
              <a:rPr lang="en-US" dirty="0"/>
              <a:t>Regression tool included with Analysis </a:t>
            </a:r>
            <a:r>
              <a:rPr lang="en-US" dirty="0" err="1"/>
              <a:t>ToolPak</a:t>
            </a:r>
            <a:endParaRPr lang="en-US" dirty="0"/>
          </a:p>
          <a:p>
            <a:pPr>
              <a:spcBef>
                <a:spcPts val="1200"/>
              </a:spcBef>
            </a:pPr>
            <a:r>
              <a:rPr lang="en-US" dirty="0"/>
              <a:t>Scatter chart with a </a:t>
            </a:r>
            <a:r>
              <a:rPr lang="en-US" dirty="0" err="1"/>
              <a:t>trendline</a:t>
            </a:r>
            <a:endParaRPr lang="en-US" dirty="0"/>
          </a:p>
          <a:p>
            <a:pPr>
              <a:spcBef>
                <a:spcPts val="1200"/>
              </a:spcBef>
            </a:pPr>
            <a:r>
              <a:rPr lang="en-US" dirty="0"/>
              <a:t>Linear regression formula</a:t>
            </a:r>
          </a:p>
          <a:p>
            <a:pPr marL="139700" lvl="0" indent="0">
              <a:spcBef>
                <a:spcPts val="1200"/>
              </a:spcBef>
              <a:buNone/>
            </a:pPr>
            <a:endParaRPr lang="en-US" dirty="0"/>
          </a:p>
          <a:p>
            <a:pPr marL="139700" lvl="0" indent="0">
              <a:spcBef>
                <a:spcPts val="1200"/>
              </a:spcBef>
              <a:buNone/>
            </a:pPr>
            <a:endParaRPr lang="en-US" dirty="0"/>
          </a:p>
          <a:p>
            <a:pPr marL="139700" lvl="0" indent="0">
              <a:spcBef>
                <a:spcPts val="1200"/>
              </a:spcBef>
              <a:buNone/>
            </a:pPr>
            <a:endParaRPr lang="en-US"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12</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191583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400716" y="460323"/>
            <a:ext cx="8197524" cy="572700"/>
          </a:xfrm>
          <a:prstGeom prst="rect">
            <a:avLst/>
          </a:prstGeom>
        </p:spPr>
        <p:txBody>
          <a:bodyPr spcFirstLastPara="1" wrap="square" lIns="91425" tIns="91425" rIns="91425" bIns="91425" anchor="t" anchorCtr="0">
            <a:noAutofit/>
          </a:bodyPr>
          <a:lstStyle/>
          <a:p>
            <a:r>
              <a:rPr lang="en-IN" b="1" dirty="0">
                <a:latin typeface="Albert Sans" panose="020B0604020202020204" charset="0"/>
              </a:rPr>
              <a:t>ASSUMPTIONS OF LINEAR </a:t>
            </a:r>
            <a:r>
              <a:rPr lang="en-IN" b="1" dirty="0" smtClean="0">
                <a:latin typeface="Albert Sans" panose="020B0604020202020204" charset="0"/>
              </a:rPr>
              <a:t>REGRESSION</a:t>
            </a:r>
            <a:r>
              <a:rPr lang="en-IN" b="1" dirty="0">
                <a:latin typeface="Albert Sans" panose="020B0604020202020204" charset="0"/>
              </a:rPr>
              <a:t/>
            </a:r>
            <a:br>
              <a:rPr lang="en-IN" b="1" dirty="0">
                <a:latin typeface="Albert Sans" panose="020B0604020202020204" charset="0"/>
              </a:rPr>
            </a:br>
            <a:r>
              <a:rPr lang="en-IN" b="1" dirty="0">
                <a:latin typeface="Albert Sans" panose="020B0604020202020204" charset="0"/>
              </a:rPr>
              <a:t/>
            </a:r>
            <a:br>
              <a:rPr lang="en-IN" b="1" dirty="0">
                <a:latin typeface="Albert Sans" panose="020B0604020202020204" charset="0"/>
              </a:rPr>
            </a:br>
            <a:r>
              <a:rPr lang="en-US" dirty="0" smtClean="0"/>
              <a:t> </a:t>
            </a:r>
            <a:endParaRPr dirty="0"/>
          </a:p>
        </p:txBody>
      </p:sp>
      <p:sp>
        <p:nvSpPr>
          <p:cNvPr id="508" name="Google Shape;508;p48"/>
          <p:cNvSpPr txBox="1">
            <a:spLocks noGrp="1"/>
          </p:cNvSpPr>
          <p:nvPr>
            <p:ph type="body" idx="1"/>
          </p:nvPr>
        </p:nvSpPr>
        <p:spPr>
          <a:xfrm>
            <a:off x="785669" y="1436831"/>
            <a:ext cx="7572662" cy="3532328"/>
          </a:xfrm>
          <a:prstGeom prst="rect">
            <a:avLst/>
          </a:prstGeom>
        </p:spPr>
        <p:txBody>
          <a:bodyPr spcFirstLastPara="1" wrap="square" lIns="91425" tIns="91425" rIns="91425" bIns="91425" anchor="t" anchorCtr="0">
            <a:noAutofit/>
          </a:bodyPr>
          <a:lstStyle/>
          <a:p>
            <a:endParaRPr lang="en-US" dirty="0" smtClean="0"/>
          </a:p>
          <a:p>
            <a:pPr marL="139700" indent="0">
              <a:buNone/>
            </a:pPr>
            <a:endParaRPr lang="en-US" dirty="0"/>
          </a:p>
          <a:p>
            <a:r>
              <a:rPr lang="en-US" dirty="0"/>
              <a:t>Linear regression makes several assumptions about the data</a:t>
            </a:r>
            <a:r>
              <a:rPr lang="en-US" dirty="0" smtClean="0"/>
              <a:t>:</a:t>
            </a:r>
          </a:p>
          <a:p>
            <a:endParaRPr lang="en-US" dirty="0"/>
          </a:p>
          <a:p>
            <a:r>
              <a:rPr lang="en-US" dirty="0"/>
              <a:t>Linearity: There is a linear relationship between the dependent and independent variables.</a:t>
            </a:r>
          </a:p>
          <a:p>
            <a:r>
              <a:rPr lang="en-US" dirty="0"/>
              <a:t>Homoscedasticity: The variance of the residuals is constant across all values of the independent variable.</a:t>
            </a:r>
          </a:p>
          <a:p>
            <a:r>
              <a:rPr lang="en-US" dirty="0"/>
              <a:t>Independence: The residuals are independent of each other.</a:t>
            </a:r>
          </a:p>
          <a:p>
            <a:r>
              <a:rPr lang="en-US" dirty="0"/>
              <a:t>Normality: The residuals are normally distributed.</a:t>
            </a:r>
          </a:p>
          <a:p>
            <a:r>
              <a:rPr lang="en-US" dirty="0"/>
              <a:t>If these assumptions are not met, the results of linear regression may be unreliable.</a:t>
            </a:r>
          </a:p>
          <a:p>
            <a:endParaRPr lang="en-US" dirty="0" smtClean="0"/>
          </a:p>
          <a:p>
            <a:endParaRPr lang="en-US" dirty="0" smtClean="0"/>
          </a:p>
          <a:p>
            <a:pPr algn="ctr"/>
            <a:endParaRPr lang="en-IN" dirty="0" smtClean="0"/>
          </a:p>
          <a:p>
            <a:pPr algn="ctr"/>
            <a:endParaRPr lang="en-US" dirty="0"/>
          </a:p>
          <a:p>
            <a:pPr marL="139700" lvl="0" indent="0">
              <a:spcBef>
                <a:spcPts val="1200"/>
              </a:spcBef>
              <a:buNone/>
            </a:pPr>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13</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1829535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340535" y="502502"/>
            <a:ext cx="8462930" cy="572700"/>
          </a:xfrm>
          <a:prstGeom prst="rect">
            <a:avLst/>
          </a:prstGeom>
        </p:spPr>
        <p:txBody>
          <a:bodyPr spcFirstLastPara="1" wrap="square" lIns="91425" tIns="91425" rIns="91425" bIns="91425" anchor="t" anchorCtr="0">
            <a:noAutofit/>
          </a:bodyPr>
          <a:lstStyle/>
          <a:p>
            <a:r>
              <a:rPr lang="en-IN" b="1" dirty="0">
                <a:latin typeface="Albert Sans" panose="020B0604020202020204" charset="0"/>
              </a:rPr>
              <a:t>APPLICATIONS OF LINEAR REGRESSION</a:t>
            </a:r>
            <a:r>
              <a:rPr lang="en-IN" b="1" dirty="0"/>
              <a:t>:</a:t>
            </a:r>
            <a:br>
              <a:rPr lang="en-IN" b="1" dirty="0"/>
            </a:b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785669" y="1352473"/>
            <a:ext cx="7572662" cy="3838388"/>
          </a:xfrm>
          <a:prstGeom prst="rect">
            <a:avLst/>
          </a:prstGeom>
        </p:spPr>
        <p:txBody>
          <a:bodyPr spcFirstLastPara="1" wrap="square" lIns="91425" tIns="91425" rIns="91425" bIns="91425" anchor="t" anchorCtr="0">
            <a:noAutofit/>
          </a:bodyPr>
          <a:lstStyle/>
          <a:p>
            <a:endParaRPr lang="en-US" dirty="0" smtClean="0"/>
          </a:p>
          <a:p>
            <a:endParaRPr lang="en-US" dirty="0"/>
          </a:p>
          <a:p>
            <a:r>
              <a:rPr lang="en-US" dirty="0"/>
              <a:t>Linear regression is used for a wide variety of tasks, including</a:t>
            </a:r>
            <a:r>
              <a:rPr lang="en-US" dirty="0" smtClean="0"/>
              <a:t>:</a:t>
            </a:r>
          </a:p>
          <a:p>
            <a:endParaRPr lang="en-US" dirty="0"/>
          </a:p>
          <a:p>
            <a:r>
              <a:rPr lang="en-US" dirty="0"/>
              <a:t>Predicting continuous values: Predicting house prices, stock prices, sales figures, etc.</a:t>
            </a:r>
          </a:p>
          <a:p>
            <a:r>
              <a:rPr lang="en-US" dirty="0"/>
              <a:t>Correlation analysis: Identifying relationships between variables</a:t>
            </a:r>
          </a:p>
          <a:p>
            <a:r>
              <a:rPr lang="en-US" dirty="0"/>
              <a:t>Trend analysis: Identifying trends in data over time</a:t>
            </a:r>
          </a:p>
          <a:p>
            <a:r>
              <a:rPr lang="en-US" dirty="0"/>
              <a:t>Hypothesis testing: Testing hypotheses about relationships between variables</a:t>
            </a:r>
          </a:p>
          <a:p>
            <a:endParaRPr lang="en-US" dirty="0" smtClean="0"/>
          </a:p>
          <a:p>
            <a:endParaRPr lang="en-US" dirty="0" smtClean="0"/>
          </a:p>
          <a:p>
            <a:pPr algn="ctr"/>
            <a:endParaRPr lang="en-IN" dirty="0" smtClean="0"/>
          </a:p>
          <a:p>
            <a:pPr algn="ctr"/>
            <a:endParaRPr lang="en-US" dirty="0"/>
          </a:p>
          <a:p>
            <a:pPr marL="139700" lvl="0" indent="0">
              <a:spcBef>
                <a:spcPts val="1200"/>
              </a:spcBef>
              <a:buNone/>
            </a:pPr>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14</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1014758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IN" b="1" dirty="0">
                <a:latin typeface="Albert Sans" panose="020B0604020202020204" charset="0"/>
              </a:rPr>
              <a:t>ADVANTAGES AND DISADVANTAGES</a:t>
            </a:r>
            <a:br>
              <a:rPr lang="en-IN" b="1" dirty="0">
                <a:latin typeface="Albert Sans" panose="020B0604020202020204" charset="0"/>
              </a:rPr>
            </a:br>
            <a:r>
              <a:rPr lang="en-IN" b="1" dirty="0">
                <a:latin typeface="Albert Sans" panose="020B0604020202020204" charset="0"/>
              </a:rPr>
              <a:t/>
            </a:r>
            <a:br>
              <a:rPr lang="en-IN" b="1" dirty="0">
                <a:latin typeface="Albert Sans" panose="020B0604020202020204" charset="0"/>
              </a:rPr>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791974" y="1040387"/>
            <a:ext cx="7446538" cy="3059700"/>
          </a:xfrm>
          <a:prstGeom prst="rect">
            <a:avLst/>
          </a:prstGeom>
        </p:spPr>
        <p:txBody>
          <a:bodyPr spcFirstLastPara="1" wrap="square" lIns="91425" tIns="91425" rIns="91425" bIns="91425" anchor="t" anchorCtr="0">
            <a:noAutofit/>
          </a:bodyPr>
          <a:lstStyle/>
          <a:p>
            <a:pPr marL="139700" lvl="0" indent="0">
              <a:spcBef>
                <a:spcPts val="1200"/>
              </a:spcBef>
              <a:buNone/>
            </a:pPr>
            <a:r>
              <a:rPr lang="en-US" dirty="0"/>
              <a:t>Let’s talk a look at the core advantages and disadvantages of </a:t>
            </a:r>
            <a:r>
              <a:rPr lang="en-US" dirty="0" smtClean="0"/>
              <a:t>Linear Regression:</a:t>
            </a:r>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6"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15</a:t>
            </a:r>
            <a:endParaRPr lang="en-IN" sz="1000" dirty="0">
              <a:solidFill>
                <a:schemeClr val="accent1">
                  <a:lumMod val="40000"/>
                  <a:lumOff val="60000"/>
                </a:schemeClr>
              </a:solidFill>
              <a:latin typeface="Albert Sans" panose="020B0604020202020204" charset="0"/>
            </a:endParaRPr>
          </a:p>
        </p:txBody>
      </p:sp>
      <p:pic>
        <p:nvPicPr>
          <p:cNvPr id="2" name="Picture 1"/>
          <p:cNvPicPr>
            <a:picLocks noChangeAspect="1"/>
          </p:cNvPicPr>
          <p:nvPr/>
        </p:nvPicPr>
        <p:blipFill>
          <a:blip r:embed="rId3"/>
          <a:stretch>
            <a:fillRect/>
          </a:stretch>
        </p:blipFill>
        <p:spPr>
          <a:xfrm>
            <a:off x="770796" y="1719975"/>
            <a:ext cx="7653204" cy="2759367"/>
          </a:xfrm>
          <a:prstGeom prst="rect">
            <a:avLst/>
          </a:prstGeom>
        </p:spPr>
      </p:pic>
    </p:spTree>
    <p:extLst>
      <p:ext uri="{BB962C8B-B14F-4D97-AF65-F5344CB8AC3E}">
        <p14:creationId xmlns:p14="http://schemas.microsoft.com/office/powerpoint/2010/main" val="2763462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US" b="1" dirty="0" smtClean="0">
                <a:latin typeface="Albert Sans" panose="020B0604020202020204" charset="0"/>
              </a:rPr>
              <a:t>LOGISTIC </a:t>
            </a:r>
            <a:r>
              <a:rPr lang="en-US" b="1" dirty="0">
                <a:latin typeface="Albert Sans" panose="020B0604020202020204" charset="0"/>
              </a:rPr>
              <a:t>REGRESSION</a:t>
            </a: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720000" y="1294864"/>
            <a:ext cx="7572662" cy="2860891"/>
          </a:xfrm>
          <a:prstGeom prst="rect">
            <a:avLst/>
          </a:prstGeom>
        </p:spPr>
        <p:txBody>
          <a:bodyPr spcFirstLastPara="1" wrap="square" lIns="91425" tIns="91425" rIns="91425" bIns="91425" anchor="t" anchorCtr="0">
            <a:noAutofit/>
          </a:bodyPr>
          <a:lstStyle/>
          <a:p>
            <a:r>
              <a:rPr lang="en-US" dirty="0"/>
              <a:t>Logistic regression is a classification algorithm used to predict a categorical dependent variable (e.g., yes/no, success/failure) based on one or more independent variables. It is a statistical method that uses a mathematical equation to model the probability of an event occurring</a:t>
            </a:r>
            <a:r>
              <a:rPr lang="en-US" dirty="0" smtClean="0"/>
              <a:t>.</a:t>
            </a:r>
          </a:p>
          <a:p>
            <a:endParaRPr lang="en-US" dirty="0"/>
          </a:p>
          <a:p>
            <a:r>
              <a:rPr lang="en-US" dirty="0"/>
              <a:t>Logistic regression transforms the dependent variable into a probability by applying a logistic function. The logistic function is a sigmoid function that maps any real number into the range [0, 1]. This means that the logistic function squashes any value into a probability between 0 and 1.</a:t>
            </a:r>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16</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1591486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US" b="1" dirty="0" smtClean="0">
                <a:latin typeface="Albert Sans" panose="020B0604020202020204" charset="0"/>
              </a:rPr>
              <a:t>LOGISTIC </a:t>
            </a:r>
            <a:r>
              <a:rPr lang="en-US" b="1" dirty="0">
                <a:latin typeface="Albert Sans" panose="020B0604020202020204" charset="0"/>
              </a:rPr>
              <a:t>REGRESSION</a:t>
            </a: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785669" y="1582666"/>
            <a:ext cx="7572662" cy="2860891"/>
          </a:xfrm>
          <a:prstGeom prst="rect">
            <a:avLst/>
          </a:prstGeom>
        </p:spPr>
        <p:txBody>
          <a:bodyPr spcFirstLastPara="1" wrap="square" lIns="91425" tIns="91425" rIns="91425" bIns="91425" anchor="t" anchorCtr="0">
            <a:noAutofit/>
          </a:bodyPr>
          <a:lstStyle/>
          <a:p>
            <a:r>
              <a:rPr lang="en-US" dirty="0"/>
              <a:t>The logistic function is defined </a:t>
            </a:r>
            <a:r>
              <a:rPr lang="en-US" dirty="0" smtClean="0"/>
              <a:t>as:</a:t>
            </a:r>
          </a:p>
          <a:p>
            <a:endParaRPr lang="en-US" dirty="0" smtClean="0"/>
          </a:p>
          <a:p>
            <a:pPr algn="ctr"/>
            <a:r>
              <a:rPr lang="pl-PL" dirty="0"/>
              <a:t>σ(z) = 1 / (1 + </a:t>
            </a:r>
            <a:r>
              <a:rPr lang="pl-PL" dirty="0" smtClean="0"/>
              <a:t>exp</a:t>
            </a:r>
            <a:r>
              <a:rPr lang="pl-PL" dirty="0"/>
              <a:t>(-z</a:t>
            </a:r>
            <a:r>
              <a:rPr lang="pl-PL" dirty="0" smtClean="0"/>
              <a:t>))</a:t>
            </a:r>
            <a:endParaRPr lang="en-US" dirty="0" smtClean="0"/>
          </a:p>
          <a:p>
            <a:pPr algn="ctr"/>
            <a:endParaRPr lang="en-US" dirty="0" smtClean="0"/>
          </a:p>
          <a:p>
            <a:r>
              <a:rPr lang="en-US" dirty="0"/>
              <a:t>where z is the dependent variable. The logistic function takes any real number as input and outputs a value between 0 and 1.</a:t>
            </a:r>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17</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2878867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354860" y="460323"/>
            <a:ext cx="8434280" cy="572700"/>
          </a:xfrm>
          <a:prstGeom prst="rect">
            <a:avLst/>
          </a:prstGeom>
        </p:spPr>
        <p:txBody>
          <a:bodyPr spcFirstLastPara="1" wrap="square" lIns="91425" tIns="91425" rIns="91425" bIns="91425" anchor="t" anchorCtr="0">
            <a:noAutofit/>
          </a:bodyPr>
          <a:lstStyle/>
          <a:p>
            <a:r>
              <a:rPr lang="en-IN" b="1" dirty="0">
                <a:latin typeface="Albert Sans" panose="020B0604020202020204" charset="0"/>
              </a:rPr>
              <a:t>ASSUMPTIONS </a:t>
            </a:r>
            <a:r>
              <a:rPr lang="en-IN" b="1" dirty="0" smtClean="0">
                <a:latin typeface="Albert Sans" panose="020B0604020202020204" charset="0"/>
              </a:rPr>
              <a:t>OF</a:t>
            </a:r>
            <a:r>
              <a:rPr lang="en-US" b="1" dirty="0">
                <a:latin typeface="Albert Sans" panose="020B0604020202020204" charset="0"/>
              </a:rPr>
              <a:t> LOGISTIC</a:t>
            </a:r>
            <a:r>
              <a:rPr lang="en-IN" b="1" dirty="0" smtClean="0">
                <a:latin typeface="Albert Sans" panose="020B0604020202020204" charset="0"/>
              </a:rPr>
              <a:t> REGRESSION</a:t>
            </a:r>
            <a:r>
              <a:rPr lang="en-IN" b="1" dirty="0">
                <a:latin typeface="Albert Sans" panose="020B0604020202020204" charset="0"/>
              </a:rPr>
              <a:t/>
            </a:r>
            <a:br>
              <a:rPr lang="en-IN" b="1" dirty="0">
                <a:latin typeface="Albert Sans" panose="020B0604020202020204" charset="0"/>
              </a:rPr>
            </a:br>
            <a:r>
              <a:rPr lang="en-IN" b="1" dirty="0">
                <a:latin typeface="Albert Sans" panose="020B0604020202020204" charset="0"/>
              </a:rPr>
              <a:t/>
            </a:r>
            <a:br>
              <a:rPr lang="en-IN" b="1" dirty="0">
                <a:latin typeface="Albert Sans" panose="020B0604020202020204" charset="0"/>
              </a:rPr>
            </a:br>
            <a:r>
              <a:rPr lang="en-US" dirty="0" smtClean="0"/>
              <a:t> </a:t>
            </a:r>
            <a:endParaRPr dirty="0"/>
          </a:p>
        </p:txBody>
      </p:sp>
      <p:sp>
        <p:nvSpPr>
          <p:cNvPr id="508" name="Google Shape;508;p48"/>
          <p:cNvSpPr txBox="1">
            <a:spLocks noGrp="1"/>
          </p:cNvSpPr>
          <p:nvPr>
            <p:ph type="body" idx="1"/>
          </p:nvPr>
        </p:nvSpPr>
        <p:spPr>
          <a:xfrm>
            <a:off x="785669" y="1246948"/>
            <a:ext cx="7572662" cy="3532328"/>
          </a:xfrm>
          <a:prstGeom prst="rect">
            <a:avLst/>
          </a:prstGeom>
        </p:spPr>
        <p:txBody>
          <a:bodyPr spcFirstLastPara="1" wrap="square" lIns="91425" tIns="91425" rIns="91425" bIns="91425" anchor="t" anchorCtr="0">
            <a:noAutofit/>
          </a:bodyPr>
          <a:lstStyle/>
          <a:p>
            <a:endParaRPr lang="en-US" dirty="0" smtClean="0"/>
          </a:p>
          <a:p>
            <a:pPr marL="139700" indent="0">
              <a:buNone/>
            </a:pPr>
            <a:endParaRPr lang="en-US" dirty="0"/>
          </a:p>
          <a:p>
            <a:r>
              <a:rPr lang="en-US" dirty="0"/>
              <a:t>Logistic regression makes several assumptions about the data</a:t>
            </a:r>
            <a:r>
              <a:rPr lang="en-US" dirty="0" smtClean="0"/>
              <a:t>:</a:t>
            </a:r>
          </a:p>
          <a:p>
            <a:endParaRPr lang="en-US" dirty="0"/>
          </a:p>
          <a:p>
            <a:r>
              <a:rPr lang="en-US" dirty="0" err="1"/>
              <a:t>Multicollinearity</a:t>
            </a:r>
            <a:r>
              <a:rPr lang="en-US" dirty="0"/>
              <a:t>: The independent variables should not be highly correlated with each other.</a:t>
            </a:r>
          </a:p>
          <a:p>
            <a:r>
              <a:rPr lang="en-US" dirty="0"/>
              <a:t>Normality: The residuals should be normally distributed.</a:t>
            </a:r>
          </a:p>
          <a:p>
            <a:r>
              <a:rPr lang="en-US" dirty="0"/>
              <a:t>Linearity: The relationship between the dependent variable and the independent variables should be linear.</a:t>
            </a:r>
          </a:p>
          <a:p>
            <a:r>
              <a:rPr lang="en-US" dirty="0"/>
              <a:t>Independence: The residuals should be independent of each other.</a:t>
            </a:r>
          </a:p>
          <a:p>
            <a:endParaRPr lang="en-US" dirty="0" smtClean="0"/>
          </a:p>
          <a:p>
            <a:endParaRPr lang="en-US" dirty="0" smtClean="0"/>
          </a:p>
          <a:p>
            <a:pPr algn="ctr"/>
            <a:endParaRPr lang="en-IN" dirty="0" smtClean="0"/>
          </a:p>
          <a:p>
            <a:pPr algn="ctr"/>
            <a:endParaRPr lang="en-US" dirty="0"/>
          </a:p>
          <a:p>
            <a:pPr marL="139700" lvl="0" indent="0">
              <a:spcBef>
                <a:spcPts val="1200"/>
              </a:spcBef>
              <a:buNone/>
            </a:pPr>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18</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3718830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283779" y="502502"/>
            <a:ext cx="8576442" cy="572700"/>
          </a:xfrm>
          <a:prstGeom prst="rect">
            <a:avLst/>
          </a:prstGeom>
        </p:spPr>
        <p:txBody>
          <a:bodyPr spcFirstLastPara="1" wrap="square" lIns="91425" tIns="91425" rIns="91425" bIns="91425" anchor="t" anchorCtr="0">
            <a:noAutofit/>
          </a:bodyPr>
          <a:lstStyle/>
          <a:p>
            <a:r>
              <a:rPr lang="en-IN" sz="3000" b="1" dirty="0">
                <a:latin typeface="Albert Sans" panose="020B0604020202020204" charset="0"/>
              </a:rPr>
              <a:t>APPLICATIONS OF </a:t>
            </a:r>
            <a:r>
              <a:rPr lang="en-IN" sz="3000" b="1" dirty="0" smtClean="0">
                <a:latin typeface="Albert Sans" panose="020B0604020202020204" charset="0"/>
              </a:rPr>
              <a:t>LOGISTIC </a:t>
            </a:r>
            <a:r>
              <a:rPr lang="en-IN" sz="3000" b="1" dirty="0">
                <a:latin typeface="Albert Sans" panose="020B0604020202020204" charset="0"/>
              </a:rPr>
              <a:t>REGRESSION</a:t>
            </a:r>
            <a:r>
              <a:rPr lang="en-IN" b="1" dirty="0"/>
              <a:t>:</a:t>
            </a:r>
            <a:br>
              <a:rPr lang="en-IN" b="1" dirty="0"/>
            </a:b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785669" y="1352473"/>
            <a:ext cx="7572662" cy="3838388"/>
          </a:xfrm>
          <a:prstGeom prst="rect">
            <a:avLst/>
          </a:prstGeom>
        </p:spPr>
        <p:txBody>
          <a:bodyPr spcFirstLastPara="1" wrap="square" lIns="91425" tIns="91425" rIns="91425" bIns="91425" anchor="t" anchorCtr="0">
            <a:noAutofit/>
          </a:bodyPr>
          <a:lstStyle/>
          <a:p>
            <a:endParaRPr lang="en-US" dirty="0" smtClean="0"/>
          </a:p>
          <a:p>
            <a:r>
              <a:rPr lang="en-US" dirty="0"/>
              <a:t>Logistic regression is used for a wide variety of tasks, including</a:t>
            </a:r>
            <a:r>
              <a:rPr lang="en-US" dirty="0" smtClean="0"/>
              <a:t>:</a:t>
            </a:r>
          </a:p>
          <a:p>
            <a:endParaRPr lang="en-US" dirty="0"/>
          </a:p>
          <a:p>
            <a:r>
              <a:rPr lang="en-US" dirty="0"/>
              <a:t>Predicting customer churn: Predicting whether a customer is likely to churn (stop doing business) with a company.</a:t>
            </a:r>
          </a:p>
          <a:p>
            <a:r>
              <a:rPr lang="en-US" dirty="0"/>
              <a:t>Fraud detection: Predicting whether a transaction is likely to be fraudulent.</a:t>
            </a:r>
          </a:p>
          <a:p>
            <a:r>
              <a:rPr lang="en-US" dirty="0"/>
              <a:t>Medical diagnosis: Predicting whether a patient is likely to have a particular disease.</a:t>
            </a:r>
          </a:p>
          <a:p>
            <a:r>
              <a:rPr lang="en-US" dirty="0"/>
              <a:t>Email spam filtering: Predicting whether an email is likely to be spam.</a:t>
            </a:r>
          </a:p>
          <a:p>
            <a:endParaRPr lang="en-US" dirty="0" smtClean="0"/>
          </a:p>
          <a:p>
            <a:endParaRPr lang="en-US" dirty="0" smtClean="0"/>
          </a:p>
          <a:p>
            <a:pPr algn="ctr"/>
            <a:endParaRPr lang="en-IN" dirty="0" smtClean="0"/>
          </a:p>
          <a:p>
            <a:pPr algn="ctr"/>
            <a:endParaRPr lang="en-US" dirty="0"/>
          </a:p>
          <a:p>
            <a:pPr marL="139700" lvl="0" indent="0">
              <a:spcBef>
                <a:spcPts val="1200"/>
              </a:spcBef>
              <a:buNone/>
            </a:pPr>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19</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674024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GROUP NO-11                                         VIT BHOPAL UNIVERSITY                                                 2</a:t>
            </a:r>
            <a:endParaRPr lang="en-IN" sz="1000" dirty="0">
              <a:solidFill>
                <a:schemeClr val="accent1">
                  <a:lumMod val="40000"/>
                  <a:lumOff val="60000"/>
                </a:schemeClr>
              </a:solidFill>
              <a:latin typeface="Albert Sans" panose="020B0604020202020204" charset="0"/>
            </a:endParaRPr>
          </a:p>
        </p:txBody>
      </p:sp>
      <p:sp>
        <p:nvSpPr>
          <p:cNvPr id="194" name="Google Shape;194;p34"/>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smtClean="0">
                <a:latin typeface="Albert Sans" panose="020B0604020202020204" charset="0"/>
              </a:rPr>
              <a:t>GROUP MEMBERS</a:t>
            </a:r>
            <a:endParaRPr b="1" dirty="0">
              <a:latin typeface="Albert Sans" panose="020B0604020202020204" charset="0"/>
            </a:endParaRPr>
          </a:p>
        </p:txBody>
      </p:sp>
      <p:graphicFrame>
        <p:nvGraphicFramePr>
          <p:cNvPr id="196" name="Google Shape;196;p34"/>
          <p:cNvGraphicFramePr/>
          <p:nvPr>
            <p:extLst>
              <p:ext uri="{D42A27DB-BD31-4B8C-83A1-F6EECF244321}">
                <p14:modId xmlns:p14="http://schemas.microsoft.com/office/powerpoint/2010/main" val="1950314708"/>
              </p:ext>
            </p:extLst>
          </p:nvPr>
        </p:nvGraphicFramePr>
        <p:xfrm>
          <a:off x="503853" y="1519199"/>
          <a:ext cx="8136294" cy="2871790"/>
        </p:xfrm>
        <a:graphic>
          <a:graphicData uri="http://schemas.openxmlformats.org/drawingml/2006/table">
            <a:tbl>
              <a:tblPr>
                <a:noFill/>
                <a:tableStyleId>{ECD47711-9BBF-4EBE-BF4B-EF288A57BED4}</a:tableStyleId>
              </a:tblPr>
              <a:tblGrid>
                <a:gridCol w="3399689">
                  <a:extLst>
                    <a:ext uri="{9D8B030D-6E8A-4147-A177-3AD203B41FA5}">
                      <a16:colId xmlns:a16="http://schemas.microsoft.com/office/drawing/2014/main" val="20000"/>
                    </a:ext>
                  </a:extLst>
                </a:gridCol>
                <a:gridCol w="4736605">
                  <a:extLst>
                    <a:ext uri="{9D8B030D-6E8A-4147-A177-3AD203B41FA5}">
                      <a16:colId xmlns:a16="http://schemas.microsoft.com/office/drawing/2014/main" val="20001"/>
                    </a:ext>
                  </a:extLst>
                </a:gridCol>
              </a:tblGrid>
              <a:tr h="574358">
                <a:tc>
                  <a:txBody>
                    <a:bodyPr/>
                    <a:lstStyle/>
                    <a:p>
                      <a:pPr marL="0" lvl="0" indent="0" algn="l" rtl="0">
                        <a:spcBef>
                          <a:spcPts val="0"/>
                        </a:spcBef>
                        <a:spcAft>
                          <a:spcPts val="0"/>
                        </a:spcAft>
                        <a:buNone/>
                      </a:pPr>
                      <a:r>
                        <a:rPr lang="en-IN" sz="1800" b="1" u="sng" dirty="0" smtClean="0">
                          <a:solidFill>
                            <a:schemeClr val="dk1"/>
                          </a:solidFill>
                          <a:latin typeface="Albert Sans"/>
                          <a:ea typeface="Albert Sans"/>
                          <a:cs typeface="Albert Sans"/>
                          <a:sym typeface="Albert Sans"/>
                        </a:rPr>
                        <a:t>RAHUL KUMAR</a:t>
                      </a:r>
                      <a:endParaRPr sz="1800" b="1" u="sng" dirty="0">
                        <a:solidFill>
                          <a:schemeClr val="dk1"/>
                        </a:solidFill>
                        <a:latin typeface="Albert Sans"/>
                        <a:ea typeface="Albert Sans"/>
                        <a:cs typeface="Albert Sans"/>
                        <a:sym typeface="Albert Sans"/>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n-IN" sz="1800" dirty="0" smtClean="0">
                          <a:solidFill>
                            <a:schemeClr val="dk1"/>
                          </a:solidFill>
                          <a:latin typeface="Albert Sans"/>
                          <a:ea typeface="Albert Sans"/>
                          <a:cs typeface="Albert Sans"/>
                          <a:sym typeface="Albert Sans"/>
                        </a:rPr>
                        <a:t>21BSA10068</a:t>
                      </a:r>
                      <a:endParaRPr sz="1800" dirty="0">
                        <a:solidFill>
                          <a:schemeClr val="dk1"/>
                        </a:solidFill>
                        <a:latin typeface="Albert Sans"/>
                        <a:ea typeface="Albert Sans"/>
                        <a:cs typeface="Albert Sans"/>
                        <a:sym typeface="Albert Sans"/>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756638157"/>
                  </a:ext>
                </a:extLst>
              </a:tr>
              <a:tr h="574358">
                <a:tc>
                  <a:txBody>
                    <a:bodyPr/>
                    <a:lstStyle/>
                    <a:p>
                      <a:pPr marL="0" lvl="0" indent="0" algn="l" rtl="0">
                        <a:spcBef>
                          <a:spcPts val="0"/>
                        </a:spcBef>
                        <a:spcAft>
                          <a:spcPts val="0"/>
                        </a:spcAft>
                        <a:buNone/>
                      </a:pPr>
                      <a:r>
                        <a:rPr lang="en-US" sz="1800" b="1" u="sng" dirty="0" smtClean="0">
                          <a:solidFill>
                            <a:schemeClr val="dk1"/>
                          </a:solidFill>
                          <a:latin typeface="Albert Sans"/>
                          <a:ea typeface="Albert Sans"/>
                          <a:cs typeface="Albert Sans"/>
                          <a:sym typeface="Albert Sans"/>
                        </a:rPr>
                        <a:t>ANURAG</a:t>
                      </a:r>
                      <a:r>
                        <a:rPr lang="en-US" sz="1800" b="1" u="sng" baseline="0" dirty="0" smtClean="0">
                          <a:solidFill>
                            <a:schemeClr val="dk1"/>
                          </a:solidFill>
                          <a:latin typeface="Albert Sans"/>
                          <a:ea typeface="Albert Sans"/>
                          <a:cs typeface="Albert Sans"/>
                          <a:sym typeface="Albert Sans"/>
                        </a:rPr>
                        <a:t> PRASAD</a:t>
                      </a:r>
                      <a:endParaRPr sz="1800" b="1" u="sng" dirty="0">
                        <a:solidFill>
                          <a:schemeClr val="dk1"/>
                        </a:solidFill>
                        <a:latin typeface="Albert Sans"/>
                        <a:ea typeface="Albert Sans"/>
                        <a:cs typeface="Albert Sans"/>
                        <a:sym typeface="Albert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n-US" sz="1800" dirty="0" smtClean="0">
                          <a:solidFill>
                            <a:schemeClr val="dk1"/>
                          </a:solidFill>
                          <a:latin typeface="Albert Sans"/>
                          <a:ea typeface="Albert Sans"/>
                          <a:cs typeface="Albert Sans"/>
                          <a:sym typeface="Albert Sans"/>
                        </a:rPr>
                        <a:t>21BSA10075</a:t>
                      </a:r>
                      <a:endParaRPr sz="1800" dirty="0">
                        <a:solidFill>
                          <a:schemeClr val="dk1"/>
                        </a:solidFill>
                        <a:latin typeface="Albert Sans"/>
                        <a:ea typeface="Albert Sans"/>
                        <a:cs typeface="Albert Sans"/>
                        <a:sym typeface="Albert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74358">
                <a:tc>
                  <a:txBody>
                    <a:bodyPr/>
                    <a:lstStyle/>
                    <a:p>
                      <a:pPr marL="0" lvl="0" indent="0" algn="l" rtl="0">
                        <a:spcBef>
                          <a:spcPts val="0"/>
                        </a:spcBef>
                        <a:spcAft>
                          <a:spcPts val="0"/>
                        </a:spcAft>
                        <a:buNone/>
                      </a:pPr>
                      <a:r>
                        <a:rPr lang="en-US" sz="1800" b="1" u="sng" dirty="0" smtClean="0">
                          <a:solidFill>
                            <a:schemeClr val="dk1"/>
                          </a:solidFill>
                          <a:latin typeface="Albert Sans"/>
                          <a:ea typeface="Albert Sans"/>
                          <a:cs typeface="Albert Sans"/>
                          <a:sym typeface="Albert Sans"/>
                        </a:rPr>
                        <a:t>SATYAM</a:t>
                      </a:r>
                      <a:r>
                        <a:rPr lang="en-US" sz="1800" b="1" u="sng" baseline="0" dirty="0" smtClean="0">
                          <a:solidFill>
                            <a:schemeClr val="dk1"/>
                          </a:solidFill>
                          <a:latin typeface="Albert Sans"/>
                          <a:ea typeface="Albert Sans"/>
                          <a:cs typeface="Albert Sans"/>
                          <a:sym typeface="Albert Sans"/>
                        </a:rPr>
                        <a:t> DEV YADUVANSHI</a:t>
                      </a:r>
                      <a:endParaRPr sz="1800" b="1" u="sng" dirty="0">
                        <a:solidFill>
                          <a:schemeClr val="dk1"/>
                        </a:solidFill>
                        <a:latin typeface="Albert Sans"/>
                        <a:ea typeface="Albert Sans"/>
                        <a:cs typeface="Albert Sans"/>
                        <a:sym typeface="Albert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1600"/>
                        </a:spcAft>
                        <a:buNone/>
                      </a:pPr>
                      <a:r>
                        <a:rPr lang="en-US" sz="1800" dirty="0" smtClean="0">
                          <a:solidFill>
                            <a:schemeClr val="dk1"/>
                          </a:solidFill>
                          <a:latin typeface="Albert Sans"/>
                          <a:ea typeface="Albert Sans"/>
                          <a:cs typeface="Albert Sans"/>
                          <a:sym typeface="Albert Sans"/>
                        </a:rPr>
                        <a:t>21BSA10076</a:t>
                      </a:r>
                      <a:endParaRPr sz="1800" dirty="0">
                        <a:solidFill>
                          <a:schemeClr val="dk1"/>
                        </a:solidFill>
                        <a:latin typeface="Albert Sans"/>
                        <a:ea typeface="Albert Sans"/>
                        <a:cs typeface="Albert Sans"/>
                        <a:sym typeface="Albert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74358">
                <a:tc>
                  <a:txBody>
                    <a:bodyPr/>
                    <a:lstStyle/>
                    <a:p>
                      <a:pPr marL="0" lvl="0" indent="0" algn="l" rtl="0">
                        <a:spcBef>
                          <a:spcPts val="0"/>
                        </a:spcBef>
                        <a:spcAft>
                          <a:spcPts val="0"/>
                        </a:spcAft>
                        <a:buNone/>
                      </a:pPr>
                      <a:r>
                        <a:rPr lang="en-IN" sz="1800" b="1" u="sng" dirty="0" smtClean="0">
                          <a:solidFill>
                            <a:schemeClr val="dk1"/>
                          </a:solidFill>
                          <a:latin typeface="Albert Sans"/>
                          <a:ea typeface="Albert Sans"/>
                          <a:cs typeface="Albert Sans"/>
                          <a:sym typeface="Albert Sans"/>
                        </a:rPr>
                        <a:t>SHREYANSH LAVANIA</a:t>
                      </a:r>
                      <a:endParaRPr sz="1800" b="1" u="sng" dirty="0">
                        <a:solidFill>
                          <a:schemeClr val="dk1"/>
                        </a:solidFill>
                        <a:latin typeface="Albert Sans"/>
                        <a:ea typeface="Albert Sans"/>
                        <a:cs typeface="Albert Sans"/>
                        <a:sym typeface="Albert Sans"/>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1600"/>
                        </a:spcAft>
                        <a:buNone/>
                      </a:pPr>
                      <a:r>
                        <a:rPr lang="en-IN" sz="1800" dirty="0" smtClean="0">
                          <a:solidFill>
                            <a:schemeClr val="dk1"/>
                          </a:solidFill>
                          <a:latin typeface="Albert Sans"/>
                          <a:ea typeface="Albert Sans"/>
                          <a:cs typeface="Albert Sans"/>
                          <a:sym typeface="Albert Sans"/>
                        </a:rPr>
                        <a:t>21BSA10079</a:t>
                      </a:r>
                      <a:endParaRPr sz="1800" dirty="0">
                        <a:solidFill>
                          <a:schemeClr val="dk1"/>
                        </a:solidFill>
                        <a:latin typeface="Albert Sans"/>
                        <a:ea typeface="Albert Sans"/>
                        <a:cs typeface="Albert Sans"/>
                        <a:sym typeface="Albert Sans"/>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148896638"/>
                  </a:ext>
                </a:extLst>
              </a:tr>
              <a:tr h="574358">
                <a:tc>
                  <a:txBody>
                    <a:bodyPr/>
                    <a:lstStyle/>
                    <a:p>
                      <a:pPr marL="0" lvl="0" indent="0" algn="l" rtl="0">
                        <a:spcBef>
                          <a:spcPts val="0"/>
                        </a:spcBef>
                        <a:spcAft>
                          <a:spcPts val="0"/>
                        </a:spcAft>
                        <a:buNone/>
                      </a:pPr>
                      <a:r>
                        <a:rPr lang="en-IN" sz="1800" b="1" u="sng" dirty="0" smtClean="0">
                          <a:solidFill>
                            <a:schemeClr val="dk1"/>
                          </a:solidFill>
                          <a:latin typeface="Albert Sans"/>
                          <a:ea typeface="Albert Sans"/>
                          <a:cs typeface="Albert Sans"/>
                          <a:sym typeface="Albert Sans"/>
                        </a:rPr>
                        <a:t>JAGRATI UPADHYAY</a:t>
                      </a:r>
                      <a:endParaRPr sz="1800" b="1" u="sng" dirty="0">
                        <a:solidFill>
                          <a:schemeClr val="dk1"/>
                        </a:solidFill>
                        <a:latin typeface="Albert Sans"/>
                        <a:ea typeface="Albert Sans"/>
                        <a:cs typeface="Albert Sans"/>
                        <a:sym typeface="Albert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n-US" sz="1800" dirty="0" smtClean="0">
                          <a:solidFill>
                            <a:schemeClr val="dk1"/>
                          </a:solidFill>
                          <a:latin typeface="Albert Sans"/>
                          <a:ea typeface="Albert Sans"/>
                          <a:cs typeface="Albert Sans"/>
                          <a:sym typeface="Albert Sans"/>
                        </a:rPr>
                        <a:t>21BSA10082</a:t>
                      </a:r>
                      <a:endParaRPr sz="1800" dirty="0">
                        <a:solidFill>
                          <a:schemeClr val="dk1"/>
                        </a:solidFill>
                        <a:latin typeface="Albert Sans"/>
                        <a:ea typeface="Albert Sans"/>
                        <a:cs typeface="Albert Sans"/>
                        <a:sym typeface="Albert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cxnSp>
        <p:nvCxnSpPr>
          <p:cNvPr id="199" name="Google Shape;199;p34"/>
          <p:cNvCxnSpPr/>
          <p:nvPr/>
        </p:nvCxnSpPr>
        <p:spPr>
          <a:xfrm>
            <a:off x="2007000" y="1167625"/>
            <a:ext cx="51300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18443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IN" b="1" dirty="0">
                <a:latin typeface="Albert Sans" panose="020B0604020202020204" charset="0"/>
              </a:rPr>
              <a:t>ADVANTAGES AND DISADVANTAGES</a:t>
            </a:r>
            <a:br>
              <a:rPr lang="en-IN" b="1" dirty="0">
                <a:latin typeface="Albert Sans" panose="020B0604020202020204" charset="0"/>
              </a:rPr>
            </a:br>
            <a:r>
              <a:rPr lang="en-IN" b="1" dirty="0">
                <a:latin typeface="Albert Sans" panose="020B0604020202020204" charset="0"/>
              </a:rPr>
              <a:t/>
            </a:r>
            <a:br>
              <a:rPr lang="en-IN" b="1" dirty="0">
                <a:latin typeface="Albert Sans" panose="020B0604020202020204" charset="0"/>
              </a:rPr>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776209" y="1167625"/>
            <a:ext cx="7446538" cy="3059700"/>
          </a:xfrm>
          <a:prstGeom prst="rect">
            <a:avLst/>
          </a:prstGeom>
        </p:spPr>
        <p:txBody>
          <a:bodyPr spcFirstLastPara="1" wrap="square" lIns="91425" tIns="91425" rIns="91425" bIns="91425" anchor="t" anchorCtr="0">
            <a:noAutofit/>
          </a:bodyPr>
          <a:lstStyle/>
          <a:p>
            <a:pPr marL="139700" lvl="0" indent="0">
              <a:spcBef>
                <a:spcPts val="1200"/>
              </a:spcBef>
              <a:buNone/>
            </a:pPr>
            <a:r>
              <a:rPr lang="en-US" dirty="0"/>
              <a:t>Let’s talk a look at the core advantages and disadvantages of </a:t>
            </a:r>
            <a:r>
              <a:rPr lang="en-US" dirty="0" smtClean="0"/>
              <a:t>Logistic Regression:</a:t>
            </a:r>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6"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20</a:t>
            </a:r>
            <a:endParaRPr lang="en-IN" sz="1000" dirty="0">
              <a:solidFill>
                <a:schemeClr val="accent1">
                  <a:lumMod val="40000"/>
                  <a:lumOff val="60000"/>
                </a:schemeClr>
              </a:solidFill>
              <a:latin typeface="Albert Sans" panose="020B0604020202020204" charset="0"/>
            </a:endParaRPr>
          </a:p>
        </p:txBody>
      </p:sp>
      <p:pic>
        <p:nvPicPr>
          <p:cNvPr id="3" name="Picture 2"/>
          <p:cNvPicPr>
            <a:picLocks noChangeAspect="1"/>
          </p:cNvPicPr>
          <p:nvPr/>
        </p:nvPicPr>
        <p:blipFill>
          <a:blip r:embed="rId3"/>
          <a:stretch>
            <a:fillRect/>
          </a:stretch>
        </p:blipFill>
        <p:spPr>
          <a:xfrm>
            <a:off x="861134" y="1871762"/>
            <a:ext cx="7421731" cy="2355563"/>
          </a:xfrm>
          <a:prstGeom prst="rect">
            <a:avLst/>
          </a:prstGeom>
        </p:spPr>
      </p:pic>
    </p:spTree>
    <p:extLst>
      <p:ext uri="{BB962C8B-B14F-4D97-AF65-F5344CB8AC3E}">
        <p14:creationId xmlns:p14="http://schemas.microsoft.com/office/powerpoint/2010/main" val="515491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IN" b="1" dirty="0" smtClean="0">
                <a:latin typeface="Albert Sans" panose="020B0604020202020204" charset="0"/>
              </a:rPr>
              <a:t>MEAN SQUARED ERROR</a:t>
            </a: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735817" y="1294864"/>
            <a:ext cx="7572662" cy="2860891"/>
          </a:xfrm>
          <a:prstGeom prst="rect">
            <a:avLst/>
          </a:prstGeom>
        </p:spPr>
        <p:txBody>
          <a:bodyPr spcFirstLastPara="1" wrap="square" lIns="91425" tIns="91425" rIns="91425" bIns="91425" anchor="t" anchorCtr="0">
            <a:noAutofit/>
          </a:bodyPr>
          <a:lstStyle/>
          <a:p>
            <a:r>
              <a:rPr lang="en-US" dirty="0"/>
              <a:t>Mean Squared Error (MSE) is a commonly used metric in the field of artificial intelligence, particularly in regression problems. It measures the average of the squared differences between predicted and actual </a:t>
            </a:r>
            <a:r>
              <a:rPr lang="en-US" dirty="0" smtClean="0"/>
              <a:t>values</a:t>
            </a:r>
          </a:p>
          <a:p>
            <a:endParaRPr lang="en-US" dirty="0"/>
          </a:p>
          <a:p>
            <a:endParaRPr lang="en-US" dirty="0" smtClean="0"/>
          </a:p>
          <a:p>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a:t>
            </a:r>
            <a:r>
              <a:rPr lang="en-IN" sz="1000" dirty="0" smtClean="0">
                <a:solidFill>
                  <a:schemeClr val="accent1">
                    <a:lumMod val="40000"/>
                    <a:lumOff val="60000"/>
                  </a:schemeClr>
                </a:solidFill>
                <a:latin typeface="Albert Sans" panose="020B0604020202020204" charset="0"/>
              </a:rPr>
              <a:t>21</a:t>
            </a:r>
            <a:endParaRPr lang="en-IN" sz="1000" dirty="0">
              <a:solidFill>
                <a:schemeClr val="accent1">
                  <a:lumMod val="40000"/>
                  <a:lumOff val="60000"/>
                </a:schemeClr>
              </a:solidFill>
              <a:latin typeface="Albert Sans" panose="020B0604020202020204" charset="0"/>
            </a:endParaRPr>
          </a:p>
        </p:txBody>
      </p:sp>
      <p:pic>
        <p:nvPicPr>
          <p:cNvPr id="6" name="Picture 5"/>
          <p:cNvPicPr>
            <a:picLocks noChangeAspect="1"/>
          </p:cNvPicPr>
          <p:nvPr/>
        </p:nvPicPr>
        <p:blipFill>
          <a:blip r:embed="rId3"/>
          <a:stretch>
            <a:fillRect/>
          </a:stretch>
        </p:blipFill>
        <p:spPr>
          <a:xfrm>
            <a:off x="2638249" y="2324554"/>
            <a:ext cx="3768857" cy="2184023"/>
          </a:xfrm>
          <a:prstGeom prst="rect">
            <a:avLst/>
          </a:prstGeom>
        </p:spPr>
      </p:pic>
    </p:spTree>
    <p:extLst>
      <p:ext uri="{BB962C8B-B14F-4D97-AF65-F5344CB8AC3E}">
        <p14:creationId xmlns:p14="http://schemas.microsoft.com/office/powerpoint/2010/main" val="556909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IN" b="1" dirty="0" smtClean="0">
                <a:latin typeface="Albert Sans" panose="020B0604020202020204" charset="0"/>
              </a:rPr>
              <a:t>MEAN SQUARED ERROR</a:t>
            </a: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163961" y="1455427"/>
            <a:ext cx="4031678" cy="2860891"/>
          </a:xfrm>
          <a:prstGeom prst="rect">
            <a:avLst/>
          </a:prstGeom>
        </p:spPr>
        <p:txBody>
          <a:bodyPr spcFirstLastPara="1" wrap="square" lIns="91425" tIns="91425" rIns="91425" bIns="91425" anchor="t" anchorCtr="0">
            <a:noAutofit/>
          </a:bodyPr>
          <a:lstStyle/>
          <a:p>
            <a:endParaRPr lang="en-US" dirty="0"/>
          </a:p>
          <a:p>
            <a:endParaRPr lang="en-US" dirty="0" smtClean="0"/>
          </a:p>
          <a:p>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a:t>
            </a:r>
            <a:r>
              <a:rPr lang="en-IN" sz="1000" dirty="0" smtClean="0">
                <a:solidFill>
                  <a:schemeClr val="accent1">
                    <a:lumMod val="40000"/>
                    <a:lumOff val="60000"/>
                  </a:schemeClr>
                </a:solidFill>
                <a:latin typeface="Albert Sans" panose="020B0604020202020204" charset="0"/>
              </a:rPr>
              <a:t>22</a:t>
            </a:r>
            <a:endParaRPr lang="en-IN" sz="1000" dirty="0">
              <a:solidFill>
                <a:schemeClr val="accent1">
                  <a:lumMod val="40000"/>
                  <a:lumOff val="60000"/>
                </a:schemeClr>
              </a:solidFill>
              <a:latin typeface="Albert Sans" panose="020B0604020202020204" charset="0"/>
            </a:endParaRPr>
          </a:p>
        </p:txBody>
      </p:sp>
      <p:pic>
        <p:nvPicPr>
          <p:cNvPr id="7170" name="Picture 2" descr="https://i0.wp.com/vitalflux.com/wp-content/uploads/2020/09/Regression-terminologies-Page-2.png?resize=1024%2C619&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931" y="1718109"/>
            <a:ext cx="3531069" cy="213450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08;p48"/>
          <p:cNvSpPr txBox="1">
            <a:spLocks/>
          </p:cNvSpPr>
          <p:nvPr/>
        </p:nvSpPr>
        <p:spPr>
          <a:xfrm>
            <a:off x="146682" y="1709906"/>
            <a:ext cx="4746249" cy="28608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accent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r>
              <a:rPr lang="en-US" dirty="0" smtClean="0"/>
              <a:t>However, no model is perfect, and there will always be some error in the predictions. The mean squared error (MSE) is a way of measuring how much error there is in a model's predictions.</a:t>
            </a:r>
          </a:p>
          <a:p>
            <a:endParaRPr lang="en-US" dirty="0" smtClean="0"/>
          </a:p>
          <a:p>
            <a:r>
              <a:rPr lang="en-US" dirty="0" smtClean="0"/>
              <a:t>The MSE is calculated by taking the average of the squared differences between the predicted values and the actual values</a:t>
            </a:r>
          </a:p>
          <a:p>
            <a:endParaRPr lang="en-US" dirty="0" smtClean="0"/>
          </a:p>
          <a:p>
            <a:endParaRPr lang="en-US" dirty="0" smtClean="0"/>
          </a:p>
          <a:p>
            <a:endParaRPr lang="en-US" dirty="0"/>
          </a:p>
        </p:txBody>
      </p:sp>
    </p:spTree>
    <p:extLst>
      <p:ext uri="{BB962C8B-B14F-4D97-AF65-F5344CB8AC3E}">
        <p14:creationId xmlns:p14="http://schemas.microsoft.com/office/powerpoint/2010/main" val="2633196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IN" b="1" dirty="0" smtClean="0">
                <a:latin typeface="Albert Sans" panose="020B0604020202020204" charset="0"/>
              </a:rPr>
              <a:t>MEAN SQUARED ERROR</a:t>
            </a: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720000" y="890537"/>
            <a:ext cx="7572662" cy="2860891"/>
          </a:xfrm>
          <a:prstGeom prst="rect">
            <a:avLst/>
          </a:prstGeom>
        </p:spPr>
        <p:txBody>
          <a:bodyPr spcFirstLastPara="1" wrap="square" lIns="91425" tIns="91425" rIns="91425" bIns="91425" anchor="t" anchorCtr="0">
            <a:noAutofit/>
          </a:bodyPr>
          <a:lstStyle/>
          <a:p>
            <a:pPr marL="139700" indent="0">
              <a:buNone/>
            </a:pPr>
            <a:r>
              <a:rPr lang="en-US" dirty="0" smtClean="0"/>
              <a:t>.</a:t>
            </a:r>
            <a:endParaRPr lang="en-US" dirty="0"/>
          </a:p>
          <a:p>
            <a:endParaRPr lang="en-US" dirty="0" smtClean="0"/>
          </a:p>
          <a:p>
            <a:r>
              <a:rPr lang="en-US" dirty="0"/>
              <a:t>Imagine you </a:t>
            </a:r>
            <a:r>
              <a:rPr lang="en-US" dirty="0" smtClean="0"/>
              <a:t>are trying </a:t>
            </a:r>
            <a:r>
              <a:rPr lang="en-US" dirty="0"/>
              <a:t>to predict the temperature each day. </a:t>
            </a:r>
            <a:endParaRPr lang="en-US" dirty="0" smtClean="0"/>
          </a:p>
          <a:p>
            <a:r>
              <a:rPr lang="en-US" dirty="0" smtClean="0"/>
              <a:t>You </a:t>
            </a:r>
            <a:r>
              <a:rPr lang="en-US" dirty="0"/>
              <a:t>have the actual temperatures recorded, and </a:t>
            </a:r>
            <a:r>
              <a:rPr lang="en-US" dirty="0" smtClean="0"/>
              <a:t>you make </a:t>
            </a:r>
            <a:r>
              <a:rPr lang="en-US" dirty="0"/>
              <a:t>predictions. </a:t>
            </a:r>
            <a:endParaRPr lang="en-US" dirty="0" smtClean="0"/>
          </a:p>
          <a:p>
            <a:endParaRPr lang="en-US" dirty="0"/>
          </a:p>
          <a:p>
            <a:r>
              <a:rPr lang="en-US" dirty="0" smtClean="0"/>
              <a:t>Here </a:t>
            </a:r>
            <a:r>
              <a:rPr lang="en-US" dirty="0"/>
              <a:t>are the actual temperatures (in Celsius) for five days:</a:t>
            </a:r>
          </a:p>
          <a:p>
            <a:r>
              <a:rPr lang="en-US" dirty="0"/>
              <a:t>Actual Temperatures: 25, 28, 22, 30, 35</a:t>
            </a:r>
          </a:p>
          <a:p>
            <a:endParaRPr lang="en-US" dirty="0" smtClean="0"/>
          </a:p>
          <a:p>
            <a:r>
              <a:rPr lang="en-US" dirty="0" smtClean="0"/>
              <a:t>Now</a:t>
            </a:r>
            <a:r>
              <a:rPr lang="en-US" dirty="0"/>
              <a:t>, </a:t>
            </a:r>
            <a:r>
              <a:rPr lang="en-US" dirty="0" smtClean="0"/>
              <a:t>we make </a:t>
            </a:r>
            <a:r>
              <a:rPr lang="en-US" dirty="0"/>
              <a:t>predictions:</a:t>
            </a:r>
          </a:p>
          <a:p>
            <a:r>
              <a:rPr lang="en-US" dirty="0"/>
              <a:t>Predicted Temperatures: 24, 27, 20, 32, 33</a:t>
            </a:r>
          </a:p>
          <a:p>
            <a:endParaRPr lang="en-US" dirty="0" smtClean="0"/>
          </a:p>
          <a:p>
            <a:r>
              <a:rPr lang="en-US" dirty="0" smtClean="0"/>
              <a:t>To </a:t>
            </a:r>
            <a:r>
              <a:rPr lang="en-US" dirty="0"/>
              <a:t>calculate the MSE, </a:t>
            </a:r>
            <a:r>
              <a:rPr lang="en-US" dirty="0" smtClean="0"/>
              <a:t>we </a:t>
            </a:r>
            <a:r>
              <a:rPr lang="en-US" dirty="0"/>
              <a:t>follow these steps:</a:t>
            </a:r>
          </a:p>
          <a:p>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a:t>
            </a:r>
            <a:r>
              <a:rPr lang="en-IN" sz="1000" dirty="0" smtClean="0">
                <a:solidFill>
                  <a:schemeClr val="accent1">
                    <a:lumMod val="40000"/>
                    <a:lumOff val="60000"/>
                  </a:schemeClr>
                </a:solidFill>
                <a:latin typeface="Albert Sans" panose="020B0604020202020204" charset="0"/>
              </a:rPr>
              <a:t>BHOPAL UNIVERSITY                                                 </a:t>
            </a:r>
            <a:r>
              <a:rPr lang="en-IN" sz="1000" dirty="0" smtClean="0">
                <a:solidFill>
                  <a:schemeClr val="accent1">
                    <a:lumMod val="40000"/>
                    <a:lumOff val="60000"/>
                  </a:schemeClr>
                </a:solidFill>
                <a:latin typeface="Albert Sans" panose="020B0604020202020204" charset="0"/>
              </a:rPr>
              <a:t>23</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484674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IN" b="1" dirty="0" smtClean="0">
                <a:latin typeface="Albert Sans" panose="020B0604020202020204" charset="0"/>
              </a:rPr>
              <a:t>MEAN SQUARED ERROR</a:t>
            </a: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720000" y="754037"/>
            <a:ext cx="7572662" cy="3774420"/>
          </a:xfrm>
          <a:prstGeom prst="rect">
            <a:avLst/>
          </a:prstGeom>
        </p:spPr>
        <p:txBody>
          <a:bodyPr spcFirstLastPara="1" wrap="square" lIns="91425" tIns="91425" rIns="91425" bIns="91425" anchor="t" anchorCtr="0">
            <a:noAutofit/>
          </a:bodyPr>
          <a:lstStyle/>
          <a:p>
            <a:pPr marL="139700" indent="0">
              <a:buNone/>
            </a:pPr>
            <a:r>
              <a:rPr lang="en-US" dirty="0" smtClean="0"/>
              <a:t>.</a:t>
            </a:r>
            <a:endParaRPr lang="en-US" dirty="0"/>
          </a:p>
          <a:p>
            <a:endParaRPr lang="en-US" dirty="0" smtClean="0"/>
          </a:p>
          <a:p>
            <a:r>
              <a:rPr lang="en-US" b="1" dirty="0"/>
              <a:t>Find the Differences:</a:t>
            </a:r>
            <a:endParaRPr lang="en-US" dirty="0"/>
          </a:p>
          <a:p>
            <a:pPr lvl="1"/>
            <a:r>
              <a:rPr lang="en-US" dirty="0"/>
              <a:t>For each day, find the difference between the actual temperature and the predicted temperature.</a:t>
            </a:r>
          </a:p>
          <a:p>
            <a:r>
              <a:rPr lang="en-US" dirty="0"/>
              <a:t>Differences: 1, 1, 2, -2, 2</a:t>
            </a:r>
          </a:p>
          <a:p>
            <a:r>
              <a:rPr lang="en-US" b="1" dirty="0"/>
              <a:t>Square the Differences:</a:t>
            </a:r>
            <a:endParaRPr lang="en-US" dirty="0"/>
          </a:p>
          <a:p>
            <a:pPr lvl="1"/>
            <a:r>
              <a:rPr lang="en-US" dirty="0"/>
              <a:t>Square each of these differences to make sure they are all positive and to emphasize bigger errors.</a:t>
            </a:r>
          </a:p>
          <a:p>
            <a:r>
              <a:rPr lang="en-US" dirty="0"/>
              <a:t>Squared Differences: 1, 1, 4, 4, 4</a:t>
            </a:r>
          </a:p>
          <a:p>
            <a:r>
              <a:rPr lang="en-US" b="1" dirty="0"/>
              <a:t>Find the Average:</a:t>
            </a:r>
            <a:endParaRPr lang="en-US" dirty="0"/>
          </a:p>
          <a:p>
            <a:pPr lvl="1"/>
            <a:r>
              <a:rPr lang="en-US" dirty="0"/>
              <a:t>Add up these squared differences and find the average.</a:t>
            </a:r>
          </a:p>
          <a:p>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a:t>
            </a:r>
            <a:r>
              <a:rPr lang="en-IN" sz="1000" dirty="0" smtClean="0">
                <a:solidFill>
                  <a:schemeClr val="accent1">
                    <a:lumMod val="40000"/>
                    <a:lumOff val="60000"/>
                  </a:schemeClr>
                </a:solidFill>
                <a:latin typeface="Albert Sans" panose="020B0604020202020204" charset="0"/>
              </a:rPr>
              <a:t>BHOPAL UNIVERSITY                                                 </a:t>
            </a:r>
            <a:r>
              <a:rPr lang="en-IN" sz="1000" dirty="0" smtClean="0">
                <a:solidFill>
                  <a:schemeClr val="accent1">
                    <a:lumMod val="40000"/>
                    <a:lumOff val="60000"/>
                  </a:schemeClr>
                </a:solidFill>
                <a:latin typeface="Albert Sans" panose="020B0604020202020204" charset="0"/>
              </a:rPr>
              <a:t>24</a:t>
            </a:r>
            <a:endParaRPr lang="en-IN" sz="1000" dirty="0">
              <a:solidFill>
                <a:schemeClr val="accent1">
                  <a:lumMod val="40000"/>
                  <a:lumOff val="60000"/>
                </a:schemeClr>
              </a:solidFill>
              <a:latin typeface="Albert Sans" panose="020B0604020202020204" charset="0"/>
            </a:endParaRPr>
          </a:p>
        </p:txBody>
      </p:sp>
      <p:pic>
        <p:nvPicPr>
          <p:cNvPr id="2" name="Picture 1"/>
          <p:cNvPicPr>
            <a:picLocks noChangeAspect="1"/>
          </p:cNvPicPr>
          <p:nvPr/>
        </p:nvPicPr>
        <p:blipFill>
          <a:blip r:embed="rId3"/>
          <a:stretch>
            <a:fillRect/>
          </a:stretch>
        </p:blipFill>
        <p:spPr>
          <a:xfrm>
            <a:off x="2534371" y="3845410"/>
            <a:ext cx="3943920" cy="683047"/>
          </a:xfrm>
          <a:prstGeom prst="rect">
            <a:avLst/>
          </a:prstGeom>
        </p:spPr>
      </p:pic>
    </p:spTree>
    <p:extLst>
      <p:ext uri="{BB962C8B-B14F-4D97-AF65-F5344CB8AC3E}">
        <p14:creationId xmlns:p14="http://schemas.microsoft.com/office/powerpoint/2010/main" val="887090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IN" b="1" dirty="0" smtClean="0">
                <a:latin typeface="Albert Sans" panose="020B0604020202020204" charset="0"/>
              </a:rPr>
              <a:t>MEAN SQUARED ERROR</a:t>
            </a: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735817" y="1294864"/>
            <a:ext cx="7572662" cy="2860891"/>
          </a:xfrm>
          <a:prstGeom prst="rect">
            <a:avLst/>
          </a:prstGeom>
        </p:spPr>
        <p:txBody>
          <a:bodyPr spcFirstLastPara="1" wrap="square" lIns="91425" tIns="91425" rIns="91425" bIns="91425" anchor="t" anchorCtr="0">
            <a:noAutofit/>
          </a:bodyPr>
          <a:lstStyle/>
          <a:p>
            <a:pPr marL="139700" indent="0">
              <a:buNone/>
            </a:pPr>
            <a:r>
              <a:rPr lang="en-US" dirty="0" smtClean="0"/>
              <a:t>.</a:t>
            </a:r>
            <a:endParaRPr lang="en-US" dirty="0"/>
          </a:p>
          <a:p>
            <a:r>
              <a:rPr lang="en-US" dirty="0"/>
              <a:t>So, the Mean Squared Error (MSE) for </a:t>
            </a:r>
            <a:r>
              <a:rPr lang="en-US" dirty="0" smtClean="0"/>
              <a:t>our temperature </a:t>
            </a:r>
            <a:r>
              <a:rPr lang="en-US" dirty="0"/>
              <a:t>predictions is 2.8</a:t>
            </a:r>
            <a:r>
              <a:rPr lang="en-US" dirty="0" smtClean="0"/>
              <a:t>.</a:t>
            </a:r>
          </a:p>
          <a:p>
            <a:endParaRPr lang="en-US" dirty="0"/>
          </a:p>
          <a:p>
            <a:r>
              <a:rPr lang="en-US" dirty="0"/>
              <a:t>Interpretation: On average, the squared differences between the actual temperatures and the predicted temperatures are 2.8. </a:t>
            </a:r>
            <a:endParaRPr lang="en-US" dirty="0" smtClean="0"/>
          </a:p>
          <a:p>
            <a:endParaRPr lang="en-US" dirty="0"/>
          </a:p>
          <a:p>
            <a:r>
              <a:rPr lang="en-US" dirty="0" smtClean="0"/>
              <a:t>The </a:t>
            </a:r>
            <a:r>
              <a:rPr lang="en-US" dirty="0"/>
              <a:t>lower the MSE, the better the predictions match the actual values.</a:t>
            </a:r>
          </a:p>
          <a:p>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a:t>
            </a:r>
            <a:r>
              <a:rPr lang="en-IN" sz="1000" dirty="0" smtClean="0">
                <a:solidFill>
                  <a:schemeClr val="accent1">
                    <a:lumMod val="40000"/>
                    <a:lumOff val="60000"/>
                  </a:schemeClr>
                </a:solidFill>
                <a:latin typeface="Albert Sans" panose="020B0604020202020204" charset="0"/>
              </a:rPr>
              <a:t>BHOPAL UNIVERSITY                                                </a:t>
            </a:r>
            <a:r>
              <a:rPr lang="en-IN" sz="1000" dirty="0" smtClean="0">
                <a:solidFill>
                  <a:schemeClr val="accent1">
                    <a:lumMod val="40000"/>
                    <a:lumOff val="60000"/>
                  </a:schemeClr>
                </a:solidFill>
                <a:latin typeface="Albert Sans" panose="020B0604020202020204" charset="0"/>
              </a:rPr>
              <a:t>25</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1483554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cxnSp>
        <p:nvCxnSpPr>
          <p:cNvPr id="329" name="Google Shape;329;p43"/>
          <p:cNvCxnSpPr/>
          <p:nvPr/>
        </p:nvCxnSpPr>
        <p:spPr>
          <a:xfrm>
            <a:off x="1087950" y="4314252"/>
            <a:ext cx="6968100" cy="0"/>
          </a:xfrm>
          <a:prstGeom prst="straightConnector1">
            <a:avLst/>
          </a:prstGeom>
          <a:noFill/>
          <a:ln w="19050" cap="flat" cmpd="sng">
            <a:solidFill>
              <a:schemeClr val="dk1"/>
            </a:solidFill>
            <a:prstDash val="solid"/>
            <a:round/>
            <a:headEnd type="none" w="med" len="med"/>
            <a:tailEnd type="none" w="med" len="med"/>
          </a:ln>
        </p:spPr>
      </p:cxnSp>
      <p:cxnSp>
        <p:nvCxnSpPr>
          <p:cNvPr id="330" name="Google Shape;330;p43"/>
          <p:cNvCxnSpPr/>
          <p:nvPr/>
        </p:nvCxnSpPr>
        <p:spPr>
          <a:xfrm>
            <a:off x="1087950" y="829248"/>
            <a:ext cx="6968100" cy="0"/>
          </a:xfrm>
          <a:prstGeom prst="straightConnector1">
            <a:avLst/>
          </a:prstGeom>
          <a:noFill/>
          <a:ln w="19050" cap="flat" cmpd="sng">
            <a:solidFill>
              <a:schemeClr val="dk1"/>
            </a:solidFill>
            <a:prstDash val="solid"/>
            <a:round/>
            <a:headEnd type="none" w="med" len="med"/>
            <a:tailEnd type="none" w="med" len="med"/>
          </a:ln>
        </p:spPr>
      </p:cxnSp>
      <p:sp>
        <p:nvSpPr>
          <p:cNvPr id="6" name="Google Shape;827;p60"/>
          <p:cNvSpPr txBox="1">
            <a:spLocks noGrp="1"/>
          </p:cNvSpPr>
          <p:nvPr>
            <p:ph type="title"/>
          </p:nvPr>
        </p:nvSpPr>
        <p:spPr>
          <a:xfrm>
            <a:off x="1995600" y="945872"/>
            <a:ext cx="5152800" cy="8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7" name="Google Shape;828;p60"/>
          <p:cNvSpPr txBox="1">
            <a:spLocks/>
          </p:cNvSpPr>
          <p:nvPr/>
        </p:nvSpPr>
        <p:spPr>
          <a:xfrm>
            <a:off x="1995600" y="2262929"/>
            <a:ext cx="5152800" cy="110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smtClean="0">
                <a:latin typeface="Albert Sans" panose="020B0604020202020204" charset="0"/>
              </a:rPr>
              <a:t>Do you have any questions</a:t>
            </a:r>
            <a:r>
              <a:rPr lang="en-US" dirty="0" smtClean="0">
                <a:latin typeface="Albert Sans" panose="020B0604020202020204" charset="0"/>
              </a:rPr>
              <a:t>?</a:t>
            </a:r>
            <a:endParaRPr lang="en-US" dirty="0">
              <a:latin typeface="Albert Sans" panose="020B0604020202020204" charset="0"/>
            </a:endParaRPr>
          </a:p>
        </p:txBody>
      </p:sp>
      <p:sp>
        <p:nvSpPr>
          <p:cNvPr id="8"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a:t>
            </a:r>
            <a:r>
              <a:rPr lang="en-IN" sz="1000" dirty="0" smtClean="0">
                <a:solidFill>
                  <a:schemeClr val="accent1">
                    <a:lumMod val="40000"/>
                    <a:lumOff val="60000"/>
                  </a:schemeClr>
                </a:solidFill>
                <a:latin typeface="Albert Sans" panose="020B0604020202020204" charset="0"/>
              </a:rPr>
              <a:t>BHOPAL UNIVERSITY                                                 </a:t>
            </a:r>
            <a:r>
              <a:rPr lang="en-IN" sz="1000" dirty="0" smtClean="0">
                <a:solidFill>
                  <a:schemeClr val="accent1">
                    <a:lumMod val="40000"/>
                    <a:lumOff val="60000"/>
                  </a:schemeClr>
                </a:solidFill>
                <a:latin typeface="Albert Sans" panose="020B0604020202020204" charset="0"/>
              </a:rPr>
              <a:t>26</a:t>
            </a:r>
            <a:endParaRPr lang="en-IN" sz="1000" dirty="0">
              <a:solidFill>
                <a:schemeClr val="accent1">
                  <a:lumMod val="40000"/>
                  <a:lumOff val="60000"/>
                </a:schemeClr>
              </a:solidFill>
              <a:latin typeface="Albert Sans"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770448" y="5402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smtClean="0">
                <a:latin typeface="Albert Sans" panose="020B0604020202020204" charset="0"/>
              </a:rPr>
              <a:t>CONTENTS</a:t>
            </a:r>
            <a:endParaRPr b="1" dirty="0">
              <a:latin typeface="Albert Sans" panose="020B0604020202020204" charset="0"/>
            </a:endParaRPr>
          </a:p>
        </p:txBody>
      </p:sp>
      <p:graphicFrame>
        <p:nvGraphicFramePr>
          <p:cNvPr id="196" name="Google Shape;196;p34"/>
          <p:cNvGraphicFramePr/>
          <p:nvPr>
            <p:extLst>
              <p:ext uri="{D42A27DB-BD31-4B8C-83A1-F6EECF244321}">
                <p14:modId xmlns:p14="http://schemas.microsoft.com/office/powerpoint/2010/main" val="3432580156"/>
              </p:ext>
            </p:extLst>
          </p:nvPr>
        </p:nvGraphicFramePr>
        <p:xfrm>
          <a:off x="980614" y="1441026"/>
          <a:ext cx="7283669" cy="2803920"/>
        </p:xfrm>
        <a:graphic>
          <a:graphicData uri="http://schemas.openxmlformats.org/drawingml/2006/table">
            <a:tbl>
              <a:tblPr>
                <a:noFill/>
                <a:tableStyleId>{ECD47711-9BBF-4EBE-BF4B-EF288A57BED4}</a:tableStyleId>
              </a:tblPr>
              <a:tblGrid>
                <a:gridCol w="7283669">
                  <a:extLst>
                    <a:ext uri="{9D8B030D-6E8A-4147-A177-3AD203B41FA5}">
                      <a16:colId xmlns:a16="http://schemas.microsoft.com/office/drawing/2014/main" val="20000"/>
                    </a:ext>
                  </a:extLst>
                </a:gridCol>
              </a:tblGrid>
              <a:tr h="346550">
                <a:tc>
                  <a:txBody>
                    <a:bodyPr/>
                    <a:lstStyle/>
                    <a:p>
                      <a:r>
                        <a:rPr lang="en-IN" sz="1100" b="1" dirty="0" smtClean="0">
                          <a:latin typeface="Albert Sans" panose="020B0604020202020204" charset="0"/>
                        </a:rPr>
                        <a:t>WHAT IS REGRESSION?</a:t>
                      </a:r>
                      <a:endParaRPr lang="en-IN" sz="1100" b="1" dirty="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46550">
                <a:tc>
                  <a:txBody>
                    <a:bodyPr/>
                    <a:lstStyle/>
                    <a:p>
                      <a:r>
                        <a:rPr lang="en-IN" sz="1100" b="1" baseline="0" dirty="0" smtClean="0">
                          <a:latin typeface="Albert Sans" panose="020B0604020202020204" charset="0"/>
                        </a:rPr>
                        <a:t>MOST COMMONLY USED REGRESSIONS.</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46550">
                <a:tc>
                  <a:txBody>
                    <a:bodyPr/>
                    <a:lstStyle/>
                    <a:p>
                      <a:r>
                        <a:rPr lang="en-IN" sz="1100" b="1" dirty="0" smtClean="0">
                          <a:latin typeface="Albert Sans" panose="020B0604020202020204" charset="0"/>
                        </a:rPr>
                        <a:t>LINEAR REGRESSION</a:t>
                      </a:r>
                      <a:endParaRPr lang="en-IN" sz="1100" b="1" dirty="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346550">
                <a:tc>
                  <a:txBody>
                    <a:bodyPr/>
                    <a:lstStyle/>
                    <a:p>
                      <a:r>
                        <a:rPr lang="en-IN" sz="1100" b="1" dirty="0" smtClean="0">
                          <a:latin typeface="Albert Sans" panose="020B0604020202020204" charset="0"/>
                        </a:rPr>
                        <a:t>ASSUMPTIONS OF LINEAR REGRESSION</a:t>
                      </a:r>
                      <a:endParaRPr lang="en-IN" sz="1100" b="1" baseline="0" dirty="0" smtClean="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3510623567"/>
                  </a:ext>
                </a:extLst>
              </a:tr>
              <a:tr h="346550">
                <a:tc>
                  <a:txBody>
                    <a:bodyPr/>
                    <a:lstStyle/>
                    <a:p>
                      <a:r>
                        <a:rPr lang="en-IN" sz="1100" b="1" dirty="0" smtClean="0">
                          <a:latin typeface="Albert Sans" panose="020B0604020202020204" charset="0"/>
                        </a:rPr>
                        <a:t>APPLICATIONS OF LINEAR REGRESSION</a:t>
                      </a:r>
                      <a:endParaRPr lang="en-IN" sz="1100" b="1" dirty="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465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1" dirty="0" smtClean="0">
                          <a:latin typeface="Albert Sans" panose="020B0604020202020204" charset="0"/>
                        </a:rPr>
                        <a:t>ADVANTAGES AND DISADVANTAGES</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2066292371"/>
                  </a:ext>
                </a:extLst>
              </a:tr>
              <a:tr h="346550">
                <a:tc>
                  <a:txBody>
                    <a:bodyPr/>
                    <a:lstStyle/>
                    <a:p>
                      <a:r>
                        <a:rPr lang="en-US" sz="1100" b="1" dirty="0" smtClean="0">
                          <a:latin typeface="Albert Sans" panose="020B0604020202020204" charset="0"/>
                        </a:rPr>
                        <a:t>LOGISTIC REGRESSION</a:t>
                      </a:r>
                      <a:endParaRPr lang="en-IN" sz="1100" b="1" dirty="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3211625324"/>
                  </a:ext>
                </a:extLst>
              </a:tr>
              <a:tr h="3465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1" dirty="0" smtClean="0">
                          <a:latin typeface="Albert Sans" panose="020B0604020202020204" charset="0"/>
                        </a:rPr>
                        <a:t>ASSUMPTIONS OF LOGISTIC REGRESSION</a:t>
                      </a:r>
                      <a:endParaRPr lang="en-IN" sz="1100" b="1" baseline="0" dirty="0" smtClean="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909872587"/>
                  </a:ext>
                </a:extLst>
              </a:tr>
            </a:tbl>
          </a:graphicData>
        </a:graphic>
      </p:graphicFrame>
      <p:cxnSp>
        <p:nvCxnSpPr>
          <p:cNvPr id="199" name="Google Shape;199;p34"/>
          <p:cNvCxnSpPr/>
          <p:nvPr/>
        </p:nvCxnSpPr>
        <p:spPr>
          <a:xfrm>
            <a:off x="2057448" y="1198678"/>
            <a:ext cx="51300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3</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3061367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770448" y="5402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smtClean="0">
                <a:latin typeface="Albert Sans" panose="020B0604020202020204" charset="0"/>
              </a:rPr>
              <a:t>CONTENTS</a:t>
            </a:r>
            <a:endParaRPr b="1" dirty="0">
              <a:latin typeface="Albert Sans" panose="020B0604020202020204" charset="0"/>
            </a:endParaRPr>
          </a:p>
        </p:txBody>
      </p:sp>
      <p:graphicFrame>
        <p:nvGraphicFramePr>
          <p:cNvPr id="196" name="Google Shape;196;p34"/>
          <p:cNvGraphicFramePr/>
          <p:nvPr>
            <p:extLst>
              <p:ext uri="{D42A27DB-BD31-4B8C-83A1-F6EECF244321}">
                <p14:modId xmlns:p14="http://schemas.microsoft.com/office/powerpoint/2010/main" val="2494072319"/>
              </p:ext>
            </p:extLst>
          </p:nvPr>
        </p:nvGraphicFramePr>
        <p:xfrm>
          <a:off x="980613" y="2074742"/>
          <a:ext cx="7283669" cy="1401960"/>
        </p:xfrm>
        <a:graphic>
          <a:graphicData uri="http://schemas.openxmlformats.org/drawingml/2006/table">
            <a:tbl>
              <a:tblPr>
                <a:noFill/>
                <a:tableStyleId>{ECD47711-9BBF-4EBE-BF4B-EF288A57BED4}</a:tableStyleId>
              </a:tblPr>
              <a:tblGrid>
                <a:gridCol w="7283669">
                  <a:extLst>
                    <a:ext uri="{9D8B030D-6E8A-4147-A177-3AD203B41FA5}">
                      <a16:colId xmlns:a16="http://schemas.microsoft.com/office/drawing/2014/main" val="20000"/>
                    </a:ext>
                  </a:extLst>
                </a:gridCol>
              </a:tblGrid>
              <a:tr h="34739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1" dirty="0" smtClean="0">
                          <a:latin typeface="Albert Sans" panose="020B0604020202020204" charset="0"/>
                        </a:rPr>
                        <a:t>APPLICATIONS OF LOGISTIC</a:t>
                      </a:r>
                      <a:r>
                        <a:rPr lang="en-IN" sz="1100" b="1" baseline="0" dirty="0" smtClean="0">
                          <a:latin typeface="Albert Sans" panose="020B0604020202020204" charset="0"/>
                        </a:rPr>
                        <a:t> </a:t>
                      </a:r>
                      <a:r>
                        <a:rPr lang="en-IN" sz="1100" b="1" dirty="0" smtClean="0">
                          <a:latin typeface="Albert Sans" panose="020B0604020202020204" charset="0"/>
                        </a:rPr>
                        <a:t>REGRESSION</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465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1" dirty="0" smtClean="0">
                          <a:latin typeface="Albert Sans" panose="020B0604020202020204" charset="0"/>
                        </a:rPr>
                        <a:t>ADVANTAGES AND DISADVANTAGES</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46550">
                <a:tc>
                  <a:txBody>
                    <a:bodyPr/>
                    <a:lstStyle/>
                    <a:p>
                      <a:r>
                        <a:rPr lang="en-IN" sz="1100" b="1" dirty="0" smtClean="0">
                          <a:latin typeface="Albert Sans" panose="020B0604020202020204" charset="0"/>
                        </a:rPr>
                        <a:t>MEAN SQUARED ERROR</a:t>
                      </a:r>
                      <a:endParaRPr lang="en-IN" sz="1100" b="1" dirty="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346550">
                <a:tc>
                  <a:txBody>
                    <a:bodyPr/>
                    <a:lstStyle/>
                    <a:p>
                      <a:endParaRPr lang="en-IN" sz="1100" b="1" baseline="0" dirty="0" smtClean="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3510623567"/>
                  </a:ext>
                </a:extLst>
              </a:tr>
            </a:tbl>
          </a:graphicData>
        </a:graphic>
      </p:graphicFrame>
      <p:cxnSp>
        <p:nvCxnSpPr>
          <p:cNvPr id="199" name="Google Shape;199;p34"/>
          <p:cNvCxnSpPr/>
          <p:nvPr/>
        </p:nvCxnSpPr>
        <p:spPr>
          <a:xfrm>
            <a:off x="2057448" y="1198678"/>
            <a:ext cx="51300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4</a:t>
            </a:r>
            <a:endParaRPr lang="en-IN" sz="1000" dirty="0">
              <a:solidFill>
                <a:schemeClr val="accent1">
                  <a:lumMod val="40000"/>
                  <a:lumOff val="60000"/>
                </a:schemeClr>
              </a:solidFill>
              <a:latin typeface="Albert Sans" panose="020B060402020202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US" dirty="0" smtClean="0"/>
              <a:t> </a:t>
            </a:r>
            <a:r>
              <a:rPr lang="en-IN" b="1" dirty="0">
                <a:latin typeface="Albert Sans" panose="020B0604020202020204" charset="0"/>
              </a:rPr>
              <a:t>WHAT IS REGRESSION?</a:t>
            </a:r>
            <a:br>
              <a:rPr lang="en-IN" b="1" dirty="0">
                <a:latin typeface="Albert Sans" panose="020B0604020202020204" charset="0"/>
              </a:rPr>
            </a:b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335372" y="1580646"/>
            <a:ext cx="8133864" cy="2685421"/>
          </a:xfrm>
          <a:prstGeom prst="rect">
            <a:avLst/>
          </a:prstGeom>
        </p:spPr>
        <p:txBody>
          <a:bodyPr spcFirstLastPara="1" wrap="square" lIns="91425" tIns="91425" rIns="91425" bIns="91425" anchor="t" anchorCtr="0">
            <a:noAutofit/>
          </a:bodyPr>
          <a:lstStyle/>
          <a:p>
            <a:r>
              <a:rPr lang="en-US" dirty="0"/>
              <a:t>Regression is a supervised machine learning technique which is used to predict continuous values.</a:t>
            </a:r>
          </a:p>
          <a:p>
            <a:r>
              <a:rPr lang="en-US" dirty="0"/>
              <a:t>The ultimate goal of the regression algorithm is to plot a best-fit line or a curve between the data.</a:t>
            </a:r>
          </a:p>
          <a:p>
            <a:r>
              <a:rPr lang="en-US" dirty="0"/>
              <a:t>The three main metrics that are used for evaluating the trained regression model are variance, bias and error. If the variance is high, it leads to overfitting and when the bias is high, it leads to </a:t>
            </a:r>
            <a:r>
              <a:rPr lang="en-US" dirty="0" err="1"/>
              <a:t>underfitting</a:t>
            </a:r>
            <a:r>
              <a:rPr lang="en-US" dirty="0"/>
              <a:t>.</a:t>
            </a:r>
          </a:p>
          <a:p>
            <a:r>
              <a:rPr lang="en-US" dirty="0"/>
              <a:t>Based on the number of input features and output labels, regression is classified as linear (one input and one output), multiple (many inputs and one output) and multivariate (many outputs).</a:t>
            </a:r>
          </a:p>
          <a:p>
            <a:endParaRPr lang="en-IN"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5</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1217793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US" dirty="0" smtClean="0"/>
              <a:t> </a:t>
            </a:r>
            <a:r>
              <a:rPr lang="en-IN" b="1" dirty="0">
                <a:latin typeface="Albert Sans" panose="020B0604020202020204" charset="0"/>
              </a:rPr>
              <a:t>WHAT IS REGRESSION?</a:t>
            </a:r>
            <a:br>
              <a:rPr lang="en-IN" b="1" dirty="0">
                <a:latin typeface="Albert Sans" panose="020B0604020202020204" charset="0"/>
              </a:rPr>
            </a:b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195146" y="1374136"/>
            <a:ext cx="5890344" cy="3277952"/>
          </a:xfrm>
          <a:prstGeom prst="rect">
            <a:avLst/>
          </a:prstGeom>
        </p:spPr>
        <p:txBody>
          <a:bodyPr spcFirstLastPara="1" wrap="square" lIns="91425" tIns="91425" rIns="91425" bIns="91425" anchor="t" anchorCtr="0">
            <a:noAutofit/>
          </a:bodyPr>
          <a:lstStyle/>
          <a:p>
            <a:r>
              <a:rPr lang="en-US" sz="1100" dirty="0"/>
              <a:t>Imagine you have a bunch of balloons, each with a different weight written on it. You also have a measuring tape to measure their size. You blow them up and notice that bigger balloons tend to be heavier. Now, you want to create a game where you guess the weight of a balloon just by looking at its size.</a:t>
            </a:r>
          </a:p>
          <a:p>
            <a:r>
              <a:rPr lang="en-US" sz="1100" dirty="0"/>
              <a:t>That's what regression does! It's like a smart assistant in this game. You show it some balloons with both weight and size written on them (this is your training data). It then tries to find a rule that connects size and weight. It might draw a line on a graph, like this:</a:t>
            </a:r>
          </a:p>
          <a:p>
            <a:r>
              <a:rPr lang="en-US" sz="1100" dirty="0"/>
              <a:t>Now, when you show it a new balloon, it can use the line to guess its weight based on its size. The closer the balloon is to the line, the better the guess.</a:t>
            </a:r>
          </a:p>
          <a:p>
            <a:r>
              <a:rPr lang="en-US" sz="1100" dirty="0"/>
              <a:t>This is a simple example of linear regression. There are other types of regression that can handle more complex relationships, like curves and multi-dimensional data. But the idea is always the same: using existing data to learn a rule that helps predict unknown values.</a:t>
            </a:r>
          </a:p>
          <a:p>
            <a:endParaRPr lang="en-IN"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6</a:t>
            </a:r>
            <a:endParaRPr lang="en-IN" sz="1000" dirty="0">
              <a:solidFill>
                <a:schemeClr val="accent1">
                  <a:lumMod val="40000"/>
                  <a:lumOff val="60000"/>
                </a:schemeClr>
              </a:solidFill>
              <a:latin typeface="Albert Sans" panose="020B0604020202020204" charset="0"/>
            </a:endParaRPr>
          </a:p>
        </p:txBody>
      </p:sp>
      <p:pic>
        <p:nvPicPr>
          <p:cNvPr id="2" name="Picture 1"/>
          <p:cNvPicPr>
            <a:picLocks noChangeAspect="1"/>
          </p:cNvPicPr>
          <p:nvPr/>
        </p:nvPicPr>
        <p:blipFill>
          <a:blip r:embed="rId3"/>
          <a:stretch>
            <a:fillRect/>
          </a:stretch>
        </p:blipFill>
        <p:spPr>
          <a:xfrm>
            <a:off x="6134450" y="2122998"/>
            <a:ext cx="2447205" cy="1269776"/>
          </a:xfrm>
          <a:prstGeom prst="rect">
            <a:avLst/>
          </a:prstGeom>
        </p:spPr>
      </p:pic>
    </p:spTree>
    <p:extLst>
      <p:ext uri="{BB962C8B-B14F-4D97-AF65-F5344CB8AC3E}">
        <p14:creationId xmlns:p14="http://schemas.microsoft.com/office/powerpoint/2010/main" val="1474616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403597" y="465777"/>
            <a:ext cx="8336806" cy="572700"/>
          </a:xfrm>
          <a:prstGeom prst="rect">
            <a:avLst/>
          </a:prstGeom>
        </p:spPr>
        <p:txBody>
          <a:bodyPr spcFirstLastPara="1" wrap="square" lIns="91425" tIns="91425" rIns="91425" bIns="91425" anchor="t" anchorCtr="0">
            <a:noAutofit/>
          </a:bodyPr>
          <a:lstStyle/>
          <a:p>
            <a:r>
              <a:rPr lang="en-US" dirty="0" smtClean="0"/>
              <a:t> </a:t>
            </a:r>
            <a:r>
              <a:rPr lang="en-US" b="1" dirty="0">
                <a:latin typeface="Albert Sans" panose="020B0604020202020204" charset="0"/>
              </a:rPr>
              <a:t>MOST COMMONLY USED REGRESSIONS</a:t>
            </a:r>
            <a:r>
              <a:rPr lang="en-US" dirty="0"/>
              <a:t>.</a:t>
            </a:r>
            <a:r>
              <a:rPr lang="en-IN" b="1" dirty="0">
                <a:latin typeface="Albert Sans" panose="020B0604020202020204" charset="0"/>
              </a:rPr>
              <a:t/>
            </a:r>
            <a:br>
              <a:rPr lang="en-IN" b="1" dirty="0">
                <a:latin typeface="Albert Sans" panose="020B0604020202020204" charset="0"/>
              </a:rPr>
            </a:br>
            <a:r>
              <a:rPr lang="en-IN" b="1" dirty="0"/>
              <a:t/>
            </a:r>
            <a:br>
              <a:rPr lang="en-IN" b="1" dirty="0"/>
            </a:br>
            <a:r>
              <a:rPr lang="en-IN" b="1" dirty="0"/>
              <a:t/>
            </a:r>
            <a:br>
              <a:rPr lang="en-IN" b="1" dirty="0"/>
            </a:br>
            <a:r>
              <a:rPr lang="en-US" dirty="0" smtClean="0"/>
              <a:t> </a:t>
            </a:r>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7"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7</a:t>
            </a:r>
            <a:endParaRPr lang="en-IN" sz="1000" dirty="0">
              <a:solidFill>
                <a:schemeClr val="accent1">
                  <a:lumMod val="40000"/>
                  <a:lumOff val="60000"/>
                </a:schemeClr>
              </a:solidFill>
              <a:latin typeface="Albert Sans" panose="020B060402020202020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845742378"/>
              </p:ext>
            </p:extLst>
          </p:nvPr>
        </p:nvGraphicFramePr>
        <p:xfrm>
          <a:off x="902333" y="1633605"/>
          <a:ext cx="7440232" cy="2453430"/>
        </p:xfrm>
        <a:graphic>
          <a:graphicData uri="http://schemas.openxmlformats.org/drawingml/2006/table">
            <a:tbl>
              <a:tblPr>
                <a:noFill/>
                <a:tableStyleId>{ECD47711-9BBF-4EBE-BF4B-EF288A57BED4}</a:tableStyleId>
              </a:tblPr>
              <a:tblGrid>
                <a:gridCol w="7440232">
                  <a:extLst>
                    <a:ext uri="{9D8B030D-6E8A-4147-A177-3AD203B41FA5}">
                      <a16:colId xmlns:a16="http://schemas.microsoft.com/office/drawing/2014/main" val="2531034791"/>
                    </a:ext>
                  </a:extLst>
                </a:gridCol>
              </a:tblGrid>
              <a:tr h="346550">
                <a:tc>
                  <a:txBody>
                    <a:bodyPr/>
                    <a:lstStyle/>
                    <a:p>
                      <a:r>
                        <a:rPr lang="en-US" sz="1100" b="1" dirty="0" smtClean="0">
                          <a:latin typeface="Albert Sans" panose="020B0604020202020204" charset="0"/>
                        </a:rPr>
                        <a:t>LINEAR REGRESSION</a:t>
                      </a:r>
                      <a:endParaRPr lang="en-IN" sz="1100" b="1" dirty="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2883852581"/>
                  </a:ext>
                </a:extLst>
              </a:tr>
              <a:tr h="346550">
                <a:tc>
                  <a:txBody>
                    <a:bodyPr/>
                    <a:lstStyle/>
                    <a:p>
                      <a:r>
                        <a:rPr lang="en-US" sz="1100" b="1" dirty="0" smtClean="0">
                          <a:latin typeface="Albert Sans" panose="020B0604020202020204" charset="0"/>
                        </a:rPr>
                        <a:t>LOGISTIC REGRESSION</a:t>
                      </a:r>
                      <a:endParaRPr lang="en-IN" sz="1100" b="1" dirty="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57063906"/>
                  </a:ext>
                </a:extLst>
              </a:tr>
              <a:tr h="346550">
                <a:tc>
                  <a:txBody>
                    <a:bodyPr/>
                    <a:lstStyle/>
                    <a:p>
                      <a:r>
                        <a:rPr lang="en-US" sz="1100" b="1" dirty="0" smtClean="0">
                          <a:latin typeface="Albert Sans" panose="020B0604020202020204" charset="0"/>
                        </a:rPr>
                        <a:t>POLYNOMIAL REGRESSION</a:t>
                      </a:r>
                      <a:endParaRPr lang="en-IN" sz="1100" b="1" dirty="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48168465"/>
                  </a:ext>
                </a:extLst>
              </a:tr>
              <a:tr h="346550">
                <a:tc>
                  <a:txBody>
                    <a:bodyPr/>
                    <a:lstStyle/>
                    <a:p>
                      <a:r>
                        <a:rPr lang="en-US" sz="1100" b="1" dirty="0" smtClean="0">
                          <a:latin typeface="Albert Sans" panose="020B0604020202020204" charset="0"/>
                        </a:rPr>
                        <a:t>STEPWISE</a:t>
                      </a:r>
                      <a:r>
                        <a:rPr lang="en-US" sz="1100" b="1" baseline="0" dirty="0" smtClean="0">
                          <a:latin typeface="Albert Sans" panose="020B0604020202020204" charset="0"/>
                        </a:rPr>
                        <a:t> REGRESSION</a:t>
                      </a:r>
                      <a:endParaRPr lang="en-IN" sz="1100" b="1" dirty="0" smtClean="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92658455"/>
                  </a:ext>
                </a:extLst>
              </a:tr>
              <a:tr h="346550">
                <a:tc>
                  <a:txBody>
                    <a:bodyPr/>
                    <a:lstStyle/>
                    <a:p>
                      <a:r>
                        <a:rPr lang="en-US" sz="1100" b="1" dirty="0" smtClean="0">
                          <a:latin typeface="Albert Sans" panose="020B0604020202020204" charset="0"/>
                        </a:rPr>
                        <a:t>RIDGE</a:t>
                      </a:r>
                      <a:r>
                        <a:rPr lang="en-US" sz="1100" b="1" baseline="0" dirty="0" smtClean="0">
                          <a:latin typeface="Albert Sans" panose="020B0604020202020204" charset="0"/>
                        </a:rPr>
                        <a:t> REGRESSION</a:t>
                      </a:r>
                      <a:endParaRPr lang="en-IN" sz="1100" b="1" dirty="0" smtClean="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117759001"/>
                  </a:ext>
                </a:extLst>
              </a:tr>
              <a:tr h="346550">
                <a:tc>
                  <a:txBody>
                    <a:bodyPr/>
                    <a:lstStyle/>
                    <a:p>
                      <a:r>
                        <a:rPr lang="en-US" sz="1100" b="1" dirty="0" smtClean="0">
                          <a:latin typeface="Albert Sans" panose="020B0604020202020204" charset="0"/>
                        </a:rPr>
                        <a:t>LASSO</a:t>
                      </a:r>
                      <a:r>
                        <a:rPr lang="en-US" sz="1100" b="1" baseline="0" dirty="0" smtClean="0">
                          <a:latin typeface="Albert Sans" panose="020B0604020202020204" charset="0"/>
                        </a:rPr>
                        <a:t> REGRESSION</a:t>
                      </a:r>
                      <a:endParaRPr lang="en-IN" sz="1100" b="1" dirty="0" smtClean="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2958623334"/>
                  </a:ext>
                </a:extLst>
              </a:tr>
              <a:tr h="346550">
                <a:tc>
                  <a:txBody>
                    <a:bodyPr/>
                    <a:lstStyle/>
                    <a:p>
                      <a:r>
                        <a:rPr lang="en-US" sz="1100" b="1" dirty="0" smtClean="0">
                          <a:latin typeface="Albert Sans" panose="020B0604020202020204" charset="0"/>
                        </a:rPr>
                        <a:t>ELASTICNET</a:t>
                      </a:r>
                      <a:r>
                        <a:rPr lang="en-US" sz="1100" b="1" baseline="0" dirty="0" smtClean="0">
                          <a:latin typeface="Albert Sans" panose="020B0604020202020204" charset="0"/>
                        </a:rPr>
                        <a:t> REGRESSION</a:t>
                      </a:r>
                      <a:endParaRPr lang="en-IN" sz="1100" b="1" dirty="0" smtClean="0">
                        <a:latin typeface="Albert Sans" panose="020B0604020202020204"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665864581"/>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US" b="1" dirty="0">
                <a:latin typeface="Albert Sans" panose="020B0604020202020204" charset="0"/>
              </a:rPr>
              <a:t>LINEAR REGRESSION</a:t>
            </a: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720000" y="1294864"/>
            <a:ext cx="7572662" cy="2860891"/>
          </a:xfrm>
          <a:prstGeom prst="rect">
            <a:avLst/>
          </a:prstGeom>
        </p:spPr>
        <p:txBody>
          <a:bodyPr spcFirstLastPara="1" wrap="square" lIns="91425" tIns="91425" rIns="91425" bIns="91425" anchor="t" anchorCtr="0">
            <a:noAutofit/>
          </a:bodyPr>
          <a:lstStyle/>
          <a:p>
            <a:r>
              <a:rPr lang="en-US" dirty="0"/>
              <a:t>Linear regression is a supervised machine learning technique used to predict a continuous value based on one or more input </a:t>
            </a:r>
            <a:r>
              <a:rPr lang="en-US" dirty="0" smtClean="0"/>
              <a:t>variables</a:t>
            </a:r>
          </a:p>
          <a:p>
            <a:endParaRPr lang="en-US" dirty="0" smtClean="0"/>
          </a:p>
          <a:p>
            <a:r>
              <a:rPr lang="en-US" dirty="0" smtClean="0"/>
              <a:t>This </a:t>
            </a:r>
            <a:r>
              <a:rPr lang="en-US" dirty="0"/>
              <a:t>is the simplest form of regression, and it assumes that there is a linear relationship between the dependent and independent variables. Linear regression is often used to predict continuous values, such as house prices, stock prices, and sales figures</a:t>
            </a:r>
            <a:r>
              <a:rPr lang="en-US" dirty="0" smtClean="0"/>
              <a:t>.</a:t>
            </a:r>
          </a:p>
          <a:p>
            <a:endParaRPr lang="en-US" dirty="0" smtClean="0"/>
          </a:p>
          <a:p>
            <a:r>
              <a:rPr lang="en-US" dirty="0"/>
              <a:t>The goal of linear regression is to find a linear relationship between the dependent variable (the output we want to predict) and the independent variable(s) (the input features). </a:t>
            </a:r>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8</a:t>
            </a:r>
            <a:endParaRPr lang="en-IN" sz="1000" dirty="0">
              <a:solidFill>
                <a:schemeClr val="accent1">
                  <a:lumMod val="40000"/>
                  <a:lumOff val="60000"/>
                </a:schemeClr>
              </a:solidFill>
              <a:latin typeface="Albert Sans" panose="020B0604020202020204" charset="0"/>
            </a:endParaRPr>
          </a:p>
        </p:txBody>
      </p:sp>
    </p:spTree>
    <p:extLst>
      <p:ext uri="{BB962C8B-B14F-4D97-AF65-F5344CB8AC3E}">
        <p14:creationId xmlns:p14="http://schemas.microsoft.com/office/powerpoint/2010/main" val="3011281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a:xfrm>
            <a:off x="720000" y="467687"/>
            <a:ext cx="7704000" cy="572700"/>
          </a:xfrm>
          <a:prstGeom prst="rect">
            <a:avLst/>
          </a:prstGeom>
        </p:spPr>
        <p:txBody>
          <a:bodyPr spcFirstLastPara="1" wrap="square" lIns="91425" tIns="91425" rIns="91425" bIns="91425" anchor="t" anchorCtr="0">
            <a:noAutofit/>
          </a:bodyPr>
          <a:lstStyle/>
          <a:p>
            <a:r>
              <a:rPr lang="en-US" b="1" dirty="0">
                <a:latin typeface="Albert Sans" panose="020B0604020202020204" charset="0"/>
              </a:rPr>
              <a:t>LINEAR REGRESSION</a:t>
            </a:r>
            <a:r>
              <a:rPr lang="en-IN" b="1" dirty="0"/>
              <a:t/>
            </a:r>
            <a:br>
              <a:rPr lang="en-IN" b="1" dirty="0"/>
            </a:br>
            <a:r>
              <a:rPr lang="en-IN" b="1" dirty="0"/>
              <a:t/>
            </a:r>
            <a:br>
              <a:rPr lang="en-IN" b="1" dirty="0"/>
            </a:br>
            <a:r>
              <a:rPr lang="en-US" dirty="0" smtClean="0"/>
              <a:t> </a:t>
            </a:r>
            <a:endParaRPr dirty="0"/>
          </a:p>
        </p:txBody>
      </p:sp>
      <p:sp>
        <p:nvSpPr>
          <p:cNvPr id="508" name="Google Shape;508;p48"/>
          <p:cNvSpPr txBox="1">
            <a:spLocks noGrp="1"/>
          </p:cNvSpPr>
          <p:nvPr>
            <p:ph type="body" idx="1"/>
          </p:nvPr>
        </p:nvSpPr>
        <p:spPr>
          <a:xfrm>
            <a:off x="458974" y="378372"/>
            <a:ext cx="4100413" cy="3405351"/>
          </a:xfrm>
          <a:prstGeom prst="rect">
            <a:avLst/>
          </a:prstGeom>
        </p:spPr>
        <p:txBody>
          <a:bodyPr spcFirstLastPara="1" wrap="square" lIns="91425" tIns="91425" rIns="91425" bIns="91425" anchor="t" anchorCtr="0">
            <a:noAutofit/>
          </a:bodyPr>
          <a:lstStyle/>
          <a:p>
            <a:endParaRPr lang="en-US" dirty="0" smtClean="0"/>
          </a:p>
          <a:p>
            <a:endParaRPr lang="en-US" dirty="0" smtClean="0"/>
          </a:p>
          <a:p>
            <a:endParaRPr lang="en-US" dirty="0" smtClean="0"/>
          </a:p>
          <a:p>
            <a:pPr algn="ctr"/>
            <a:endParaRPr lang="en-IN" dirty="0" smtClean="0"/>
          </a:p>
          <a:p>
            <a:pPr algn="ctr"/>
            <a:endParaRPr lang="en-US" dirty="0"/>
          </a:p>
          <a:p>
            <a:pPr marL="139700" lvl="0" indent="0">
              <a:spcBef>
                <a:spcPts val="1200"/>
              </a:spcBef>
              <a:buNone/>
            </a:pPr>
            <a:r>
              <a:rPr lang="en-US" dirty="0"/>
              <a:t>As an example, let's take sales numbers for umbrellas for the last 24 months and find out the average monthly rainfall for the same period. Plot this information on a chart, and the regression line will demonstrate the relationship between the independent variable </a:t>
            </a:r>
            <a:r>
              <a:rPr lang="en-US" dirty="0" smtClean="0"/>
              <a:t>(</a:t>
            </a:r>
            <a:r>
              <a:rPr lang="en-US" dirty="0"/>
              <a:t>rainfall) and dependent variable (umbrella sales</a:t>
            </a:r>
            <a:r>
              <a:rPr lang="en-US" dirty="0" smtClean="0"/>
              <a:t>):</a:t>
            </a:r>
          </a:p>
          <a:p>
            <a:pPr marL="139700" lvl="0" indent="0">
              <a:spcBef>
                <a:spcPts val="1200"/>
              </a:spcBef>
              <a:buNone/>
            </a:pPr>
            <a:endParaRPr lang="en-US" dirty="0" smtClean="0"/>
          </a:p>
          <a:p>
            <a:pPr marL="139700" lvl="0" indent="0">
              <a:spcBef>
                <a:spcPts val="1200"/>
              </a:spcBef>
              <a:buNone/>
            </a:pPr>
            <a:endParaRPr lang="en-US" dirty="0"/>
          </a:p>
          <a:p>
            <a:pPr marL="139700" lvl="0" indent="0">
              <a:spcBef>
                <a:spcPts val="1200"/>
              </a:spcBef>
              <a:buNone/>
            </a:pPr>
            <a:endParaRPr lang="en-US" dirty="0" smtClean="0"/>
          </a:p>
          <a:p>
            <a:pPr marL="139700" lvl="0" indent="0">
              <a:spcBef>
                <a:spcPts val="1200"/>
              </a:spcBef>
              <a:buNone/>
            </a:pPr>
            <a:endParaRPr dirty="0"/>
          </a:p>
        </p:txBody>
      </p:sp>
      <p:cxnSp>
        <p:nvCxnSpPr>
          <p:cNvPr id="509" name="Google Shape;509;p48"/>
          <p:cNvCxnSpPr/>
          <p:nvPr/>
        </p:nvCxnSpPr>
        <p:spPr>
          <a:xfrm>
            <a:off x="2796750" y="1167625"/>
            <a:ext cx="3550500" cy="0"/>
          </a:xfrm>
          <a:prstGeom prst="straightConnector1">
            <a:avLst/>
          </a:prstGeom>
          <a:noFill/>
          <a:ln w="19050" cap="flat" cmpd="sng">
            <a:solidFill>
              <a:schemeClr val="dk1"/>
            </a:solidFill>
            <a:prstDash val="solid"/>
            <a:round/>
            <a:headEnd type="none" w="med" len="med"/>
            <a:tailEnd type="none" w="med" len="med"/>
          </a:ln>
        </p:spPr>
      </p:cxnSp>
      <p:sp>
        <p:nvSpPr>
          <p:cNvPr id="5" name="Date Placeholder 3">
            <a:extLst>
              <a:ext uri="{FF2B5EF4-FFF2-40B4-BE49-F238E27FC236}">
                <a16:creationId xmlns:a16="http://schemas.microsoft.com/office/drawing/2014/main" id="{C4DD89D6-206D-8A24-A2D5-29C00F1E5D23}"/>
              </a:ext>
            </a:extLst>
          </p:cNvPr>
          <p:cNvSpPr txBox="1">
            <a:spLocks/>
          </p:cNvSpPr>
          <p:nvPr/>
        </p:nvSpPr>
        <p:spPr>
          <a:xfrm>
            <a:off x="163961" y="4858598"/>
            <a:ext cx="8671035" cy="273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000" dirty="0" smtClean="0">
                <a:solidFill>
                  <a:schemeClr val="accent1">
                    <a:lumMod val="40000"/>
                    <a:lumOff val="60000"/>
                  </a:schemeClr>
                </a:solidFill>
                <a:latin typeface="Albert Sans" panose="020B0604020202020204" charset="0"/>
              </a:rPr>
              <a:t>VIT BHOPAL UNIVERSITY                                                 9</a:t>
            </a:r>
            <a:endParaRPr lang="en-IN" sz="1000" dirty="0">
              <a:solidFill>
                <a:schemeClr val="accent1">
                  <a:lumMod val="40000"/>
                  <a:lumOff val="60000"/>
                </a:schemeClr>
              </a:solidFill>
              <a:latin typeface="Albert Sans" panose="020B0604020202020204" charset="0"/>
            </a:endParaRPr>
          </a:p>
        </p:txBody>
      </p:sp>
      <p:pic>
        <p:nvPicPr>
          <p:cNvPr id="3" name="Picture 2"/>
          <p:cNvPicPr>
            <a:picLocks noChangeAspect="1"/>
          </p:cNvPicPr>
          <p:nvPr/>
        </p:nvPicPr>
        <p:blipFill>
          <a:blip r:embed="rId3"/>
          <a:stretch>
            <a:fillRect/>
          </a:stretch>
        </p:blipFill>
        <p:spPr>
          <a:xfrm>
            <a:off x="4745420" y="1808470"/>
            <a:ext cx="3772490" cy="2154806"/>
          </a:xfrm>
          <a:prstGeom prst="rect">
            <a:avLst/>
          </a:prstGeom>
        </p:spPr>
      </p:pic>
    </p:spTree>
    <p:extLst>
      <p:ext uri="{BB962C8B-B14F-4D97-AF65-F5344CB8AC3E}">
        <p14:creationId xmlns:p14="http://schemas.microsoft.com/office/powerpoint/2010/main" val="3969493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ligious Intolerance Thesis Defense by Slidesgo">
  <a:themeElements>
    <a:clrScheme name="Simple Light">
      <a:dk1>
        <a:srgbClr val="161616"/>
      </a:dk1>
      <a:lt1>
        <a:srgbClr val="FFFFFF"/>
      </a:lt1>
      <a:dk2>
        <a:srgbClr val="ECE5DD"/>
      </a:dk2>
      <a:lt2>
        <a:srgbClr val="D9D0C7"/>
      </a:lt2>
      <a:accent1>
        <a:srgbClr val="7C7E62"/>
      </a:accent1>
      <a:accent2>
        <a:srgbClr val="FFFFFF"/>
      </a:accent2>
      <a:accent3>
        <a:srgbClr val="FFFFFF"/>
      </a:accent3>
      <a:accent4>
        <a:srgbClr val="FFFFFF"/>
      </a:accent4>
      <a:accent5>
        <a:srgbClr val="FFFFFF"/>
      </a:accent5>
      <a:accent6>
        <a:srgbClr val="FFFFFF"/>
      </a:accent6>
      <a:hlink>
        <a:srgbClr val="16161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6507127995144A9FD78AA32CEF6280" ma:contentTypeVersion="3" ma:contentTypeDescription="Create a new document." ma:contentTypeScope="" ma:versionID="07dcd264065cc195c8f52cc1bdf0817d">
  <xsd:schema xmlns:xsd="http://www.w3.org/2001/XMLSchema" xmlns:xs="http://www.w3.org/2001/XMLSchema" xmlns:p="http://schemas.microsoft.com/office/2006/metadata/properties" xmlns:ns2="4669f13f-824d-4ac2-9a72-b2a5359c140b" targetNamespace="http://schemas.microsoft.com/office/2006/metadata/properties" ma:root="true" ma:fieldsID="2ee550907fab596c855ac38505e59dfe" ns2:_="">
    <xsd:import namespace="4669f13f-824d-4ac2-9a72-b2a5359c140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69f13f-824d-4ac2-9a72-b2a5359c14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B449B7-68A6-41FF-ADE6-3B843863D54C}">
  <ds:schemaRefs>
    <ds:schemaRef ds:uri="http://purl.org/dc/elements/1.1/"/>
    <ds:schemaRef ds:uri="http://schemas.microsoft.com/office/2006/documentManagement/types"/>
    <ds:schemaRef ds:uri="http://schemas.openxmlformats.org/package/2006/metadata/core-properties"/>
    <ds:schemaRef ds:uri="http://purl.org/dc/terms/"/>
    <ds:schemaRef ds:uri="http://schemas.microsoft.com/office/2006/metadata/properties"/>
    <ds:schemaRef ds:uri="http://www.w3.org/XML/1998/namespace"/>
    <ds:schemaRef ds:uri="http://schemas.microsoft.com/office/infopath/2007/PartnerControls"/>
    <ds:schemaRef ds:uri="4669f13f-824d-4ac2-9a72-b2a5359c140b"/>
    <ds:schemaRef ds:uri="http://purl.org/dc/dcmitype/"/>
  </ds:schemaRefs>
</ds:datastoreItem>
</file>

<file path=customXml/itemProps2.xml><?xml version="1.0" encoding="utf-8"?>
<ds:datastoreItem xmlns:ds="http://schemas.openxmlformats.org/officeDocument/2006/customXml" ds:itemID="{F6846864-442D-4D52-A8C4-1FB38456F965}">
  <ds:schemaRefs>
    <ds:schemaRef ds:uri="http://schemas.microsoft.com/sharepoint/v3/contenttype/forms"/>
  </ds:schemaRefs>
</ds:datastoreItem>
</file>

<file path=customXml/itemProps3.xml><?xml version="1.0" encoding="utf-8"?>
<ds:datastoreItem xmlns:ds="http://schemas.openxmlformats.org/officeDocument/2006/customXml" ds:itemID="{89E4CDFA-4A90-44F5-A4BC-3F24AA7A5B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69f13f-824d-4ac2-9a72-b2a5359c14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1811</TotalTime>
  <Words>1873</Words>
  <Application>Microsoft Office PowerPoint</Application>
  <PresentationFormat>On-screen Show (16:9)</PresentationFormat>
  <Paragraphs>218</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Albert Sans</vt:lpstr>
      <vt:lpstr>Alike</vt:lpstr>
      <vt:lpstr>Religious Intolerance Thesis Defense by Slidesgo</vt:lpstr>
      <vt:lpstr>Regression: Simple Linear Regression, Logistic Regression, Mean Square Error CSE3007 - Artificial Intelligence   </vt:lpstr>
      <vt:lpstr>GROUP MEMBERS</vt:lpstr>
      <vt:lpstr>CONTENTS</vt:lpstr>
      <vt:lpstr>CONTENTS</vt:lpstr>
      <vt:lpstr> WHAT IS REGRESSION?    </vt:lpstr>
      <vt:lpstr> WHAT IS REGRESSION?    </vt:lpstr>
      <vt:lpstr> MOST COMMONLY USED REGRESSIONS.    </vt:lpstr>
      <vt:lpstr>LINEAR REGRESSION   </vt:lpstr>
      <vt:lpstr>LINEAR REGRESSION   </vt:lpstr>
      <vt:lpstr>LINEAR REGRESSION   </vt:lpstr>
      <vt:lpstr>LINEAR REGRESSION   </vt:lpstr>
      <vt:lpstr>LINEAR REGRESSION   </vt:lpstr>
      <vt:lpstr>ASSUMPTIONS OF LINEAR REGRESSION   </vt:lpstr>
      <vt:lpstr>APPLICATIONS OF LINEAR REGRESSION:    </vt:lpstr>
      <vt:lpstr>ADVANTAGES AND DISADVANTAGES    </vt:lpstr>
      <vt:lpstr>LOGISTIC REGRESSION   </vt:lpstr>
      <vt:lpstr>LOGISTIC REGRESSION   </vt:lpstr>
      <vt:lpstr>ASSUMPTIONS OF LOGISTIC REGRESSION   </vt:lpstr>
      <vt:lpstr>APPLICATIONS OF LOGISTIC REGRESSION:    </vt:lpstr>
      <vt:lpstr>ADVANTAGES AND DISADVANTAGES    </vt:lpstr>
      <vt:lpstr>MEAN SQUARED ERROR   </vt:lpstr>
      <vt:lpstr>MEAN SQUARED ERROR   </vt:lpstr>
      <vt:lpstr>MEAN SQUARED ERROR   </vt:lpstr>
      <vt:lpstr>MEAN SQUARED ERROR   </vt:lpstr>
      <vt:lpstr>MEAN SQUARED ERROR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BALANCING IN CLOUD COMPUTING</dc:title>
  <dc:creator>ANURAG</dc:creator>
  <cp:lastModifiedBy>ANURAG</cp:lastModifiedBy>
  <cp:revision>53</cp:revision>
  <dcterms:modified xsi:type="dcterms:W3CDTF">2023-11-28T16:58:40Z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0x0101000C6507127995144A9FD78AA32CEF6280</vt:lpwstr>
  </property>
</Properties>
</file>