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9" r:id="rId2"/>
    <p:sldId id="286" r:id="rId3"/>
    <p:sldId id="264" r:id="rId4"/>
    <p:sldId id="262" r:id="rId5"/>
    <p:sldId id="265" r:id="rId6"/>
    <p:sldId id="266" r:id="rId7"/>
    <p:sldId id="270" r:id="rId8"/>
    <p:sldId id="269" r:id="rId9"/>
    <p:sldId id="267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60" r:id="rId18"/>
    <p:sldId id="263" r:id="rId19"/>
    <p:sldId id="280" r:id="rId20"/>
    <p:sldId id="278" r:id="rId21"/>
    <p:sldId id="279" r:id="rId22"/>
    <p:sldId id="282" r:id="rId23"/>
    <p:sldId id="283" r:id="rId24"/>
    <p:sldId id="284" r:id="rId25"/>
    <p:sldId id="281" r:id="rId26"/>
    <p:sldId id="285" r:id="rId27"/>
    <p:sldId id="25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64B22-C53B-480A-BBB3-3D400BC2882B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8E8E-C79E-4D39-A82B-1F9E8330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8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3639-4F26-46D5-810E-08F16702F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70671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anchor="ctr">
            <a:norm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70298-4A00-487F-88BC-7A3072FA47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715775"/>
            <a:ext cx="9144000" cy="5760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Your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E990A-DF6C-414B-AB2D-5D28052D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3E8-D036-4985-AF22-8B4D3C97D404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350E2-539A-4F26-BA1F-9E883C74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DDE46-7D77-4F57-B6F0-2B9BFF78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B74BD79-CBFB-4200-A2E1-5889B0028305}"/>
              </a:ext>
            </a:extLst>
          </p:cNvPr>
          <p:cNvSpPr txBox="1">
            <a:spLocks/>
          </p:cNvSpPr>
          <p:nvPr userDrawn="1"/>
        </p:nvSpPr>
        <p:spPr>
          <a:xfrm>
            <a:off x="1524000" y="4536062"/>
            <a:ext cx="9144000" cy="57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27776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CAB9-FDBF-45A0-942B-6CD2D296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942EA-E749-4D6C-901E-AB3CC35F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B43AE-491F-48A1-8D7B-DD7541B5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EFF1-4930-4CA3-B25C-34F598C46406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19AD4-E094-4AFD-957C-52E8C75E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BF28F-8E43-41C0-A629-DFB5E6B0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5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0D2D-11F9-48E3-BDFD-009EB9BB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A0E9E-29C7-4254-9EF1-22FC64B56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3693F-2B5D-47A4-9937-F8D0829FE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FE6BA-21FC-409F-9076-83573319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2F87-B50C-456C-8165-481DEE9579A0}" type="datetime1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91006-F1A8-41BB-A213-11D6CB29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40A42-7D16-4B9A-B124-60E464AA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2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B9F6-1509-451B-8864-F6CC63045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740E5-4C34-4241-9607-30A57A5EF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3C258-E6CF-4250-9ADE-3CCF91421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3D0E3-F2B3-4828-9FE8-79E35EBAD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FC978-7416-4BEC-A3E2-5F84F4560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9FA86-F9E8-426D-94A8-D0170271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37E1-41EA-4D10-AF03-3C615F6F4A57}" type="datetime1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047790-D0A9-4819-9005-B142967A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4D3EE-50FF-4029-AEE5-F5CAF5FB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8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6189-0E78-45C1-8704-51B6FC39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D8649-928D-4B01-8393-218B21B3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55DD-322E-4780-90CD-D2A58AA5031A}" type="datetime1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7459B-4D81-41D9-B698-E4EBB157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E7329-12DA-444D-BE6A-9CDAB08D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1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992CD-B5BD-46F7-9982-2F608CC7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84BB-282A-489D-A70D-CA0E7E5DF1F5}" type="datetime1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F3C13-DFDF-4BEE-B005-9B3559A3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5D232-C11D-4EC0-B725-C193AF11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6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CE45-E13E-4051-9930-F5AB357B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89764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86C2F-ADEF-447D-A076-C462E87DB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FB149-3681-404B-B16C-3997D588D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FE5FA-0948-4B78-A238-4AE9F3F5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5E76-175A-43EE-8FC1-C516FFF324D1}" type="datetime1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210DE-E463-4F2A-81EB-CB0B35D7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1E8EA-41FB-4066-BAA8-D9D18EB8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3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0DEF-6E07-4C46-8712-DD9C5A30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91171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99C68-EA94-44E4-861F-ACEA6D729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685A7-0A6C-411B-899C-9B6DC9F86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BA343-6E0B-4DCD-A848-1339A502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BE54-71BE-4984-B90D-395BDE8F6FBE}" type="datetime1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59AA6-8337-4E76-B558-E60FBE74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1C4D-D704-4BD9-8A46-0907CA3C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1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2B08E9-BC93-4F3C-8000-6931DF2B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441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7735-0958-4F79-9D87-67DA22BCF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8294" y="1519311"/>
            <a:ext cx="10045505" cy="465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This is the first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75F63-3A28-42D0-A112-749A432F0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608385" cy="365125"/>
          </a:xfrm>
          <a:prstGeom prst="rect">
            <a:avLst/>
          </a:prstGeom>
          <a:blipFill dpi="0" rotWithShape="1">
            <a:blip r:embed="rId10">
              <a:alphaModFix amt="90000"/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C5E82-E54B-4141-98D7-0C58DD31AE53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C9FBB-1B4B-432A-8E9F-8BBCFF5C4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46585" y="6356350"/>
            <a:ext cx="5298832" cy="365125"/>
          </a:xfrm>
          <a:prstGeom prst="rect">
            <a:avLst/>
          </a:prstGeom>
          <a:blipFill dpi="0" rotWithShape="1">
            <a:blip r:embed="rId10">
              <a:alphaModFix amt="95000"/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Computer Science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CA29A-A230-4FE5-8DD4-E102E902B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BE8AE-9389-4E4D-966C-8642C3CA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2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Bell MT" panose="020205030603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SzPct val="12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70000"/>
        </a:lnSpc>
        <a:spcBef>
          <a:spcPts val="600"/>
        </a:spcBef>
        <a:buClr>
          <a:srgbClr val="C00000"/>
        </a:buClr>
        <a:buSzPct val="12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SzPct val="12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SzPct val="12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SzPct val="12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curc.readthedocs.io/en/latest/programming/OpenMP-C.html" TargetMode="External"/><Relationship Id="rId3" Type="http://schemas.openxmlformats.org/officeDocument/2006/relationships/hyperlink" Target="https://en.wikipedia.org/wiki/OpenMP" TargetMode="External"/><Relationship Id="rId7" Type="http://schemas.openxmlformats.org/officeDocument/2006/relationships/hyperlink" Target="https://www.roe.ac.uk/ifa/postgrad/pedagogy/2009_kiessling.pdf" TargetMode="External"/><Relationship Id="rId2" Type="http://schemas.openxmlformats.org/officeDocument/2006/relationships/hyperlink" Target="https://cces.unicamp.br/2022/10/25/the-openmp-cluster-programming-mode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ople.math.sc.edu/Burkardt/c_src/openmp/openmp.html" TargetMode="External"/><Relationship Id="rId5" Type="http://schemas.openxmlformats.org/officeDocument/2006/relationships/hyperlink" Target="https://researchcomputing.princeton.edu/education/external-online-resources/openmp" TargetMode="External"/><Relationship Id="rId4" Type="http://schemas.openxmlformats.org/officeDocument/2006/relationships/hyperlink" Target="https://www.hpe.com/psnow/resources/ebooks/a00115296en_us_v1/OpenMP_Overview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732"/>
            <a:ext cx="10515600" cy="162740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EPICS</a:t>
            </a:r>
            <a:r>
              <a:rPr lang="en-IN" b="1" dirty="0"/>
              <a:t> (DSN3099 - </a:t>
            </a:r>
            <a:r>
              <a:rPr lang="en-US" b="1" dirty="0"/>
              <a:t>Engineering Projects in Community Service</a:t>
            </a:r>
            <a:r>
              <a:rPr lang="en-IN" b="1" dirty="0"/>
              <a:t>)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48A2-EEF8-444C-9236-5B96E0CAE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509" y="2141416"/>
            <a:ext cx="10045505" cy="7131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b="1" dirty="0"/>
              <a:t>REVIEW</a:t>
            </a:r>
            <a:r>
              <a:rPr lang="en-IN" sz="4400" b="1" dirty="0">
                <a:latin typeface="+mn-lt"/>
              </a:rPr>
              <a:t> </a:t>
            </a:r>
            <a:r>
              <a:rPr lang="en-IN" sz="4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 </a:t>
            </a:r>
            <a:r>
              <a:rPr lang="en-IN" sz="4400" b="1" dirty="0"/>
              <a:t>(FINAL)</a:t>
            </a:r>
          </a:p>
          <a:p>
            <a:pPr marL="0" indent="0" algn="ctr">
              <a:buNone/>
            </a:pPr>
            <a:endParaRPr lang="en-US" sz="3200" b="1" dirty="0" smtClean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4/29/2024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VIT BHOPAL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A348A2-EEF8-444C-9236-5B96E0CAE2AA}"/>
              </a:ext>
            </a:extLst>
          </p:cNvPr>
          <p:cNvSpPr txBox="1">
            <a:spLocks/>
          </p:cNvSpPr>
          <p:nvPr/>
        </p:nvSpPr>
        <p:spPr>
          <a:xfrm>
            <a:off x="1214509" y="3238689"/>
            <a:ext cx="5209738" cy="1350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en-US" dirty="0" smtClean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A348A2-EEF8-444C-9236-5B96E0CAE2AA}"/>
              </a:ext>
            </a:extLst>
          </p:cNvPr>
          <p:cNvSpPr txBox="1">
            <a:spLocks/>
          </p:cNvSpPr>
          <p:nvPr/>
        </p:nvSpPr>
        <p:spPr>
          <a:xfrm>
            <a:off x="3619900" y="3126159"/>
            <a:ext cx="5209738" cy="1350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IN" b="1" dirty="0" smtClean="0"/>
          </a:p>
          <a:p>
            <a:pPr marL="0" indent="0" algn="ctr">
              <a:buNone/>
            </a:pPr>
            <a:r>
              <a:rPr lang="en-IN" sz="4000" b="1" dirty="0" smtClean="0"/>
              <a:t>GROUP </a:t>
            </a:r>
            <a:r>
              <a:rPr lang="en-IN" sz="4000" b="1" dirty="0"/>
              <a:t>268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963" y="4861170"/>
            <a:ext cx="3380596" cy="126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8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OpenMP</a:t>
            </a:r>
            <a:r>
              <a:rPr lang="en-IN" dirty="0" smtClean="0"/>
              <a:t> Directives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48A2-EEF8-444C-9236-5B96E0CA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parallel:</a:t>
            </a:r>
          </a:p>
          <a:p>
            <a:pPr marL="0" indent="0">
              <a:buNone/>
            </a:pPr>
            <a:r>
              <a:rPr lang="en-US" dirty="0"/>
              <a:t>Creates a team of threads that execute the enclosed code block in parallel.</a:t>
            </a:r>
          </a:p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parallel [clause [clause]...]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  // Parallel region code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4/29/2024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60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OpenMP</a:t>
            </a:r>
            <a:r>
              <a:rPr lang="en-IN" dirty="0" smtClean="0"/>
              <a:t> Directives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48A2-EEF8-444C-9236-5B96E0CA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for:</a:t>
            </a:r>
          </a:p>
          <a:p>
            <a:pPr marL="0" indent="0">
              <a:buNone/>
            </a:pPr>
            <a:r>
              <a:rPr lang="en-US" dirty="0"/>
              <a:t>Distributes iterations of a loop among the threads in a parallel region.</a:t>
            </a:r>
          </a:p>
          <a:p>
            <a:pPr marL="0" indent="0">
              <a:buNone/>
            </a:pPr>
            <a:r>
              <a:rPr lang="en-US" dirty="0"/>
              <a:t>Syntax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for [clause [clause]...]</a:t>
            </a:r>
          </a:p>
          <a:p>
            <a:pPr marL="457200" lvl="1" indent="0">
              <a:buNone/>
            </a:pPr>
            <a:r>
              <a:rPr lang="en-US" dirty="0"/>
              <a:t>for (</a:t>
            </a:r>
            <a:r>
              <a:rPr lang="en-US" dirty="0" err="1"/>
              <a:t>init</a:t>
            </a:r>
            <a:r>
              <a:rPr lang="en-US" dirty="0"/>
              <a:t>; test; </a:t>
            </a:r>
            <a:r>
              <a:rPr lang="en-US" dirty="0" err="1"/>
              <a:t>incr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    // Loop body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endParaRPr lang="en-US" dirty="0" smtClean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4/29/2024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9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OpenMP</a:t>
            </a:r>
            <a:r>
              <a:rPr lang="en-IN" dirty="0" smtClean="0"/>
              <a:t> Directives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48A2-EEF8-444C-9236-5B96E0CA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sections:</a:t>
            </a:r>
          </a:p>
          <a:p>
            <a:pPr marL="0" indent="0">
              <a:buNone/>
            </a:pPr>
            <a:r>
              <a:rPr lang="en-US" dirty="0"/>
              <a:t>Divides the enclosed code block into independent sections that can be executed in parallel by different threads.</a:t>
            </a:r>
          </a:p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sections [clause [clause]...]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  #pragma </a:t>
            </a:r>
            <a:r>
              <a:rPr lang="en-US" dirty="0" err="1"/>
              <a:t>omp</a:t>
            </a:r>
            <a:r>
              <a:rPr lang="en-US" dirty="0"/>
              <a:t> section</a:t>
            </a:r>
          </a:p>
          <a:p>
            <a:pPr marL="457200" lvl="1" indent="0">
              <a:buNone/>
            </a:pPr>
            <a:r>
              <a:rPr lang="en-US" dirty="0"/>
              <a:t>    {</a:t>
            </a:r>
          </a:p>
          <a:p>
            <a:pPr marL="457200" lvl="1" indent="0">
              <a:buNone/>
            </a:pPr>
            <a:r>
              <a:rPr lang="en-US" dirty="0"/>
              <a:t>        // Section 1 code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r>
              <a:rPr lang="en-US" dirty="0"/>
              <a:t>    #pragma </a:t>
            </a:r>
            <a:r>
              <a:rPr lang="en-US" dirty="0" err="1"/>
              <a:t>omp</a:t>
            </a:r>
            <a:r>
              <a:rPr lang="en-US" dirty="0"/>
              <a:t> section</a:t>
            </a:r>
          </a:p>
          <a:p>
            <a:pPr marL="457200" lvl="1" indent="0">
              <a:buNone/>
            </a:pPr>
            <a:r>
              <a:rPr lang="en-US" dirty="0"/>
              <a:t>    {</a:t>
            </a:r>
          </a:p>
          <a:p>
            <a:pPr marL="457200" lvl="1" indent="0">
              <a:buNone/>
            </a:pPr>
            <a:r>
              <a:rPr lang="en-US" dirty="0"/>
              <a:t>        // Section 2 code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r>
              <a:rPr lang="en-US" dirty="0"/>
              <a:t>    // Additional sections...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endParaRPr lang="en-US" dirty="0" smtClean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4/29/2024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3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OpenMP</a:t>
            </a:r>
            <a:r>
              <a:rPr lang="en-IN" dirty="0" smtClean="0"/>
              <a:t> Directives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48A2-EEF8-444C-9236-5B96E0CA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single:</a:t>
            </a:r>
          </a:p>
          <a:p>
            <a:pPr marL="0" indent="0">
              <a:buNone/>
            </a:pPr>
            <a:r>
              <a:rPr lang="en-US" dirty="0"/>
              <a:t>Specifies that the enclosed code block should be executed by only one thread.</a:t>
            </a:r>
          </a:p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single [clause [clause]...]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  // Single thread code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endParaRPr lang="en-US" dirty="0" smtClean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4/29/2024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31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OpenMP</a:t>
            </a:r>
            <a:r>
              <a:rPr lang="en-IN" dirty="0" smtClean="0"/>
              <a:t> Directives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48A2-EEF8-444C-9236-5B96E0CA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master:</a:t>
            </a:r>
          </a:p>
          <a:p>
            <a:pPr marL="0" indent="0">
              <a:buNone/>
            </a:pPr>
            <a:r>
              <a:rPr lang="en-US" dirty="0"/>
              <a:t>Specifies that the enclosed code block should be executed only by the master thread (the thread with ID 0).</a:t>
            </a:r>
          </a:p>
          <a:p>
            <a:pPr marL="0" indent="0">
              <a:buNone/>
            </a:pPr>
            <a:r>
              <a:rPr lang="en-US" dirty="0"/>
              <a:t>Syntax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master [clause [clause]...]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  // Master thread code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endParaRPr lang="en-US" dirty="0" smtClean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4/29/2024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40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OpenMP</a:t>
            </a:r>
            <a:r>
              <a:rPr lang="en-IN" dirty="0" smtClean="0"/>
              <a:t> Directives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48A2-EEF8-444C-9236-5B96E0CA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critical:</a:t>
            </a:r>
          </a:p>
          <a:p>
            <a:pPr marL="0" indent="0">
              <a:buNone/>
            </a:pPr>
            <a:r>
              <a:rPr lang="en-US" dirty="0"/>
              <a:t>Defines a critical section, ensuring that only one thread executes the enclosed code block at a time to avoid data races.</a:t>
            </a:r>
          </a:p>
          <a:p>
            <a:pPr marL="0" indent="0">
              <a:buNone/>
            </a:pPr>
            <a:r>
              <a:rPr lang="en-US" dirty="0" smtClean="0"/>
              <a:t>Syntax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critical [name]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  // Critical section code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endParaRPr lang="en-US" dirty="0" smtClean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4/29/2024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46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OpenMP</a:t>
            </a:r>
            <a:r>
              <a:rPr lang="en-IN" dirty="0" smtClean="0"/>
              <a:t> Directives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48A2-EEF8-444C-9236-5B96E0CA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atomic:</a:t>
            </a:r>
          </a:p>
          <a:p>
            <a:pPr marL="0" indent="0">
              <a:buNone/>
            </a:pPr>
            <a:r>
              <a:rPr lang="en-US" dirty="0"/>
              <a:t>Performs an atomic operation on a shared variable, ensuring that the operation is executed atomically without interference from other threads.</a:t>
            </a:r>
          </a:p>
          <a:p>
            <a:pPr marL="0" indent="0">
              <a:buNone/>
            </a:pPr>
            <a:r>
              <a:rPr lang="en-US" dirty="0"/>
              <a:t>Syntax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atomic [read | write | update | capture]</a:t>
            </a:r>
          </a:p>
          <a:p>
            <a:pPr marL="457200" lvl="1" indent="0">
              <a:buNone/>
            </a:pPr>
            <a:r>
              <a:rPr lang="en-US" dirty="0"/>
              <a:t>expression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4/29/2024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71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0263"/>
            <a:ext cx="10515600" cy="99944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OpenMP</a:t>
            </a:r>
            <a:r>
              <a:rPr lang="en-IN" dirty="0" smtClean="0"/>
              <a:t> </a:t>
            </a:r>
            <a:r>
              <a:rPr lang="en-IN" dirty="0"/>
              <a:t>Directives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48A2-EEF8-444C-9236-5B96E0CAE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509" y="2141415"/>
            <a:ext cx="10045505" cy="3995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ordered:</a:t>
            </a:r>
          </a:p>
          <a:p>
            <a:pPr marL="0" indent="0">
              <a:buNone/>
            </a:pPr>
            <a:r>
              <a:rPr lang="en-US" dirty="0"/>
              <a:t>Specifies that the enclosed loop or section should be executed in the order of loop iterations or section directives.</a:t>
            </a:r>
          </a:p>
          <a:p>
            <a:pPr marL="0" indent="0">
              <a:buNone/>
            </a:pPr>
            <a:r>
              <a:rPr lang="en-US" dirty="0" smtClean="0"/>
              <a:t>Syntax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ordered [clause [clause]...]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  // Ordered code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4/29/2024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VIT BHOPAL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7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0263"/>
            <a:ext cx="10515600" cy="999441"/>
          </a:xfrm>
        </p:spPr>
        <p:txBody>
          <a:bodyPr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rchitecture </a:t>
            </a:r>
            <a:r>
              <a:rPr lang="en-US" dirty="0"/>
              <a:t>and </a:t>
            </a:r>
            <a:r>
              <a:rPr lang="en-US" dirty="0" smtClean="0"/>
              <a:t>Working </a:t>
            </a:r>
            <a:r>
              <a:rPr lang="en-US" dirty="0"/>
              <a:t>of </a:t>
            </a:r>
            <a:r>
              <a:rPr lang="en-US" dirty="0" err="1"/>
              <a:t>OpenMP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48A2-EEF8-444C-9236-5B96E0CAE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509" y="1890347"/>
            <a:ext cx="10045505" cy="233875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1. Fork-Join Execution Model:</a:t>
            </a:r>
          </a:p>
          <a:p>
            <a:pPr marL="0" indent="0">
              <a:buNone/>
            </a:pPr>
            <a:r>
              <a:rPr lang="en-US" dirty="0"/>
              <a:t>   - </a:t>
            </a:r>
            <a:r>
              <a:rPr lang="en-US" dirty="0" err="1"/>
              <a:t>OpenMP</a:t>
            </a:r>
            <a:r>
              <a:rPr lang="en-US" dirty="0"/>
              <a:t> programs start with a single master thread that executes sequentially. </a:t>
            </a:r>
          </a:p>
          <a:p>
            <a:pPr marL="0" indent="0">
              <a:buNone/>
            </a:pPr>
            <a:r>
              <a:rPr lang="en-US" dirty="0"/>
              <a:t>   - When a parallel region is encountered, the master thread "forks" into a team of parallel worker threads. </a:t>
            </a:r>
          </a:p>
          <a:p>
            <a:pPr marL="0" indent="0">
              <a:buNone/>
            </a:pPr>
            <a:r>
              <a:rPr lang="en-US" dirty="0"/>
              <a:t>   - The instructions within the parallel region are then executed concurrently by the team of worker threads. </a:t>
            </a:r>
          </a:p>
          <a:p>
            <a:pPr marL="0" indent="0">
              <a:buNone/>
            </a:pPr>
            <a:r>
              <a:rPr lang="en-US" dirty="0"/>
              <a:t>   - At the end of the parallel region, the threads synchronize and "join" back to the single master thread.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4/29/2024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VIT BHOPAL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511" y="4148138"/>
            <a:ext cx="5588978" cy="192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05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0263"/>
            <a:ext cx="10515600" cy="999441"/>
          </a:xfrm>
        </p:spPr>
        <p:txBody>
          <a:bodyPr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rchitecture </a:t>
            </a:r>
            <a:r>
              <a:rPr lang="en-US" dirty="0"/>
              <a:t>and </a:t>
            </a:r>
            <a:r>
              <a:rPr lang="en-US" dirty="0" smtClean="0"/>
              <a:t>Working </a:t>
            </a:r>
            <a:r>
              <a:rPr lang="en-US" dirty="0"/>
              <a:t>of </a:t>
            </a:r>
            <a:r>
              <a:rPr lang="en-US" dirty="0" err="1"/>
              <a:t>OpenMP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48A2-EEF8-444C-9236-5B96E0CAE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569" y="1890347"/>
            <a:ext cx="6603039" cy="39653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2. Compiler Directives:</a:t>
            </a:r>
          </a:p>
          <a:p>
            <a:pPr marL="0" indent="0">
              <a:buNone/>
            </a:pPr>
            <a:r>
              <a:rPr lang="en-US" sz="2000" dirty="0"/>
              <a:t>   - </a:t>
            </a:r>
            <a:r>
              <a:rPr lang="en-US" sz="2000" dirty="0" err="1"/>
              <a:t>OpenMP</a:t>
            </a:r>
            <a:r>
              <a:rPr lang="en-US" sz="2000" dirty="0"/>
              <a:t> uses compiler directives (e.g., `#pragma </a:t>
            </a:r>
            <a:r>
              <a:rPr lang="en-US" sz="2000" dirty="0" err="1"/>
              <a:t>omp</a:t>
            </a:r>
            <a:r>
              <a:rPr lang="en-US" sz="2000" dirty="0"/>
              <a:t>`) to specify parallel regions, work sharing, and synchronization in the source code. </a:t>
            </a:r>
          </a:p>
          <a:p>
            <a:pPr marL="0" indent="0">
              <a:buNone/>
            </a:pPr>
            <a:r>
              <a:rPr lang="en-US" sz="2000" dirty="0"/>
              <a:t>   - These directives are embedded in the C/C++ or Fortran code and are recognized by the </a:t>
            </a:r>
            <a:r>
              <a:rPr lang="en-US" sz="2000" dirty="0" err="1"/>
              <a:t>OpenMP</a:t>
            </a:r>
            <a:r>
              <a:rPr lang="en-US" sz="2000" dirty="0"/>
              <a:t>-compliant compilers.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4/29/2024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VIT BHOPAL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18</a:t>
            </a:r>
            <a:endParaRPr lang="en-US" dirty="0"/>
          </a:p>
        </p:txBody>
      </p:sp>
      <p:pic>
        <p:nvPicPr>
          <p:cNvPr id="4098" name="Picture 2" descr="https://www.lrz.de/services/software/parallel/openmp/img/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609" y="2162443"/>
            <a:ext cx="3801191" cy="335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78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732"/>
            <a:ext cx="10515600" cy="162740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EPICS</a:t>
            </a:r>
            <a:r>
              <a:rPr lang="en-IN" b="1" dirty="0"/>
              <a:t> (DSN3099 - </a:t>
            </a:r>
            <a:r>
              <a:rPr lang="en-US" b="1" dirty="0"/>
              <a:t>Engineering Projects in Community Service</a:t>
            </a:r>
            <a:r>
              <a:rPr lang="en-IN" b="1" dirty="0"/>
              <a:t>)</a:t>
            </a:r>
            <a:br>
              <a:rPr lang="en-IN" b="1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4/29/2024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VIT BHOPAL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A348A2-EEF8-444C-9236-5B96E0CAE2AA}"/>
              </a:ext>
            </a:extLst>
          </p:cNvPr>
          <p:cNvSpPr txBox="1">
            <a:spLocks/>
          </p:cNvSpPr>
          <p:nvPr/>
        </p:nvSpPr>
        <p:spPr>
          <a:xfrm>
            <a:off x="1214509" y="3238689"/>
            <a:ext cx="5209738" cy="1350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en-US" dirty="0" smtClean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Google Shape;2525;p69"/>
          <p:cNvSpPr txBox="1">
            <a:spLocks/>
          </p:cNvSpPr>
          <p:nvPr/>
        </p:nvSpPr>
        <p:spPr>
          <a:xfrm>
            <a:off x="781050" y="2246213"/>
            <a:ext cx="2914650" cy="2193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oces"/>
              <a:buNone/>
              <a:defRPr sz="1750" b="0" i="0" u="none" strike="noStrike" cap="none">
                <a:solidFill>
                  <a:schemeClr val="lt1"/>
                </a:solidFill>
                <a:latin typeface="Voces"/>
                <a:ea typeface="Voces"/>
                <a:cs typeface="Voces"/>
                <a:sym typeface="Voce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oces"/>
              <a:buNone/>
              <a:defRPr sz="2800" b="0" i="0" u="none" strike="noStrike" cap="none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oces"/>
              <a:buNone/>
              <a:defRPr sz="2800" b="0" i="0" u="none" strike="noStrike" cap="none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oces"/>
              <a:buNone/>
              <a:defRPr sz="2800" b="0" i="0" u="none" strike="noStrike" cap="none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oces"/>
              <a:buNone/>
              <a:defRPr sz="2800" b="0" i="0" u="none" strike="noStrike" cap="none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oces"/>
              <a:buNone/>
              <a:defRPr sz="2800" b="0" i="0" u="none" strike="noStrike" cap="none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oces"/>
              <a:buNone/>
              <a:defRPr sz="2800" b="0" i="0" u="none" strike="noStrike" cap="none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oces"/>
              <a:buNone/>
              <a:defRPr sz="2800" b="0" i="0" u="none" strike="noStrike" cap="none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oces"/>
              <a:buNone/>
              <a:defRPr sz="2800" b="0" i="0" u="none" strike="noStrike" cap="none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defRPr>
            </a:lvl9pPr>
          </a:lstStyle>
          <a:p>
            <a:pPr marL="0" indent="0" algn="l"/>
            <a:r>
              <a:rPr lang="en-US" sz="2000" b="1" dirty="0"/>
              <a:t>SUPERVISOR   :   </a:t>
            </a:r>
          </a:p>
          <a:p>
            <a:pPr marL="0" indent="0" algn="l"/>
            <a:r>
              <a:rPr lang="en-IN" sz="2000" b="1" dirty="0"/>
              <a:t>REVIEWER 1    :</a:t>
            </a:r>
            <a:endParaRPr lang="en-IN" sz="1000" dirty="0"/>
          </a:p>
          <a:p>
            <a:pPr marL="0" indent="0" algn="l"/>
            <a:r>
              <a:rPr lang="en-IN" sz="2000" b="1" dirty="0"/>
              <a:t>REVIEWER 2   :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0166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0263"/>
            <a:ext cx="10515600" cy="999441"/>
          </a:xfrm>
        </p:spPr>
        <p:txBody>
          <a:bodyPr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rchitecture </a:t>
            </a:r>
            <a:r>
              <a:rPr lang="en-US" dirty="0"/>
              <a:t>and </a:t>
            </a:r>
            <a:r>
              <a:rPr lang="en-US" dirty="0" smtClean="0"/>
              <a:t>Working </a:t>
            </a:r>
            <a:r>
              <a:rPr lang="en-US" dirty="0"/>
              <a:t>of </a:t>
            </a:r>
            <a:r>
              <a:rPr lang="en-US" dirty="0" err="1"/>
              <a:t>OpenMP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48A2-EEF8-444C-9236-5B96E0CAE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509" y="1890346"/>
            <a:ext cx="10045505" cy="44660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3. Runtime Library:</a:t>
            </a:r>
          </a:p>
          <a:p>
            <a:pPr marL="0" indent="0">
              <a:buNone/>
            </a:pPr>
            <a:r>
              <a:rPr lang="en-US" dirty="0"/>
              <a:t>   - </a:t>
            </a:r>
            <a:r>
              <a:rPr lang="en-US" dirty="0" err="1"/>
              <a:t>OpenMP</a:t>
            </a:r>
            <a:r>
              <a:rPr lang="en-US" dirty="0"/>
              <a:t> provides a runtime library with functions and environment variables to manage the parallel execution. </a:t>
            </a:r>
          </a:p>
          <a:p>
            <a:pPr marL="0" indent="0">
              <a:buNone/>
            </a:pPr>
            <a:r>
              <a:rPr lang="en-US" dirty="0"/>
              <a:t>   - This includes routines for setting the number of threads, querying the execution environment, and controlling various aspects of the parallel program.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Shared Memory Model:</a:t>
            </a:r>
          </a:p>
          <a:p>
            <a:pPr marL="0" indent="0">
              <a:buNone/>
            </a:pPr>
            <a:r>
              <a:rPr lang="en-US" dirty="0"/>
              <a:t>   - </a:t>
            </a:r>
            <a:r>
              <a:rPr lang="en-US" dirty="0" err="1"/>
              <a:t>OpenMP</a:t>
            </a:r>
            <a:r>
              <a:rPr lang="en-US" dirty="0"/>
              <a:t> is designed for shared-memory parallel programming, where all threads have access to the same shared memory space. </a:t>
            </a:r>
          </a:p>
          <a:p>
            <a:pPr marL="0" indent="0">
              <a:buNone/>
            </a:pPr>
            <a:r>
              <a:rPr lang="en-US" dirty="0"/>
              <a:t>   - This simplifies data sharing and communication between the parallel threads.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Portability:</a:t>
            </a:r>
          </a:p>
          <a:p>
            <a:pPr marL="0" indent="0">
              <a:buNone/>
            </a:pPr>
            <a:r>
              <a:rPr lang="en-US" dirty="0"/>
              <a:t>   - The </a:t>
            </a:r>
            <a:r>
              <a:rPr lang="en-US" dirty="0" err="1"/>
              <a:t>OpenMP</a:t>
            </a:r>
            <a:r>
              <a:rPr lang="en-US" dirty="0"/>
              <a:t> API is designed to be portable across different shared-memory architectures, allowing the same code to run on a variety of systems.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4/29/2024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VIT BHOPAL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74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0263"/>
            <a:ext cx="10515600" cy="999441"/>
          </a:xfrm>
        </p:spPr>
        <p:txBody>
          <a:bodyPr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rchitecture </a:t>
            </a:r>
            <a:r>
              <a:rPr lang="en-US" dirty="0"/>
              <a:t>and </a:t>
            </a:r>
            <a:r>
              <a:rPr lang="en-US" dirty="0" smtClean="0"/>
              <a:t>Working </a:t>
            </a:r>
            <a:r>
              <a:rPr lang="en-US" dirty="0"/>
              <a:t>of </a:t>
            </a:r>
            <a:r>
              <a:rPr lang="en-US" dirty="0" err="1"/>
              <a:t>OpenMP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48A2-EEF8-444C-9236-5B96E0CAE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509" y="2083777"/>
            <a:ext cx="10045505" cy="37982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6. Incremental Parallelization:</a:t>
            </a:r>
          </a:p>
          <a:p>
            <a:pPr marL="0" indent="0">
              <a:buNone/>
            </a:pPr>
            <a:r>
              <a:rPr lang="en-US" dirty="0"/>
              <a:t>   - </a:t>
            </a:r>
            <a:r>
              <a:rPr lang="en-US" dirty="0" err="1"/>
              <a:t>OpenMP</a:t>
            </a:r>
            <a:r>
              <a:rPr lang="en-US" dirty="0"/>
              <a:t> allows developers to incrementally parallelize their code, starting with small parts of the application and gradually expanding the parallel regions.</a:t>
            </a:r>
          </a:p>
          <a:p>
            <a:pPr marL="0" indent="0">
              <a:buNone/>
            </a:pPr>
            <a:r>
              <a:rPr lang="en-US" dirty="0"/>
              <a:t>   - This makes it easier to transition existing serial code to a parallel implementation.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7. Flexibility in Parallelism:</a:t>
            </a:r>
          </a:p>
          <a:p>
            <a:pPr marL="0" indent="0">
              <a:buNone/>
            </a:pPr>
            <a:r>
              <a:rPr lang="en-US" dirty="0"/>
              <a:t>   - </a:t>
            </a:r>
            <a:r>
              <a:rPr lang="en-US" dirty="0" err="1"/>
              <a:t>OpenMP</a:t>
            </a:r>
            <a:r>
              <a:rPr lang="en-US" dirty="0"/>
              <a:t> supports both fine-grained and coarse-grained parallelism, providing flexibility in how the parallelism is expressed in the code.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4/29/2024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VIT BHOPAL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41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0263"/>
            <a:ext cx="10515600" cy="999441"/>
          </a:xfrm>
        </p:spPr>
        <p:txBody>
          <a:bodyPr/>
          <a:lstStyle/>
          <a:p>
            <a:pPr algn="ctr"/>
            <a:r>
              <a:rPr lang="en-US" dirty="0" smtClean="0"/>
              <a:t>Applications/Examples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48A2-EEF8-444C-9236-5B96E0CAE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509" y="2083777"/>
            <a:ext cx="10045505" cy="3798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Monte Carlo Simulation - Option Pricing: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4/29/2024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VIT BHOPAL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737" y="2666134"/>
            <a:ext cx="6980525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36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0263"/>
            <a:ext cx="10515600" cy="999441"/>
          </a:xfrm>
        </p:spPr>
        <p:txBody>
          <a:bodyPr/>
          <a:lstStyle/>
          <a:p>
            <a:pPr algn="ctr"/>
            <a:r>
              <a:rPr lang="en-US" dirty="0" smtClean="0"/>
              <a:t>Applications/Examples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48A2-EEF8-444C-9236-5B96E0CAE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509" y="2083777"/>
            <a:ext cx="10045505" cy="3798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Random Number Generation: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4/29/2024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VIT BHOPAL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67" y="2600127"/>
            <a:ext cx="5475666" cy="362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07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0263"/>
            <a:ext cx="10515600" cy="999441"/>
          </a:xfrm>
        </p:spPr>
        <p:txBody>
          <a:bodyPr/>
          <a:lstStyle/>
          <a:p>
            <a:pPr algn="ctr"/>
            <a:r>
              <a:rPr lang="en-US" dirty="0" smtClean="0"/>
              <a:t>Applications/Examples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48A2-EEF8-444C-9236-5B96E0CAE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509" y="2083777"/>
            <a:ext cx="10045505" cy="3798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Matrix Multiplication: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4/29/2024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VIT BHOPAL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23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890" y="2705381"/>
            <a:ext cx="5540220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22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5664"/>
            <a:ext cx="10515600" cy="999441"/>
          </a:xfrm>
        </p:spPr>
        <p:txBody>
          <a:bodyPr/>
          <a:lstStyle/>
          <a:p>
            <a:pPr algn="ctr"/>
            <a:r>
              <a:rPr lang="en-US" dirty="0" smtClean="0"/>
              <a:t>Comparison with CUDA &amp; MPI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4/29/2024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VIT BHOPAL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24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09772"/>
              </p:ext>
            </p:extLst>
          </p:nvPr>
        </p:nvGraphicFramePr>
        <p:xfrm>
          <a:off x="811824" y="1657667"/>
          <a:ext cx="10541976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0">
                  <a:extLst>
                    <a:ext uri="{9D8B030D-6E8A-4147-A177-3AD203B41FA5}">
                      <a16:colId xmlns:a16="http://schemas.microsoft.com/office/drawing/2014/main" val="1419421134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750275094"/>
                    </a:ext>
                  </a:extLst>
                </a:gridCol>
                <a:gridCol w="2954215">
                  <a:extLst>
                    <a:ext uri="{9D8B030D-6E8A-4147-A177-3AD203B41FA5}">
                      <a16:colId xmlns:a16="http://schemas.microsoft.com/office/drawing/2014/main" val="3012711492"/>
                    </a:ext>
                  </a:extLst>
                </a:gridCol>
                <a:gridCol w="2974731">
                  <a:extLst>
                    <a:ext uri="{9D8B030D-6E8A-4147-A177-3AD203B41FA5}">
                      <a16:colId xmlns:a16="http://schemas.microsoft.com/office/drawing/2014/main" val="1025571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dirty="0">
                          <a:effectLst/>
                        </a:rPr>
                        <a:t>Feature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dirty="0" err="1">
                          <a:effectLst/>
                        </a:rPr>
                        <a:t>OpenMP</a:t>
                      </a:r>
                      <a:endParaRPr lang="en-IN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dirty="0">
                          <a:effectLst/>
                        </a:rPr>
                        <a:t>CUDA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dirty="0">
                          <a:effectLst/>
                        </a:rPr>
                        <a:t>MPI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39942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Model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Shared memory (threads share address space)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Data-parallel on NVIDIA GPUs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Distributed memory (processes have own memory)</a:t>
                      </a:r>
                    </a:p>
                  </a:txBody>
                  <a:tcPr marL="0" marR="0" marT="15240" marB="15240" anchor="b"/>
                </a:tc>
                <a:extLst>
                  <a:ext uri="{0D108BD9-81ED-4DB2-BD59-A6C34878D82A}">
                    <a16:rowId xmlns:a16="http://schemas.microsoft.com/office/drawing/2014/main" val="220129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Parallelism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Shared-memory within a single node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Data-parallel on GPUs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Distributed-memory across multiple nodes</a:t>
                      </a:r>
                    </a:p>
                  </a:txBody>
                  <a:tcPr marL="0" marR="0" marT="15240" marB="15240" anchor="b"/>
                </a:tc>
                <a:extLst>
                  <a:ext uri="{0D108BD9-81ED-4DB2-BD59-A6C34878D82A}">
                    <a16:rowId xmlns:a16="http://schemas.microsoft.com/office/drawing/2014/main" val="316763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Ease of Use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Easy with high-level directives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Requires specialized GPU programming knowledge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Medium (needs message passing understanding)</a:t>
                      </a:r>
                    </a:p>
                  </a:txBody>
                  <a:tcPr marL="0" marR="0" marT="15240" marB="15240" anchor="b"/>
                </a:tc>
                <a:extLst>
                  <a:ext uri="{0D108BD9-81ED-4DB2-BD59-A6C34878D82A}">
                    <a16:rowId xmlns:a16="http://schemas.microsoft.com/office/drawing/2014/main" val="269826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Portability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High (across shared-memory architectures)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Low (limited to NVIDIA GPUs)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High (across distributed-memory systems)</a:t>
                      </a:r>
                    </a:p>
                  </a:txBody>
                  <a:tcPr marL="0" marR="0" marT="15240" marB="15240" anchor="b"/>
                </a:tc>
                <a:extLst>
                  <a:ext uri="{0D108BD9-81ED-4DB2-BD59-A6C34878D82A}">
                    <a16:rowId xmlns:a16="http://schemas.microsoft.com/office/drawing/2014/main" val="194265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Performance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Efficient for multicore CPUs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Excellent for data-parallel GPU problems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Scalable for large workloads (comm intensive)</a:t>
                      </a:r>
                    </a:p>
                  </a:txBody>
                  <a:tcPr marL="0" marR="0" marT="15240" marB="15240" anchor="b"/>
                </a:tc>
                <a:extLst>
                  <a:ext uri="{0D108BD9-81ED-4DB2-BD59-A6C34878D82A}">
                    <a16:rowId xmlns:a16="http://schemas.microsoft.com/office/drawing/2014/main" val="219943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Complexity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Lower for shared-memory systems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Higher due to GPU architecture and optimization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Medium (requires message passing knowledge)</a:t>
                      </a:r>
                    </a:p>
                  </a:txBody>
                  <a:tcPr marL="0" marR="0" marT="15240" marB="15240" anchor="b"/>
                </a:tc>
                <a:extLst>
                  <a:ext uri="{0D108BD9-81ED-4DB2-BD59-A6C34878D82A}">
                    <a16:rowId xmlns:a16="http://schemas.microsoft.com/office/drawing/2014/main" val="355835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Hybrid Approach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Yes (combines with MPI for both)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Yes (combines with MPI for hybrid parallelism)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Yes (combines with OpenMP for intra-node)</a:t>
                      </a:r>
                    </a:p>
                  </a:txBody>
                  <a:tcPr marL="0" marR="0" marT="15240" marB="15240" anchor="b"/>
                </a:tc>
                <a:extLst>
                  <a:ext uri="{0D108BD9-81ED-4DB2-BD59-A6C34878D82A}">
                    <a16:rowId xmlns:a16="http://schemas.microsoft.com/office/drawing/2014/main" val="40527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Best Use Cases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Loop parallelism, multicore CPUs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Large-scale data-parallel computations on GPUs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Distributed workloads, communication-intensive</a:t>
                      </a:r>
                    </a:p>
                  </a:txBody>
                  <a:tcPr marL="0" marR="0" marT="15240" marB="15240" anchor="b"/>
                </a:tc>
                <a:extLst>
                  <a:ext uri="{0D108BD9-81ED-4DB2-BD59-A6C34878D82A}">
                    <a16:rowId xmlns:a16="http://schemas.microsoft.com/office/drawing/2014/main" val="3308314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448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5664"/>
            <a:ext cx="10515600" cy="999441"/>
          </a:xfrm>
        </p:spPr>
        <p:txBody>
          <a:bodyPr/>
          <a:lstStyle/>
          <a:p>
            <a:pPr algn="ctr"/>
            <a:r>
              <a:rPr lang="en-IN" dirty="0"/>
              <a:t> R</a:t>
            </a:r>
            <a:r>
              <a:rPr lang="en-IN" dirty="0" smtClean="0"/>
              <a:t>eferences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4/29/2024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VIT BHOPAL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8294" y="1519311"/>
            <a:ext cx="10045505" cy="45297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references for the provided </a:t>
            </a:r>
            <a:r>
              <a:rPr lang="en-US" dirty="0" err="1"/>
              <a:t>OpenMP</a:t>
            </a:r>
            <a:r>
              <a:rPr lang="en-US" dirty="0"/>
              <a:t> resources are as follows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sz="2200" dirty="0" smtClean="0"/>
              <a:t> </a:t>
            </a:r>
            <a:r>
              <a:rPr lang="en-US" sz="2200" dirty="0">
                <a:hlinkClick r:id="rId2"/>
              </a:rPr>
              <a:t>https://cces.unicamp.br/2022/10/25/the-openmp-cluster-programming-model</a:t>
            </a:r>
            <a:r>
              <a:rPr lang="en-US" sz="2200" dirty="0" smtClean="0">
                <a:hlinkClick r:id="rId2"/>
              </a:rPr>
              <a:t>/</a:t>
            </a:r>
            <a:endParaRPr lang="en-US" sz="2200" dirty="0"/>
          </a:p>
          <a:p>
            <a:r>
              <a:rPr lang="en-US" sz="2200" dirty="0" smtClean="0"/>
              <a:t> </a:t>
            </a:r>
            <a:r>
              <a:rPr lang="en-US" sz="2200" dirty="0">
                <a:hlinkClick r:id="rId3"/>
              </a:rPr>
              <a:t>https://</a:t>
            </a:r>
            <a:r>
              <a:rPr lang="en-US" sz="2200" dirty="0" smtClean="0">
                <a:hlinkClick r:id="rId3"/>
              </a:rPr>
              <a:t>en.wikipedia.org/wiki/OpenMP</a:t>
            </a:r>
            <a:endParaRPr lang="en-US" sz="2200" dirty="0"/>
          </a:p>
          <a:p>
            <a:r>
              <a:rPr lang="en-US" sz="2200" dirty="0" smtClean="0">
                <a:hlinkClick r:id="rId4"/>
              </a:rPr>
              <a:t>https</a:t>
            </a:r>
            <a:r>
              <a:rPr lang="en-US" sz="2200" dirty="0">
                <a:hlinkClick r:id="rId4"/>
              </a:rPr>
              <a:t>://</a:t>
            </a:r>
            <a:r>
              <a:rPr lang="en-US" sz="2200" dirty="0" smtClean="0">
                <a:hlinkClick r:id="rId4"/>
              </a:rPr>
              <a:t>www.hpe.com/psnow/resources/ebooks/a00115296en_us_v1/OpenMP_Overview.html</a:t>
            </a:r>
            <a:endParaRPr lang="en-US" sz="2200" dirty="0"/>
          </a:p>
          <a:p>
            <a:r>
              <a:rPr lang="en-US" sz="2200" dirty="0" smtClean="0">
                <a:hlinkClick r:id="rId5"/>
              </a:rPr>
              <a:t>https</a:t>
            </a:r>
            <a:r>
              <a:rPr lang="en-US" sz="2200" dirty="0">
                <a:hlinkClick r:id="rId5"/>
              </a:rPr>
              <a:t>://</a:t>
            </a:r>
            <a:r>
              <a:rPr lang="en-US" sz="2200" dirty="0" smtClean="0">
                <a:hlinkClick r:id="rId5"/>
              </a:rPr>
              <a:t>researchcomputing.princeton.edu/education/external-online-resources/openmp</a:t>
            </a:r>
            <a:endParaRPr lang="en-US" sz="2200" dirty="0" smtClean="0"/>
          </a:p>
          <a:p>
            <a:r>
              <a:rPr lang="en-IN" sz="2200" dirty="0" smtClean="0">
                <a:hlinkClick r:id="rId6"/>
              </a:rPr>
              <a:t>https</a:t>
            </a:r>
            <a:r>
              <a:rPr lang="en-IN" sz="2200" dirty="0">
                <a:hlinkClick r:id="rId6"/>
              </a:rPr>
              <a:t>://</a:t>
            </a:r>
            <a:r>
              <a:rPr lang="en-IN" sz="2200" dirty="0" smtClean="0">
                <a:hlinkClick r:id="rId6"/>
              </a:rPr>
              <a:t>people.math.sc.edu/Burkardt/c_src/openmp/openmp.html</a:t>
            </a:r>
            <a:endParaRPr lang="en-IN" sz="2200" dirty="0"/>
          </a:p>
          <a:p>
            <a:r>
              <a:rPr lang="en-IN" sz="2200" dirty="0"/>
              <a:t> </a:t>
            </a:r>
            <a:r>
              <a:rPr lang="en-IN" sz="2200" dirty="0">
                <a:hlinkClick r:id="rId7"/>
              </a:rPr>
              <a:t>https://</a:t>
            </a:r>
            <a:r>
              <a:rPr lang="en-IN" sz="2200" dirty="0" smtClean="0">
                <a:hlinkClick r:id="rId7"/>
              </a:rPr>
              <a:t>www.roe.ac.uk/ifa/postgrad/pedagogy/2009_kiessling.pdf</a:t>
            </a:r>
            <a:endParaRPr lang="en-IN" sz="2200" dirty="0"/>
          </a:p>
          <a:p>
            <a:r>
              <a:rPr lang="en-IN" sz="2200" dirty="0"/>
              <a:t> </a:t>
            </a:r>
            <a:r>
              <a:rPr lang="en-IN" sz="2200" dirty="0">
                <a:hlinkClick r:id="rId8"/>
              </a:rPr>
              <a:t>https://</a:t>
            </a:r>
            <a:r>
              <a:rPr lang="en-IN" sz="2200" dirty="0" smtClean="0">
                <a:hlinkClick r:id="rId8"/>
              </a:rPr>
              <a:t>curc.readthedocs.io/en/latest/programming/OpenMP-C.html</a:t>
            </a:r>
            <a:endParaRPr lang="en-IN" sz="2200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760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3913-77D7-40A9-843F-EA5678DE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9559"/>
            <a:ext cx="10515600" cy="999441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46C8E-8057-4E9E-81C6-59615B40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4/29/2024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700CB-A6CA-426B-BA37-2D1633E9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VIT BHOPAL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FA7BC-7BCE-42C6-ADBA-0C592BD8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5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</a:t>
            </a:r>
            <a:r>
              <a:rPr lang="en-US" sz="4000" dirty="0" err="1" smtClean="0"/>
              <a:t>OpenMP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48A2-EEF8-444C-9236-5B96E0CA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OpenMP</a:t>
            </a:r>
            <a:r>
              <a:rPr lang="en-US" dirty="0"/>
              <a:t> is an Application Program Interface (API) for explicit, portable, shared-memory parallel programming in C/C++ and </a:t>
            </a:r>
            <a:r>
              <a:rPr lang="en-US" dirty="0" smtClean="0"/>
              <a:t>Fortran.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provides a set of compiler directives, runtime library routines, and environment variables that allow developers to parallelize their code and leverage the multiple cores available in modern </a:t>
            </a:r>
            <a:r>
              <a:rPr lang="en-US" dirty="0" smtClean="0"/>
              <a:t>CPUs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 smtClean="0"/>
              <a:t>OpenMP</a:t>
            </a:r>
            <a:r>
              <a:rPr lang="en-US" dirty="0" smtClean="0"/>
              <a:t> </a:t>
            </a:r>
            <a:r>
              <a:rPr lang="en-US" dirty="0"/>
              <a:t>was first introduced in 1997 and is currently at version 5.0 (released in 2018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4/29/2024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VIT BHOPAL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File:OpenMP logo.png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273" y="5175041"/>
            <a:ext cx="3367453" cy="109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13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IN" dirty="0" smtClean="0"/>
              <a:t>Brief </a:t>
            </a:r>
            <a:r>
              <a:rPr lang="en-IN" dirty="0"/>
              <a:t>History of </a:t>
            </a:r>
            <a:r>
              <a:rPr lang="en-IN" dirty="0" err="1"/>
              <a:t>OpenMP</a:t>
            </a:r>
            <a:r>
              <a:rPr lang="en-IN" dirty="0"/>
              <a:t> 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48A2-EEF8-444C-9236-5B96E0CAE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295" y="1512912"/>
            <a:ext cx="10045505" cy="469509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</a:t>
            </a:r>
            <a:r>
              <a:rPr lang="en-US" dirty="0"/>
              <a:t>1991, the Parallel Computing Forum (PCF) group invented a set of directives for specifying loop parallelism in Fortran programs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X3H5</a:t>
            </a:r>
            <a:r>
              <a:rPr lang="en-US" dirty="0"/>
              <a:t>, an ANSI subcommittee, developed an ANSI standard based on the PCF directives.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1997, the first version of </a:t>
            </a:r>
            <a:r>
              <a:rPr lang="en-US" dirty="0" err="1"/>
              <a:t>OpenMP</a:t>
            </a:r>
            <a:r>
              <a:rPr lang="en-US" dirty="0"/>
              <a:t> for Fortran was defined by the </a:t>
            </a:r>
            <a:r>
              <a:rPr lang="en-US" dirty="0" err="1"/>
              <a:t>OpenMP</a:t>
            </a:r>
            <a:r>
              <a:rPr lang="en-US" dirty="0"/>
              <a:t> Architecture Review Board. 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 binding for C/C++ was introduced later.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4/29/2024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VIT BHOPAL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Key </a:t>
            </a:r>
            <a:r>
              <a:rPr lang="en-IN" dirty="0"/>
              <a:t>Features of </a:t>
            </a:r>
            <a:r>
              <a:rPr lang="en-IN" dirty="0" err="1" smtClean="0"/>
              <a:t>OpenMP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48A2-EEF8-444C-9236-5B96E0CA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Shared Memory Programming Model</a:t>
            </a:r>
            <a:r>
              <a:rPr lang="en-US" sz="2400" dirty="0"/>
              <a:t>: All threads have access to the same shared memory, simplifying data sharing and </a:t>
            </a:r>
            <a:r>
              <a:rPr lang="en-US" sz="2400" dirty="0" smtClean="0"/>
              <a:t>communication.</a:t>
            </a:r>
          </a:p>
          <a:p>
            <a:endParaRPr lang="en-US" sz="2400" dirty="0" smtClean="0"/>
          </a:p>
          <a:p>
            <a:r>
              <a:rPr lang="en-US" sz="2400" b="1" dirty="0"/>
              <a:t>Compiler Directives</a:t>
            </a:r>
            <a:r>
              <a:rPr lang="en-US" sz="2400" dirty="0"/>
              <a:t>: </a:t>
            </a:r>
            <a:r>
              <a:rPr lang="en-US" sz="2400" dirty="0" err="1"/>
              <a:t>OpenMP</a:t>
            </a:r>
            <a:r>
              <a:rPr lang="en-US" sz="2400" dirty="0"/>
              <a:t> provides a set of compiler directives (e.g., #pragma </a:t>
            </a:r>
            <a:r>
              <a:rPr lang="en-US" sz="2400" dirty="0" err="1"/>
              <a:t>omp</a:t>
            </a:r>
            <a:r>
              <a:rPr lang="en-US" sz="2400" dirty="0"/>
              <a:t>) for defining parallel regions, work sharing, and synchronization in C/C++ and Fortran </a:t>
            </a:r>
            <a:r>
              <a:rPr lang="en-US" sz="2400" dirty="0" smtClean="0"/>
              <a:t>programs.</a:t>
            </a:r>
          </a:p>
          <a:p>
            <a:endParaRPr lang="en-US" sz="2400" b="1" dirty="0" smtClean="0"/>
          </a:p>
          <a:p>
            <a:r>
              <a:rPr lang="en-US" sz="2400" b="1" dirty="0"/>
              <a:t>Runtime Library Routines</a:t>
            </a:r>
            <a:r>
              <a:rPr lang="en-US" sz="2400" dirty="0"/>
              <a:t>: </a:t>
            </a:r>
            <a:r>
              <a:rPr lang="en-US" sz="2400" dirty="0" err="1"/>
              <a:t>OpenMP</a:t>
            </a:r>
            <a:r>
              <a:rPr lang="en-US" sz="2400" dirty="0"/>
              <a:t> includes runtime library routines for managing threads and querying the execution </a:t>
            </a:r>
            <a:r>
              <a:rPr lang="en-US" sz="2400" dirty="0" smtClean="0"/>
              <a:t>environment.</a:t>
            </a:r>
          </a:p>
          <a:p>
            <a:endParaRPr lang="en-US" sz="2400" dirty="0" smtClean="0"/>
          </a:p>
          <a:p>
            <a:r>
              <a:rPr lang="en-US" sz="2400" b="1" dirty="0"/>
              <a:t>Portable: </a:t>
            </a:r>
            <a:r>
              <a:rPr lang="en-US" sz="2400" dirty="0" err="1"/>
              <a:t>OpenMP</a:t>
            </a:r>
            <a:r>
              <a:rPr lang="en-US" sz="2400" b="1" dirty="0"/>
              <a:t> </a:t>
            </a:r>
            <a:r>
              <a:rPr lang="en-US" sz="2400" dirty="0"/>
              <a:t>is standardized for shared memory architectures, making it portable across different </a:t>
            </a:r>
            <a:r>
              <a:rPr lang="en-US" sz="2400" dirty="0" smtClean="0"/>
              <a:t>systems.</a:t>
            </a:r>
          </a:p>
          <a:p>
            <a:endParaRPr lang="en-US" dirty="0" smtClean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4/29/2024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6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How to Use </a:t>
            </a:r>
            <a:r>
              <a:rPr lang="en-IN" dirty="0" err="1" smtClean="0"/>
              <a:t>OpenMP</a:t>
            </a:r>
            <a:r>
              <a:rPr lang="en-IN" dirty="0" smtClean="0"/>
              <a:t>?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48A2-EEF8-444C-9236-5B96E0CA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 smtClean="0"/>
              <a:t>Include </a:t>
            </a:r>
            <a:r>
              <a:rPr lang="en-US" b="1" dirty="0"/>
              <a:t>the </a:t>
            </a:r>
            <a:r>
              <a:rPr lang="en-US" b="1" dirty="0" err="1"/>
              <a:t>OpenMP</a:t>
            </a:r>
            <a:r>
              <a:rPr lang="en-US" b="1" dirty="0"/>
              <a:t> Header </a:t>
            </a:r>
            <a:r>
              <a:rPr lang="en-US" b="1" dirty="0" smtClean="0"/>
              <a:t>File: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- In C/C++, include the `&lt;</a:t>
            </a:r>
            <a:r>
              <a:rPr lang="en-US" dirty="0" err="1"/>
              <a:t>omp.h</a:t>
            </a:r>
            <a:r>
              <a:rPr lang="en-US" dirty="0"/>
              <a:t>&gt;` header file to access the </a:t>
            </a:r>
            <a:r>
              <a:rPr lang="en-US" dirty="0" err="1"/>
              <a:t>OpenMP</a:t>
            </a:r>
            <a:r>
              <a:rPr lang="en-US" dirty="0"/>
              <a:t> API.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- In Fortran, use the `USE OMP_LIB` statement to access the </a:t>
            </a:r>
            <a:r>
              <a:rPr lang="en-US" dirty="0" err="1"/>
              <a:t>OpenMP</a:t>
            </a:r>
            <a:r>
              <a:rPr lang="en-US" dirty="0"/>
              <a:t> functionality.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b="1" dirty="0" smtClean="0"/>
              <a:t>Specify Parallel Regions:</a:t>
            </a:r>
          </a:p>
          <a:p>
            <a:pPr marL="0" indent="0">
              <a:buNone/>
            </a:pPr>
            <a:r>
              <a:rPr lang="en-US" dirty="0"/>
              <a:t>   - Use the `#pragma </a:t>
            </a:r>
            <a:r>
              <a:rPr lang="en-US" dirty="0" err="1"/>
              <a:t>omp</a:t>
            </a:r>
            <a:r>
              <a:rPr lang="en-US" dirty="0"/>
              <a:t> parallel` directive in C/C++ to define a parallel region.</a:t>
            </a:r>
          </a:p>
          <a:p>
            <a:pPr marL="0" indent="0">
              <a:buNone/>
            </a:pPr>
            <a:r>
              <a:rPr lang="en-US" dirty="0"/>
              <a:t>   - In Fortran, use the `!$OMP PARALLEL` and `!$OMP END PARALLEL` directives to mark the parallel region.</a:t>
            </a:r>
          </a:p>
          <a:p>
            <a:pPr marL="0" indent="0">
              <a:buNone/>
            </a:pPr>
            <a:r>
              <a:rPr lang="en-US" dirty="0"/>
              <a:t>   - The code within the parallel region will be executed concurrently by multiple threads.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b="1" dirty="0" smtClean="0"/>
              <a:t>Set </a:t>
            </a:r>
            <a:r>
              <a:rPr lang="en-US" b="1" dirty="0"/>
              <a:t>the Number of </a:t>
            </a:r>
            <a:r>
              <a:rPr lang="en-US" b="1" dirty="0" smtClean="0"/>
              <a:t>Threads: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- Use the `OMP_NUM_THREADS` environment variable to specify the number of threads to be used.</a:t>
            </a:r>
          </a:p>
          <a:p>
            <a:pPr marL="0" indent="0">
              <a:buNone/>
            </a:pPr>
            <a:r>
              <a:rPr lang="en-US" dirty="0"/>
              <a:t>   - This can be set either in the command line or within the job script before running the program.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4/29/2024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54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How to Use </a:t>
            </a:r>
            <a:r>
              <a:rPr lang="en-IN" dirty="0" err="1" smtClean="0"/>
              <a:t>OpenMP</a:t>
            </a:r>
            <a:r>
              <a:rPr lang="en-IN" dirty="0" smtClean="0"/>
              <a:t>?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48A2-EEF8-444C-9236-5B96E0CA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b="1" dirty="0" smtClean="0"/>
              <a:t>Compile </a:t>
            </a:r>
            <a:r>
              <a:rPr lang="en-US" b="1" dirty="0"/>
              <a:t>with </a:t>
            </a:r>
            <a:r>
              <a:rPr lang="en-US" b="1" dirty="0" err="1"/>
              <a:t>OpenMP</a:t>
            </a:r>
            <a:r>
              <a:rPr lang="en-US" b="1" dirty="0"/>
              <a:t> </a:t>
            </a:r>
            <a:r>
              <a:rPr lang="en-US" b="1" dirty="0" smtClean="0"/>
              <a:t>Support: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- For GCC, use the `-</a:t>
            </a:r>
            <a:r>
              <a:rPr lang="en-US" dirty="0" err="1"/>
              <a:t>fopenmp</a:t>
            </a:r>
            <a:r>
              <a:rPr lang="en-US" dirty="0"/>
              <a:t>` flag when compiling the code.</a:t>
            </a:r>
          </a:p>
          <a:p>
            <a:pPr marL="0" indent="0">
              <a:buNone/>
            </a:pPr>
            <a:r>
              <a:rPr lang="en-US" dirty="0"/>
              <a:t>   - For Intel compilers, use the `-</a:t>
            </a:r>
            <a:r>
              <a:rPr lang="en-US" dirty="0" err="1"/>
              <a:t>qopenmp</a:t>
            </a:r>
            <a:r>
              <a:rPr lang="en-US" dirty="0"/>
              <a:t>` flag.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b="1" dirty="0" smtClean="0"/>
              <a:t>Run </a:t>
            </a:r>
            <a:r>
              <a:rPr lang="en-US" b="1" dirty="0"/>
              <a:t>the Parallel </a:t>
            </a:r>
            <a:r>
              <a:rPr lang="en-US" b="1" dirty="0" smtClean="0"/>
              <a:t>Program: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- Submit the compiled </a:t>
            </a:r>
            <a:r>
              <a:rPr lang="en-US" dirty="0" err="1"/>
              <a:t>OpenMP</a:t>
            </a:r>
            <a:r>
              <a:rPr lang="en-US" dirty="0"/>
              <a:t> program as a job to the cluster, ensuring that the `OMP_NUM_THREADS` environment variable is set correctly.</a:t>
            </a:r>
          </a:p>
          <a:p>
            <a:pPr marL="0" indent="0">
              <a:buNone/>
            </a:pPr>
            <a:r>
              <a:rPr lang="en-US" dirty="0"/>
              <a:t>   - The program will execute with the specified number of threads, and the output will show the parallel execution.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b="1" dirty="0" smtClean="0"/>
              <a:t>Use </a:t>
            </a:r>
            <a:r>
              <a:rPr lang="en-US" b="1" dirty="0" err="1"/>
              <a:t>OpenMP</a:t>
            </a:r>
            <a:r>
              <a:rPr lang="en-US" b="1" dirty="0"/>
              <a:t> </a:t>
            </a:r>
            <a:r>
              <a:rPr lang="en-US" b="1" dirty="0" smtClean="0"/>
              <a:t>Constructs: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- Leverage </a:t>
            </a:r>
            <a:r>
              <a:rPr lang="en-US" dirty="0" err="1"/>
              <a:t>OpenMP</a:t>
            </a:r>
            <a:r>
              <a:rPr lang="en-US" dirty="0"/>
              <a:t> constructs like `#pragma </a:t>
            </a:r>
            <a:r>
              <a:rPr lang="en-US" dirty="0" err="1"/>
              <a:t>omp</a:t>
            </a:r>
            <a:r>
              <a:rPr lang="en-US" dirty="0"/>
              <a:t> for` for parallel loops, `#pragma </a:t>
            </a:r>
            <a:r>
              <a:rPr lang="en-US" dirty="0" err="1"/>
              <a:t>omp</a:t>
            </a:r>
            <a:r>
              <a:rPr lang="en-US" dirty="0"/>
              <a:t> sections` for parallel sections, and `#pragma </a:t>
            </a:r>
            <a:r>
              <a:rPr lang="en-US" dirty="0" err="1"/>
              <a:t>omp</a:t>
            </a:r>
            <a:r>
              <a:rPr lang="en-US" dirty="0"/>
              <a:t> critical` for critical regions.</a:t>
            </a:r>
          </a:p>
          <a:p>
            <a:pPr marL="0" indent="0">
              <a:buNone/>
            </a:pPr>
            <a:r>
              <a:rPr lang="en-US" dirty="0"/>
              <a:t>   - Utilize </a:t>
            </a:r>
            <a:r>
              <a:rPr lang="en-US" dirty="0" err="1"/>
              <a:t>OpenMP</a:t>
            </a:r>
            <a:r>
              <a:rPr lang="en-US" dirty="0"/>
              <a:t> runtime library functions like `</a:t>
            </a:r>
            <a:r>
              <a:rPr lang="en-US" dirty="0" err="1"/>
              <a:t>omp_get_thread_num</a:t>
            </a:r>
            <a:r>
              <a:rPr lang="en-US" dirty="0"/>
              <a:t>()` to obtain the thread ID.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4/29/2024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5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How to Use </a:t>
            </a:r>
            <a:r>
              <a:rPr lang="en-IN" dirty="0" err="1" smtClean="0"/>
              <a:t>OpenMP</a:t>
            </a:r>
            <a:r>
              <a:rPr lang="en-IN" dirty="0" smtClean="0"/>
              <a:t>?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48A2-EEF8-444C-9236-5B96E0CAE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295" y="1696914"/>
            <a:ext cx="10045505" cy="3890963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7. </a:t>
            </a:r>
            <a:r>
              <a:rPr lang="en-US" b="1" dirty="0" smtClean="0"/>
              <a:t>Handle Limitations: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- Ensure that the loop iterations and control expressions are suitable for parallelization with </a:t>
            </a:r>
            <a:r>
              <a:rPr lang="en-US" dirty="0" err="1"/>
              <a:t>OpenMP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- Avoid early exits from parallel loops, as they can prevent proper parallelization.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8. </a:t>
            </a:r>
            <a:r>
              <a:rPr lang="en-US" b="1" dirty="0" smtClean="0"/>
              <a:t>Use </a:t>
            </a:r>
            <a:r>
              <a:rPr lang="en-US" b="1" dirty="0" err="1"/>
              <a:t>OpenMP</a:t>
            </a:r>
            <a:r>
              <a:rPr lang="en-US" b="1" dirty="0"/>
              <a:t> in Google </a:t>
            </a:r>
            <a:r>
              <a:rPr lang="en-US" b="1" dirty="0" err="1" smtClean="0"/>
              <a:t>Colab</a:t>
            </a:r>
            <a:r>
              <a:rPr lang="en-US" b="1" dirty="0" smtClean="0"/>
              <a:t>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- Follow the same steps, but include the </a:t>
            </a:r>
            <a:r>
              <a:rPr lang="en-US" dirty="0" err="1"/>
              <a:t>OpenMP</a:t>
            </a:r>
            <a:r>
              <a:rPr lang="en-US" dirty="0"/>
              <a:t> header, set the number of threads, and compile with the appropriate flags in the </a:t>
            </a:r>
            <a:r>
              <a:rPr lang="en-US" dirty="0" err="1"/>
              <a:t>Colab</a:t>
            </a:r>
            <a:r>
              <a:rPr lang="en-US" dirty="0"/>
              <a:t> notebook.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4/29/2024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6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OpenMP</a:t>
            </a:r>
            <a:r>
              <a:rPr lang="en-IN" dirty="0" smtClean="0"/>
              <a:t> Directives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48A2-EEF8-444C-9236-5B96E0CA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OpenMP</a:t>
            </a:r>
            <a:r>
              <a:rPr lang="en-US" dirty="0"/>
              <a:t> directives are compiler directives used to provide hints to the compiler for parallelizing sections of code.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are preceded by #pragma </a:t>
            </a:r>
            <a:r>
              <a:rPr lang="en-US" dirty="0" err="1"/>
              <a:t>omp</a:t>
            </a:r>
            <a:r>
              <a:rPr lang="en-US" dirty="0"/>
              <a:t> in C/C++ or !$</a:t>
            </a:r>
            <a:r>
              <a:rPr lang="en-US" dirty="0" err="1"/>
              <a:t>omp</a:t>
            </a:r>
            <a:r>
              <a:rPr lang="en-US" dirty="0"/>
              <a:t> in Fortran.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directives guide the compiler on how to parallelize the code and how to manage data sharing and synchronization among threads. </a:t>
            </a:r>
            <a:endParaRPr lang="en-US" dirty="0" smtClean="0"/>
          </a:p>
          <a:p>
            <a:r>
              <a:rPr lang="en-US" dirty="0" smtClean="0"/>
              <a:t>Here's </a:t>
            </a:r>
            <a:r>
              <a:rPr lang="en-US" dirty="0"/>
              <a:t>an explanation of some common </a:t>
            </a:r>
            <a:r>
              <a:rPr lang="en-US" dirty="0" err="1"/>
              <a:t>OpenMP</a:t>
            </a:r>
            <a:r>
              <a:rPr lang="en-US" dirty="0"/>
              <a:t> directives:</a:t>
            </a:r>
            <a:endParaRPr lang="en-US" dirty="0" smtClean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4/29/2024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2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75C528E-1BA2-4382-8856-345AFECED076}" vid="{376DE555-1096-43FB-960B-E5A523914F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1807</Words>
  <Application>Microsoft Office PowerPoint</Application>
  <PresentationFormat>Widescreen</PresentationFormat>
  <Paragraphs>313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Bell MT</vt:lpstr>
      <vt:lpstr>Calibri</vt:lpstr>
      <vt:lpstr>CMU Serif</vt:lpstr>
      <vt:lpstr>Voces</vt:lpstr>
      <vt:lpstr>Wingdings</vt:lpstr>
      <vt:lpstr>Office Theme</vt:lpstr>
      <vt:lpstr> EPICS (DSN3099 - Engineering Projects in Community Service) </vt:lpstr>
      <vt:lpstr> EPICS (DSN3099 - Engineering Projects in Community Service) </vt:lpstr>
      <vt:lpstr>Introduction to OpenMP</vt:lpstr>
      <vt:lpstr>  Brief History of OpenMP  </vt:lpstr>
      <vt:lpstr> Key Features of OpenMP </vt:lpstr>
      <vt:lpstr> How to Use OpenMP? </vt:lpstr>
      <vt:lpstr> How to Use OpenMP? </vt:lpstr>
      <vt:lpstr> How to Use OpenMP? </vt:lpstr>
      <vt:lpstr> OpenMP Directives</vt:lpstr>
      <vt:lpstr> OpenMP Directives</vt:lpstr>
      <vt:lpstr> OpenMP Directives</vt:lpstr>
      <vt:lpstr> OpenMP Directives</vt:lpstr>
      <vt:lpstr> OpenMP Directives</vt:lpstr>
      <vt:lpstr> OpenMP Directives</vt:lpstr>
      <vt:lpstr> OpenMP Directives</vt:lpstr>
      <vt:lpstr> OpenMP Directives</vt:lpstr>
      <vt:lpstr> OpenMP Directives</vt:lpstr>
      <vt:lpstr>Architecture and Working of OpenMP:</vt:lpstr>
      <vt:lpstr>Architecture and Working of OpenMP:</vt:lpstr>
      <vt:lpstr>Architecture and Working of OpenMP:</vt:lpstr>
      <vt:lpstr>Architecture and Working of OpenMP:</vt:lpstr>
      <vt:lpstr>Applications/Examples</vt:lpstr>
      <vt:lpstr>Applications/Examples</vt:lpstr>
      <vt:lpstr>Applications/Examples</vt:lpstr>
      <vt:lpstr>Comparison with CUDA &amp; MPI</vt:lpstr>
      <vt:lpstr> 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Debelo</dc:creator>
  <cp:lastModifiedBy>ANURAG</cp:lastModifiedBy>
  <cp:revision>15</cp:revision>
  <dcterms:created xsi:type="dcterms:W3CDTF">2021-01-07T18:19:09Z</dcterms:created>
  <dcterms:modified xsi:type="dcterms:W3CDTF">2024-05-05T16:38:06Z</dcterms:modified>
</cp:coreProperties>
</file>