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
      <p:font typeface="Work Sans"/>
      <p:regular r:id="rId24"/>
      <p:bold r:id="rId25"/>
      <p:italic r:id="rId26"/>
      <p:boldItalic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Work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italic.fntdata"/><Relationship Id="rId25" Type="http://schemas.openxmlformats.org/officeDocument/2006/relationships/font" Target="fonts/WorkSans-bold.fntdata"/><Relationship Id="rId28" Type="http://schemas.openxmlformats.org/officeDocument/2006/relationships/font" Target="fonts/AlfaSlabOne-regular.fntdata"/><Relationship Id="rId27" Type="http://schemas.openxmlformats.org/officeDocument/2006/relationships/font" Target="fonts/Work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c32edb13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c32edb1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64dd89a2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64dd89a2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52400" lvl="1" marL="685800" rtl="0" algn="l">
              <a:lnSpc>
                <a:spcPct val="90000"/>
              </a:lnSpc>
              <a:spcBef>
                <a:spcPts val="1000"/>
              </a:spcBef>
              <a:spcAft>
                <a:spcPts val="0"/>
              </a:spcAft>
              <a:buClr>
                <a:srgbClr val="4285F4"/>
              </a:buClr>
              <a:buSzPts val="1200"/>
              <a:buFont typeface="Roboto"/>
              <a:buChar char="○"/>
            </a:pPr>
            <a:r>
              <a:rPr lang="en-US" sz="1200">
                <a:solidFill>
                  <a:srgbClr val="666666"/>
                </a:solidFill>
                <a:latin typeface="Roboto"/>
                <a:ea typeface="Roboto"/>
                <a:cs typeface="Roboto"/>
                <a:sym typeface="Roboto"/>
              </a:rPr>
              <a:t>Bear in mind that we don’t differentiate between needs and wants in the study (wherever that average may be relevant). That is relevant for poverty where the question is directly about basic level of needs (cost of guarantee of certain capabilities). minimum needs is different from maximum needs.</a:t>
            </a:r>
            <a:endParaRPr sz="1200">
              <a:solidFill>
                <a:srgbClr val="666666"/>
              </a:solidFill>
              <a:latin typeface="Roboto"/>
              <a:ea typeface="Roboto"/>
              <a:cs typeface="Roboto"/>
              <a:sym typeface="Roboto"/>
            </a:endParaRPr>
          </a:p>
          <a:p>
            <a:pPr indent="-177800" lvl="2" marL="1143000" rtl="0" algn="l">
              <a:lnSpc>
                <a:spcPct val="90000"/>
              </a:lnSpc>
              <a:spcBef>
                <a:spcPts val="1600"/>
              </a:spcBef>
              <a:spcAft>
                <a:spcPts val="0"/>
              </a:spcAft>
              <a:buClr>
                <a:srgbClr val="4285F4"/>
              </a:buClr>
              <a:buSzPts val="1200"/>
              <a:buFont typeface="Roboto"/>
              <a:buChar char="■"/>
            </a:pPr>
            <a:r>
              <a:rPr lang="en-US" sz="1200">
                <a:solidFill>
                  <a:srgbClr val="666666"/>
                </a:solidFill>
                <a:latin typeface="Roboto"/>
                <a:ea typeface="Roboto"/>
                <a:cs typeface="Roboto"/>
                <a:sym typeface="Roboto"/>
              </a:rPr>
              <a:t>View 1: basic needs includes social needs (what’s aspirational in one community is not aspirational in another - the notion of quality is therefore context dependent)</a:t>
            </a:r>
            <a:endParaRPr sz="1200">
              <a:solidFill>
                <a:srgbClr val="666666"/>
              </a:solidFill>
              <a:latin typeface="Roboto"/>
              <a:ea typeface="Roboto"/>
              <a:cs typeface="Roboto"/>
              <a:sym typeface="Roboto"/>
            </a:endParaRPr>
          </a:p>
          <a:p>
            <a:pPr indent="-177800" lvl="2" marL="1143000" rtl="0" algn="l">
              <a:lnSpc>
                <a:spcPct val="90000"/>
              </a:lnSpc>
              <a:spcBef>
                <a:spcPts val="1600"/>
              </a:spcBef>
              <a:spcAft>
                <a:spcPts val="1600"/>
              </a:spcAft>
              <a:buClr>
                <a:srgbClr val="4285F4"/>
              </a:buClr>
              <a:buSzPts val="1200"/>
              <a:buFont typeface="Roboto"/>
              <a:buChar char="■"/>
            </a:pPr>
            <a:r>
              <a:rPr lang="en-US" sz="1200">
                <a:solidFill>
                  <a:srgbClr val="666666"/>
                </a:solidFill>
                <a:latin typeface="Roboto"/>
                <a:ea typeface="Roboto"/>
                <a:cs typeface="Roboto"/>
                <a:sym typeface="Roboto"/>
              </a:rPr>
              <a:t>View 2: universality of needs (ignoring ‘relative picture’ like Sen is not possible for positional consumption/aspcon) </a:t>
            </a:r>
            <a:endParaRPr sz="5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c32edb13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1fc32edb13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c32edb13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c32edb1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15437fe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15437fe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c32edb13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c32edb1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don’t use quantity as depvar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d4d51ff1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d4d51ff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fc32edb13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fc32edb1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15437fe0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15437fe0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1000">
                <a:solidFill>
                  <a:schemeClr val="dk1"/>
                </a:solidFill>
                <a:latin typeface="Calibri"/>
                <a:ea typeface="Calibri"/>
                <a:cs typeface="Calibri"/>
                <a:sym typeface="Calibri"/>
              </a:rPr>
              <a:t>Don’t say that empirical chapters use intertemporal sub(they don’t).</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5704400" y="3668217"/>
            <a:ext cx="7833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415600" y="794633"/>
            <a:ext cx="11360700" cy="26103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2" name="Google Shape;12;p2"/>
          <p:cNvSpPr txBox="1"/>
          <p:nvPr>
            <p:ph idx="1" type="subTitle"/>
          </p:nvPr>
        </p:nvSpPr>
        <p:spPr>
          <a:xfrm>
            <a:off x="415600" y="4221097"/>
            <a:ext cx="11360700" cy="978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3" name="Google Shape;13;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415600" y="1557233"/>
            <a:ext cx="11360700" cy="26400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dk1"/>
              </a:buClr>
              <a:buSzPts val="14700"/>
              <a:buNone/>
              <a:defRPr sz="14700">
                <a:solidFill>
                  <a:schemeClr val="dk1"/>
                </a:solidFill>
              </a:defRPr>
            </a:lvl1pPr>
            <a:lvl2pPr lvl="1" algn="ctr">
              <a:spcBef>
                <a:spcPts val="0"/>
              </a:spcBef>
              <a:spcAft>
                <a:spcPts val="0"/>
              </a:spcAft>
              <a:buClr>
                <a:schemeClr val="dk1"/>
              </a:buClr>
              <a:buSzPts val="14700"/>
              <a:buNone/>
              <a:defRPr sz="14700">
                <a:solidFill>
                  <a:schemeClr val="dk1"/>
                </a:solidFill>
              </a:defRPr>
            </a:lvl2pPr>
            <a:lvl3pPr lvl="2" algn="ctr">
              <a:spcBef>
                <a:spcPts val="0"/>
              </a:spcBef>
              <a:spcAft>
                <a:spcPts val="0"/>
              </a:spcAft>
              <a:buClr>
                <a:schemeClr val="dk1"/>
              </a:buClr>
              <a:buSzPts val="14700"/>
              <a:buNone/>
              <a:defRPr sz="14700">
                <a:solidFill>
                  <a:schemeClr val="dk1"/>
                </a:solidFill>
              </a:defRPr>
            </a:lvl3pPr>
            <a:lvl4pPr lvl="3" algn="ctr">
              <a:spcBef>
                <a:spcPts val="0"/>
              </a:spcBef>
              <a:spcAft>
                <a:spcPts val="0"/>
              </a:spcAft>
              <a:buClr>
                <a:schemeClr val="dk1"/>
              </a:buClr>
              <a:buSzPts val="14700"/>
              <a:buNone/>
              <a:defRPr sz="14700">
                <a:solidFill>
                  <a:schemeClr val="dk1"/>
                </a:solidFill>
              </a:defRPr>
            </a:lvl4pPr>
            <a:lvl5pPr lvl="4" algn="ctr">
              <a:spcBef>
                <a:spcPts val="0"/>
              </a:spcBef>
              <a:spcAft>
                <a:spcPts val="0"/>
              </a:spcAft>
              <a:buClr>
                <a:schemeClr val="dk1"/>
              </a:buClr>
              <a:buSzPts val="14700"/>
              <a:buNone/>
              <a:defRPr sz="14700">
                <a:solidFill>
                  <a:schemeClr val="dk1"/>
                </a:solidFill>
              </a:defRPr>
            </a:lvl5pPr>
            <a:lvl6pPr lvl="5" algn="ctr">
              <a:spcBef>
                <a:spcPts val="0"/>
              </a:spcBef>
              <a:spcAft>
                <a:spcPts val="0"/>
              </a:spcAft>
              <a:buClr>
                <a:schemeClr val="dk1"/>
              </a:buClr>
              <a:buSzPts val="14700"/>
              <a:buNone/>
              <a:defRPr sz="14700">
                <a:solidFill>
                  <a:schemeClr val="dk1"/>
                </a:solidFill>
              </a:defRPr>
            </a:lvl6pPr>
            <a:lvl7pPr lvl="6" algn="ctr">
              <a:spcBef>
                <a:spcPts val="0"/>
              </a:spcBef>
              <a:spcAft>
                <a:spcPts val="0"/>
              </a:spcAft>
              <a:buClr>
                <a:schemeClr val="dk1"/>
              </a:buClr>
              <a:buSzPts val="14700"/>
              <a:buNone/>
              <a:defRPr sz="14700">
                <a:solidFill>
                  <a:schemeClr val="dk1"/>
                </a:solidFill>
              </a:defRPr>
            </a:lvl7pPr>
            <a:lvl8pPr lvl="7" algn="ctr">
              <a:spcBef>
                <a:spcPts val="0"/>
              </a:spcBef>
              <a:spcAft>
                <a:spcPts val="0"/>
              </a:spcAft>
              <a:buClr>
                <a:schemeClr val="dk1"/>
              </a:buClr>
              <a:buSzPts val="14700"/>
              <a:buNone/>
              <a:defRPr sz="14700">
                <a:solidFill>
                  <a:schemeClr val="dk1"/>
                </a:solidFill>
              </a:defRPr>
            </a:lvl8pPr>
            <a:lvl9pPr lvl="8" algn="ctr">
              <a:spcBef>
                <a:spcPts val="0"/>
              </a:spcBef>
              <a:spcAft>
                <a:spcPts val="0"/>
              </a:spcAft>
              <a:buClr>
                <a:schemeClr val="dk1"/>
              </a:buClr>
              <a:buSzPts val="14700"/>
              <a:buNone/>
              <a:defRPr sz="14700">
                <a:solidFill>
                  <a:schemeClr val="dk1"/>
                </a:solidFill>
              </a:defRPr>
            </a:lvl9pPr>
          </a:lstStyle>
          <a:p>
            <a:r>
              <a:t>xx%</a:t>
            </a:r>
          </a:p>
        </p:txBody>
      </p:sp>
      <p:sp>
        <p:nvSpPr>
          <p:cNvPr id="48" name="Google Shape;48;p11"/>
          <p:cNvSpPr txBox="1"/>
          <p:nvPr>
            <p:ph idx="1" type="body"/>
          </p:nvPr>
        </p:nvSpPr>
        <p:spPr>
          <a:xfrm>
            <a:off x="415600" y="4299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9" name="Google Shape;49;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4" name="Google Shape;5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5" name="Google Shape;5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15600" y="3307400"/>
            <a:ext cx="10819200" cy="32613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9100"/>
              <a:buNone/>
              <a:defRPr sz="9100">
                <a:solidFill>
                  <a:schemeClr val="lt1"/>
                </a:solidFill>
              </a:defRPr>
            </a:lvl1pPr>
            <a:lvl2pPr lvl="1">
              <a:spcBef>
                <a:spcPts val="0"/>
              </a:spcBef>
              <a:spcAft>
                <a:spcPts val="0"/>
              </a:spcAft>
              <a:buClr>
                <a:schemeClr val="lt1"/>
              </a:buClr>
              <a:buSzPts val="9100"/>
              <a:buNone/>
              <a:defRPr sz="9100">
                <a:solidFill>
                  <a:schemeClr val="lt1"/>
                </a:solidFill>
              </a:defRPr>
            </a:lvl2pPr>
            <a:lvl3pPr lvl="2">
              <a:spcBef>
                <a:spcPts val="0"/>
              </a:spcBef>
              <a:spcAft>
                <a:spcPts val="0"/>
              </a:spcAft>
              <a:buClr>
                <a:schemeClr val="lt1"/>
              </a:buClr>
              <a:buSzPts val="9100"/>
              <a:buNone/>
              <a:defRPr sz="9100">
                <a:solidFill>
                  <a:schemeClr val="lt1"/>
                </a:solidFill>
              </a:defRPr>
            </a:lvl3pPr>
            <a:lvl4pPr lvl="3">
              <a:spcBef>
                <a:spcPts val="0"/>
              </a:spcBef>
              <a:spcAft>
                <a:spcPts val="0"/>
              </a:spcAft>
              <a:buClr>
                <a:schemeClr val="lt1"/>
              </a:buClr>
              <a:buSzPts val="9100"/>
              <a:buNone/>
              <a:defRPr sz="9100">
                <a:solidFill>
                  <a:schemeClr val="lt1"/>
                </a:solidFill>
              </a:defRPr>
            </a:lvl4pPr>
            <a:lvl5pPr lvl="4">
              <a:spcBef>
                <a:spcPts val="0"/>
              </a:spcBef>
              <a:spcAft>
                <a:spcPts val="0"/>
              </a:spcAft>
              <a:buClr>
                <a:schemeClr val="lt1"/>
              </a:buClr>
              <a:buSzPts val="9100"/>
              <a:buNone/>
              <a:defRPr sz="9100">
                <a:solidFill>
                  <a:schemeClr val="lt1"/>
                </a:solidFill>
              </a:defRPr>
            </a:lvl5pPr>
            <a:lvl6pPr lvl="5">
              <a:spcBef>
                <a:spcPts val="0"/>
              </a:spcBef>
              <a:spcAft>
                <a:spcPts val="0"/>
              </a:spcAft>
              <a:buClr>
                <a:schemeClr val="lt1"/>
              </a:buClr>
              <a:buSzPts val="9100"/>
              <a:buNone/>
              <a:defRPr sz="9100">
                <a:solidFill>
                  <a:schemeClr val="lt1"/>
                </a:solidFill>
              </a:defRPr>
            </a:lvl6pPr>
            <a:lvl7pPr lvl="6">
              <a:spcBef>
                <a:spcPts val="0"/>
              </a:spcBef>
              <a:spcAft>
                <a:spcPts val="0"/>
              </a:spcAft>
              <a:buClr>
                <a:schemeClr val="lt1"/>
              </a:buClr>
              <a:buSzPts val="9100"/>
              <a:buNone/>
              <a:defRPr sz="9100">
                <a:solidFill>
                  <a:schemeClr val="lt1"/>
                </a:solidFill>
              </a:defRPr>
            </a:lvl7pPr>
            <a:lvl8pPr lvl="7">
              <a:spcBef>
                <a:spcPts val="0"/>
              </a:spcBef>
              <a:spcAft>
                <a:spcPts val="0"/>
              </a:spcAft>
              <a:buClr>
                <a:schemeClr val="lt1"/>
              </a:buClr>
              <a:buSzPts val="9100"/>
              <a:buNone/>
              <a:defRPr sz="9100">
                <a:solidFill>
                  <a:schemeClr val="lt1"/>
                </a:solidFill>
              </a:defRPr>
            </a:lvl8pPr>
            <a:lvl9pPr lvl="8">
              <a:spcBef>
                <a:spcPts val="0"/>
              </a:spcBef>
              <a:spcAft>
                <a:spcPts val="0"/>
              </a:spcAft>
              <a:buClr>
                <a:schemeClr val="lt1"/>
              </a:buClr>
              <a:buSzPts val="9100"/>
              <a:buNone/>
              <a:defRPr sz="9100">
                <a:solidFill>
                  <a:schemeClr val="lt1"/>
                </a:solidFill>
              </a:defRPr>
            </a:lvl9pPr>
          </a:lstStyle>
          <a:p/>
        </p:txBody>
      </p:sp>
      <p:sp>
        <p:nvSpPr>
          <p:cNvPr id="16" name="Google Shape;16;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9" name="Google Shape;19;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0" name="Google Shape;20;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5" name="Google Shape;25;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415600" y="8424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1" name="Google Shape;31;p7"/>
          <p:cNvSpPr txBox="1"/>
          <p:nvPr>
            <p:ph idx="1" type="body"/>
          </p:nvPr>
        </p:nvSpPr>
        <p:spPr>
          <a:xfrm>
            <a:off x="415600" y="1987833"/>
            <a:ext cx="3744000" cy="41040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653667" y="701800"/>
            <a:ext cx="7578300" cy="54543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5" name="Google Shape;35;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6096000" y="1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38" name="Google Shape;38;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354000" y="1834132"/>
            <a:ext cx="5393700" cy="2069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0" name="Google Shape;40;p9"/>
          <p:cNvSpPr txBox="1"/>
          <p:nvPr>
            <p:ph idx="1" type="subTitle"/>
          </p:nvPr>
        </p:nvSpPr>
        <p:spPr>
          <a:xfrm>
            <a:off x="354000" y="3974834"/>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2" name="Google Shape;42;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indent="-349250" lvl="1" marL="914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indent="-349250" lvl="2" marL="1371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indent="-349250" lvl="3" marL="1828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indent="-349250" lvl="4" marL="22860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indent="-349250" lvl="5" marL="27432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indent="-349250" lvl="6" marL="3200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indent="-349250" lvl="7" marL="3657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indent="-349250" lvl="8" marL="4114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415600" y="794633"/>
            <a:ext cx="11360700" cy="2610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sz="4800">
                <a:latin typeface="Roboto"/>
                <a:ea typeface="Roboto"/>
                <a:cs typeface="Roboto"/>
                <a:sym typeface="Roboto"/>
              </a:rPr>
              <a:t>Aspirational Consumption in sub-Saharan Africa</a:t>
            </a:r>
            <a:endParaRPr sz="48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Roboto"/>
                <a:ea typeface="Roboto"/>
                <a:cs typeface="Roboto"/>
                <a:sym typeface="Roboto"/>
              </a:rPr>
              <a:t>Results from Chapter 3</a:t>
            </a:r>
            <a:endParaRPr>
              <a:latin typeface="Roboto"/>
              <a:ea typeface="Roboto"/>
              <a:cs typeface="Roboto"/>
              <a:sym typeface="Roboto"/>
            </a:endParaRPr>
          </a:p>
        </p:txBody>
      </p:sp>
      <p:sp>
        <p:nvSpPr>
          <p:cNvPr id="119" name="Google Shape;119;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Roboto"/>
                <a:ea typeface="Roboto"/>
                <a:cs typeface="Roboto"/>
                <a:sym typeface="Roboto"/>
              </a:rPr>
              <a:t>The model indicates that the optimal status consumption/investment rises with income </a:t>
            </a:r>
            <a:r>
              <a:rPr lang="en-US">
                <a:latin typeface="Roboto"/>
                <a:ea typeface="Roboto"/>
                <a:cs typeface="Roboto"/>
                <a:sym typeface="Roboto"/>
              </a:rPr>
              <a:t>differences in the short-term - but the population constraint itself implies a downward pressure on status investments in the long-term.</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838200" y="1518750"/>
            <a:ext cx="10515600" cy="4658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Roboto"/>
              <a:buChar char="●"/>
            </a:pPr>
            <a:r>
              <a:rPr lang="en-US">
                <a:latin typeface="Roboto"/>
                <a:ea typeface="Roboto"/>
                <a:cs typeface="Roboto"/>
                <a:sym typeface="Roboto"/>
              </a:rPr>
              <a:t>Chapter 1 shows how the herd-behaviour (habit) </a:t>
            </a:r>
            <a:r>
              <a:rPr lang="en-US">
                <a:latin typeface="Roboto"/>
                <a:ea typeface="Roboto"/>
                <a:cs typeface="Roboto"/>
                <a:sym typeface="Roboto"/>
              </a:rPr>
              <a:t>towards certain goods (affecting both price and demand) could be </a:t>
            </a:r>
            <a:r>
              <a:rPr i="1" lang="en-US">
                <a:latin typeface="Roboto"/>
                <a:ea typeface="Roboto"/>
                <a:cs typeface="Roboto"/>
                <a:sym typeface="Roboto"/>
              </a:rPr>
              <a:t>limited by wealth differences</a:t>
            </a:r>
            <a:r>
              <a:rPr lang="en-US">
                <a:latin typeface="Roboto"/>
                <a:ea typeface="Roboto"/>
                <a:cs typeface="Roboto"/>
                <a:sym typeface="Roboto"/>
              </a:rPr>
              <a:t>. </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Chapter 2 shows that local-regional variations may often dominate status concerns (from an aspcon persp). A desire to get urbanised may make an important part of aspirational demand (also shown by Porzio et al) and thus continue to increase aspcon.</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Chapter 3 presents the view that such a rise is not sustainable in the long-term since population constraint alone has non-linear effects on status investments.</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b="1" i="1" lang="en-US">
                <a:latin typeface="Roboto"/>
                <a:ea typeface="Roboto"/>
                <a:cs typeface="Roboto"/>
                <a:sym typeface="Roboto"/>
              </a:rPr>
              <a:t>Conclusion:</a:t>
            </a:r>
            <a:r>
              <a:rPr lang="en-US">
                <a:latin typeface="Roboto"/>
                <a:ea typeface="Roboto"/>
                <a:cs typeface="Roboto"/>
                <a:sym typeface="Roboto"/>
              </a:rPr>
              <a:t> Aspirational consumption - could mean different things - but it is likely to be limited in the long-run - both due to wealth differences (limited outreach of aspcon) and population constraint (inequality lowers promotion chances/mobility).</a:t>
            </a:r>
            <a:endParaRPr>
              <a:latin typeface="Roboto"/>
              <a:ea typeface="Roboto"/>
              <a:cs typeface="Roboto"/>
              <a:sym typeface="Roboto"/>
            </a:endParaRPr>
          </a:p>
        </p:txBody>
      </p:sp>
      <p:sp>
        <p:nvSpPr>
          <p:cNvPr id="125" name="Google Shape;125;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Roboto"/>
                <a:ea typeface="Roboto"/>
                <a:cs typeface="Roboto"/>
                <a:sym typeface="Roboto"/>
              </a:rPr>
              <a:t>Summary and Conclusions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4294967295" type="body"/>
          </p:nvPr>
        </p:nvSpPr>
        <p:spPr>
          <a:xfrm>
            <a:off x="838200" y="1415000"/>
            <a:ext cx="6491400" cy="49524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1000"/>
              </a:spcBef>
              <a:spcAft>
                <a:spcPts val="0"/>
              </a:spcAft>
              <a:buSzPts val="2000"/>
              <a:buFont typeface="Roboto"/>
              <a:buChar char="●"/>
            </a:pPr>
            <a:r>
              <a:rPr lang="en-US" sz="2000">
                <a:latin typeface="Roboto"/>
                <a:ea typeface="Roboto"/>
                <a:cs typeface="Roboto"/>
                <a:sym typeface="Roboto"/>
              </a:rPr>
              <a:t>We investigate aspirational consumption in SSA - taking cue from recent reports on the rise of aspirational consumption (aspcon) in BoP countries (poorer ⅔ of the world)</a:t>
            </a:r>
            <a:endParaRPr sz="2000">
              <a:latin typeface="Roboto"/>
              <a:ea typeface="Roboto"/>
              <a:cs typeface="Roboto"/>
              <a:sym typeface="Roboto"/>
            </a:endParaRPr>
          </a:p>
          <a:p>
            <a:pPr indent="-431800" lvl="0" marL="609600" rtl="0" algn="l">
              <a:spcBef>
                <a:spcPts val="0"/>
              </a:spcBef>
              <a:spcAft>
                <a:spcPts val="0"/>
              </a:spcAft>
              <a:buSzPts val="2000"/>
              <a:buFont typeface="Roboto"/>
              <a:buChar char="●"/>
            </a:pPr>
            <a:r>
              <a:rPr lang="en-US" sz="2000">
                <a:latin typeface="Roboto"/>
                <a:ea typeface="Roboto"/>
                <a:cs typeface="Roboto"/>
                <a:sym typeface="Roboto"/>
              </a:rPr>
              <a:t>Main question: What is growth in aspirational consumption subject to? </a:t>
            </a:r>
            <a:endParaRPr sz="2000">
              <a:latin typeface="Roboto"/>
              <a:ea typeface="Roboto"/>
              <a:cs typeface="Roboto"/>
              <a:sym typeface="Roboto"/>
            </a:endParaRPr>
          </a:p>
          <a:p>
            <a:pPr indent="-431800" lvl="1" marL="1219200" rtl="0" algn="l">
              <a:spcBef>
                <a:spcPts val="0"/>
              </a:spcBef>
              <a:spcAft>
                <a:spcPts val="0"/>
              </a:spcAft>
              <a:buSzPts val="2000"/>
              <a:buFont typeface="Roboto"/>
              <a:buChar char="○"/>
            </a:pPr>
            <a:r>
              <a:rPr lang="en-US" sz="2000">
                <a:latin typeface="Roboto"/>
                <a:ea typeface="Roboto"/>
                <a:cs typeface="Roboto"/>
                <a:sym typeface="Roboto"/>
              </a:rPr>
              <a:t>We look at wealth and urbanisation 	</a:t>
            </a:r>
            <a:endParaRPr sz="2000">
              <a:latin typeface="Roboto"/>
              <a:ea typeface="Roboto"/>
              <a:cs typeface="Roboto"/>
              <a:sym typeface="Roboto"/>
            </a:endParaRPr>
          </a:p>
          <a:p>
            <a:pPr indent="-431800" lvl="1" marL="1219200" rtl="0" algn="l">
              <a:spcBef>
                <a:spcPts val="0"/>
              </a:spcBef>
              <a:spcAft>
                <a:spcPts val="0"/>
              </a:spcAft>
              <a:buSzPts val="2000"/>
              <a:buFont typeface="Roboto"/>
              <a:buChar char="○"/>
            </a:pPr>
            <a:r>
              <a:rPr lang="en-US" sz="2000">
                <a:latin typeface="Roboto"/>
                <a:ea typeface="Roboto"/>
                <a:cs typeface="Roboto"/>
                <a:sym typeface="Roboto"/>
              </a:rPr>
              <a:t>We understand aspcon with respect to a local hierarchy</a:t>
            </a:r>
            <a:endParaRPr sz="2000">
              <a:latin typeface="Roboto"/>
              <a:ea typeface="Roboto"/>
              <a:cs typeface="Roboto"/>
              <a:sym typeface="Roboto"/>
            </a:endParaRPr>
          </a:p>
          <a:p>
            <a:pPr indent="-241300" lvl="0" marL="228600" rtl="0" algn="l">
              <a:lnSpc>
                <a:spcPct val="90000"/>
              </a:lnSpc>
              <a:spcBef>
                <a:spcPts val="1000"/>
              </a:spcBef>
              <a:spcAft>
                <a:spcPts val="0"/>
              </a:spcAft>
              <a:buSzPts val="2000"/>
              <a:buFont typeface="Roboto"/>
              <a:buChar char="●"/>
            </a:pPr>
            <a:r>
              <a:rPr lang="en-US" sz="2000">
                <a:latin typeface="Roboto"/>
                <a:ea typeface="Roboto"/>
                <a:cs typeface="Roboto"/>
                <a:sym typeface="Roboto"/>
              </a:rPr>
              <a:t>Why Africa?</a:t>
            </a:r>
            <a:endParaRPr sz="2000">
              <a:latin typeface="Roboto"/>
              <a:ea typeface="Roboto"/>
              <a:cs typeface="Roboto"/>
              <a:sym typeface="Roboto"/>
            </a:endParaRPr>
          </a:p>
          <a:p>
            <a:pPr indent="-241300" lvl="1" marL="685800" rtl="0" algn="l">
              <a:lnSpc>
                <a:spcPct val="90000"/>
              </a:lnSpc>
              <a:spcBef>
                <a:spcPts val="1000"/>
              </a:spcBef>
              <a:spcAft>
                <a:spcPts val="0"/>
              </a:spcAft>
              <a:buSzPts val="2000"/>
              <a:buFont typeface="Roboto"/>
              <a:buChar char="○"/>
            </a:pPr>
            <a:r>
              <a:rPr lang="en-US" sz="2000">
                <a:latin typeface="Roboto"/>
                <a:ea typeface="Roboto"/>
                <a:cs typeface="Roboto"/>
                <a:sym typeface="Roboto"/>
              </a:rPr>
              <a:t>Less research in sub-Saharan Africa </a:t>
            </a:r>
            <a:endParaRPr sz="2000">
              <a:latin typeface="Roboto"/>
              <a:ea typeface="Roboto"/>
              <a:cs typeface="Roboto"/>
              <a:sym typeface="Roboto"/>
            </a:endParaRPr>
          </a:p>
          <a:p>
            <a:pPr indent="-241300" lvl="1" marL="685800" rtl="0" algn="l">
              <a:lnSpc>
                <a:spcPct val="90000"/>
              </a:lnSpc>
              <a:spcBef>
                <a:spcPts val="1000"/>
              </a:spcBef>
              <a:spcAft>
                <a:spcPts val="0"/>
              </a:spcAft>
              <a:buSzPts val="2000"/>
              <a:buFont typeface="Roboto"/>
              <a:buChar char="○"/>
            </a:pPr>
            <a:r>
              <a:rPr lang="en-US" sz="2000">
                <a:latin typeface="Roboto"/>
                <a:ea typeface="Roboto"/>
                <a:cs typeface="Roboto"/>
                <a:sym typeface="Roboto"/>
              </a:rPr>
              <a:t>Large parts of Asia show patterns of </a:t>
            </a:r>
            <a:r>
              <a:rPr lang="en-US" sz="2000">
                <a:latin typeface="Roboto"/>
                <a:ea typeface="Roboto"/>
                <a:cs typeface="Roboto"/>
                <a:sym typeface="Roboto"/>
              </a:rPr>
              <a:t>affluent consumption</a:t>
            </a:r>
            <a:endParaRPr sz="2000">
              <a:latin typeface="Roboto"/>
              <a:ea typeface="Roboto"/>
              <a:cs typeface="Roboto"/>
              <a:sym typeface="Roboto"/>
            </a:endParaRPr>
          </a:p>
        </p:txBody>
      </p:sp>
      <p:sp>
        <p:nvSpPr>
          <p:cNvPr id="68" name="Google Shape;68;p15"/>
          <p:cNvSpPr txBox="1"/>
          <p:nvPr>
            <p:ph idx="4294967295"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Work Sans"/>
                <a:ea typeface="Work Sans"/>
                <a:cs typeface="Work Sans"/>
                <a:sym typeface="Work Sans"/>
              </a:rPr>
              <a:t>Motivation</a:t>
            </a:r>
            <a:endParaRPr>
              <a:latin typeface="Work Sans"/>
              <a:ea typeface="Work Sans"/>
              <a:cs typeface="Work Sans"/>
              <a:sym typeface="Work Sans"/>
            </a:endParaRPr>
          </a:p>
        </p:txBody>
      </p:sp>
      <p:pic>
        <p:nvPicPr>
          <p:cNvPr id="69" name="Google Shape;69;p15"/>
          <p:cNvPicPr preferRelativeResize="0"/>
          <p:nvPr/>
        </p:nvPicPr>
        <p:blipFill>
          <a:blip r:embed="rId3">
            <a:alphaModFix/>
          </a:blip>
          <a:stretch>
            <a:fillRect/>
          </a:stretch>
        </p:blipFill>
        <p:spPr>
          <a:xfrm>
            <a:off x="7791900" y="1473725"/>
            <a:ext cx="3395975" cy="3374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650900" y="1292350"/>
            <a:ext cx="11106300" cy="5565900"/>
          </a:xfrm>
          <a:prstGeom prst="rect">
            <a:avLst/>
          </a:prstGeom>
          <a:noFill/>
          <a:ln>
            <a:noFill/>
          </a:ln>
        </p:spPr>
        <p:txBody>
          <a:bodyPr anchorCtr="0" anchor="t" bIns="45700" lIns="91425" spcFirstLastPara="1" rIns="91425" wrap="square" tIns="45700">
            <a:noAutofit/>
          </a:bodyPr>
          <a:lstStyle/>
          <a:p>
            <a:pPr indent="-177800" lvl="0" marL="228600" rtl="0" algn="l">
              <a:lnSpc>
                <a:spcPct val="90000"/>
              </a:lnSpc>
              <a:spcBef>
                <a:spcPts val="1000"/>
              </a:spcBef>
              <a:spcAft>
                <a:spcPts val="0"/>
              </a:spcAft>
              <a:buSzPts val="2000"/>
              <a:buFont typeface="Roboto"/>
              <a:buAutoNum type="arabicPeriod"/>
            </a:pPr>
            <a:r>
              <a:rPr lang="en-US" sz="2000">
                <a:latin typeface="Roboto"/>
                <a:ea typeface="Roboto"/>
                <a:cs typeface="Roboto"/>
                <a:sym typeface="Roboto"/>
              </a:rPr>
              <a:t>Most common interpretation of aspiration consumption is that it is motivated by perceived hierarchy and social position/appropriateness. Being local is key - as a </a:t>
            </a:r>
            <a:r>
              <a:rPr lang="en-US" sz="2000">
                <a:latin typeface="Roboto"/>
                <a:ea typeface="Roboto"/>
                <a:cs typeface="Roboto"/>
                <a:sym typeface="Roboto"/>
              </a:rPr>
              <a:t>local context </a:t>
            </a:r>
            <a:r>
              <a:rPr lang="en-US" sz="2000">
                <a:latin typeface="Roboto"/>
                <a:ea typeface="Roboto"/>
                <a:cs typeface="Roboto"/>
                <a:sym typeface="Roboto"/>
              </a:rPr>
              <a:t>explains how aspcon exists under varied contexts (developed and developing economies).</a:t>
            </a:r>
            <a:endParaRPr sz="2000">
              <a:latin typeface="Roboto"/>
              <a:ea typeface="Roboto"/>
              <a:cs typeface="Roboto"/>
              <a:sym typeface="Roboto"/>
            </a:endParaRPr>
          </a:p>
          <a:p>
            <a:pPr indent="-177800" lvl="0" marL="228600" rtl="0" algn="l">
              <a:lnSpc>
                <a:spcPct val="90000"/>
              </a:lnSpc>
              <a:spcBef>
                <a:spcPts val="1000"/>
              </a:spcBef>
              <a:spcAft>
                <a:spcPts val="0"/>
              </a:spcAft>
              <a:buSzPts val="2000"/>
              <a:buFont typeface="Roboto"/>
              <a:buAutoNum type="arabicPeriod"/>
            </a:pPr>
            <a:r>
              <a:rPr lang="en-US" sz="2000">
                <a:latin typeface="Roboto"/>
                <a:ea typeface="Roboto"/>
                <a:cs typeface="Roboto"/>
                <a:sym typeface="Roboto"/>
              </a:rPr>
              <a:t>M</a:t>
            </a:r>
            <a:r>
              <a:rPr lang="en-US" sz="2000">
                <a:latin typeface="Roboto"/>
                <a:ea typeface="Roboto"/>
                <a:cs typeface="Roboto"/>
                <a:sym typeface="Roboto"/>
              </a:rPr>
              <a:t>easurement of aspirational consumption is faced with a basic challenge : defining maximal </a:t>
            </a:r>
            <a:r>
              <a:rPr lang="en-US" sz="2000">
                <a:latin typeface="Roboto"/>
                <a:ea typeface="Roboto"/>
                <a:cs typeface="Roboto"/>
                <a:sym typeface="Roboto"/>
              </a:rPr>
              <a:t>basic </a:t>
            </a:r>
            <a:r>
              <a:rPr lang="en-US" sz="2000">
                <a:latin typeface="Roboto"/>
                <a:ea typeface="Roboto"/>
                <a:cs typeface="Roboto"/>
                <a:sym typeface="Roboto"/>
              </a:rPr>
              <a:t>need. </a:t>
            </a:r>
            <a:endParaRPr sz="2000">
              <a:latin typeface="Roboto"/>
              <a:ea typeface="Roboto"/>
              <a:cs typeface="Roboto"/>
              <a:sym typeface="Roboto"/>
            </a:endParaRPr>
          </a:p>
          <a:p>
            <a:pPr indent="-241300" lvl="1" marL="685800" rtl="0" algn="l">
              <a:lnSpc>
                <a:spcPct val="90000"/>
              </a:lnSpc>
              <a:spcBef>
                <a:spcPts val="1000"/>
              </a:spcBef>
              <a:spcAft>
                <a:spcPts val="0"/>
              </a:spcAft>
              <a:buSzPts val="2000"/>
              <a:buFont typeface="Roboto"/>
              <a:buAutoNum type="alphaLcPeriod"/>
            </a:pPr>
            <a:r>
              <a:rPr lang="en-US" sz="2000">
                <a:latin typeface="Roboto"/>
                <a:ea typeface="Roboto"/>
                <a:cs typeface="Roboto"/>
                <a:sym typeface="Roboto"/>
              </a:rPr>
              <a:t>We do not consider a basic need level (it’s a </a:t>
            </a:r>
            <a:r>
              <a:rPr lang="en-US" sz="2000">
                <a:latin typeface="Roboto"/>
                <a:ea typeface="Roboto"/>
                <a:cs typeface="Roboto"/>
                <a:sym typeface="Roboto"/>
              </a:rPr>
              <a:t>sociological</a:t>
            </a:r>
            <a:r>
              <a:rPr lang="en-US" sz="2000">
                <a:latin typeface="Roboto"/>
                <a:ea typeface="Roboto"/>
                <a:cs typeface="Roboto"/>
                <a:sym typeface="Roboto"/>
              </a:rPr>
              <a:t> judgment difficult to gauge without tracking </a:t>
            </a:r>
            <a:r>
              <a:rPr lang="en-US" sz="2000">
                <a:latin typeface="Roboto"/>
                <a:ea typeface="Roboto"/>
                <a:cs typeface="Roboto"/>
                <a:sym typeface="Roboto"/>
              </a:rPr>
              <a:t>consumer motivations)</a:t>
            </a:r>
            <a:endParaRPr sz="2000">
              <a:latin typeface="Roboto"/>
              <a:ea typeface="Roboto"/>
              <a:cs typeface="Roboto"/>
              <a:sym typeface="Roboto"/>
            </a:endParaRPr>
          </a:p>
          <a:p>
            <a:pPr indent="-241300" lvl="1" marL="685800" rtl="0" algn="l">
              <a:spcBef>
                <a:spcPts val="0"/>
              </a:spcBef>
              <a:spcAft>
                <a:spcPts val="0"/>
              </a:spcAft>
              <a:buSzPts val="2000"/>
              <a:buFont typeface="Roboto"/>
              <a:buAutoNum type="alphaLcPeriod"/>
            </a:pPr>
            <a:r>
              <a:rPr lang="en-US" sz="2000">
                <a:latin typeface="Roboto"/>
                <a:ea typeface="Roboto"/>
                <a:cs typeface="Roboto"/>
                <a:sym typeface="Roboto"/>
              </a:rPr>
              <a:t>A </a:t>
            </a:r>
            <a:r>
              <a:rPr b="1" lang="en-US" sz="2000">
                <a:latin typeface="Roboto"/>
                <a:ea typeface="Roboto"/>
                <a:cs typeface="Roboto"/>
                <a:sym typeface="Roboto"/>
              </a:rPr>
              <a:t>two pronged approach </a:t>
            </a:r>
            <a:r>
              <a:rPr lang="en-US" sz="2000">
                <a:latin typeface="Roboto"/>
                <a:ea typeface="Roboto"/>
                <a:cs typeface="Roboto"/>
                <a:sym typeface="Roboto"/>
              </a:rPr>
              <a:t>is taken instead</a:t>
            </a:r>
            <a:endParaRPr sz="2000">
              <a:latin typeface="Roboto"/>
              <a:ea typeface="Roboto"/>
              <a:cs typeface="Roboto"/>
              <a:sym typeface="Roboto"/>
            </a:endParaRPr>
          </a:p>
          <a:p>
            <a:pPr indent="-241300" lvl="2" marL="1143000" rtl="0" algn="l">
              <a:spcBef>
                <a:spcPts val="1600"/>
              </a:spcBef>
              <a:spcAft>
                <a:spcPts val="0"/>
              </a:spcAft>
              <a:buSzPts val="2000"/>
              <a:buFont typeface="Roboto"/>
              <a:buAutoNum type="romanLcPeriod"/>
            </a:pPr>
            <a:r>
              <a:rPr lang="en-US" sz="2000">
                <a:latin typeface="Roboto"/>
                <a:ea typeface="Roboto"/>
                <a:cs typeface="Roboto"/>
                <a:sym typeface="Roboto"/>
              </a:rPr>
              <a:t>Quality Variation View : Focusing on food as the needs over which quality variation is explored </a:t>
            </a:r>
            <a:endParaRPr sz="2000">
              <a:latin typeface="Roboto"/>
              <a:ea typeface="Roboto"/>
              <a:cs typeface="Roboto"/>
              <a:sym typeface="Roboto"/>
            </a:endParaRPr>
          </a:p>
          <a:p>
            <a:pPr indent="-241300" lvl="2" marL="1143000" rtl="0" algn="l">
              <a:spcBef>
                <a:spcPts val="1600"/>
              </a:spcBef>
              <a:spcAft>
                <a:spcPts val="0"/>
              </a:spcAft>
              <a:buSzPts val="2000"/>
              <a:buFont typeface="Roboto"/>
              <a:buAutoNum type="romanLcPeriod"/>
            </a:pPr>
            <a:r>
              <a:rPr lang="en-US" sz="2000">
                <a:latin typeface="Roboto"/>
                <a:ea typeface="Roboto"/>
                <a:cs typeface="Roboto"/>
                <a:sym typeface="Roboto"/>
              </a:rPr>
              <a:t>Positional View: Considering education as of aspirational value - as it is non-durable and is subject to status pressures and does not contribute to assets</a:t>
            </a:r>
            <a:endParaRPr sz="2000">
              <a:latin typeface="Roboto"/>
              <a:ea typeface="Roboto"/>
              <a:cs typeface="Roboto"/>
              <a:sym typeface="Roboto"/>
            </a:endParaRPr>
          </a:p>
          <a:p>
            <a:pPr indent="-241300" lvl="1" marL="685800" rtl="0" algn="l">
              <a:spcBef>
                <a:spcPts val="1600"/>
              </a:spcBef>
              <a:spcAft>
                <a:spcPts val="0"/>
              </a:spcAft>
              <a:buSzPts val="2000"/>
              <a:buFont typeface="Roboto"/>
              <a:buAutoNum type="alphaLcPeriod"/>
            </a:pPr>
            <a:r>
              <a:rPr lang="en-US" sz="2000">
                <a:latin typeface="Roboto"/>
                <a:ea typeface="Roboto"/>
                <a:cs typeface="Roboto"/>
                <a:sym typeface="Roboto"/>
              </a:rPr>
              <a:t>The two-pronged approach also avoids lumping together food and non-food expenses (Food is recorded as weekly diary as opposed to monthly recall for non-food items)</a:t>
            </a:r>
            <a:endParaRPr sz="2000">
              <a:latin typeface="Roboto"/>
              <a:ea typeface="Roboto"/>
              <a:cs typeface="Roboto"/>
              <a:sym typeface="Roboto"/>
            </a:endParaRPr>
          </a:p>
          <a:p>
            <a:pPr indent="0" lvl="0" marL="0" rtl="0" algn="l">
              <a:spcBef>
                <a:spcPts val="1600"/>
              </a:spcBef>
              <a:spcAft>
                <a:spcPts val="1600"/>
              </a:spcAft>
              <a:buNone/>
            </a:pPr>
            <a:r>
              <a:t/>
            </a:r>
            <a:endParaRPr sz="2000">
              <a:latin typeface="Roboto"/>
              <a:ea typeface="Roboto"/>
              <a:cs typeface="Roboto"/>
              <a:sym typeface="Roboto"/>
            </a:endParaRPr>
          </a:p>
        </p:txBody>
      </p:sp>
      <p:sp>
        <p:nvSpPr>
          <p:cNvPr id="75" name="Google Shape;75;p16"/>
          <p:cNvSpPr txBox="1"/>
          <p:nvPr>
            <p:ph type="title"/>
          </p:nvPr>
        </p:nvSpPr>
        <p:spPr>
          <a:xfrm>
            <a:off x="971625" y="365125"/>
            <a:ext cx="10382400" cy="774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sz="3600">
                <a:latin typeface="Roboto"/>
                <a:ea typeface="Roboto"/>
                <a:cs typeface="Roboto"/>
                <a:sym typeface="Roboto"/>
              </a:rPr>
              <a:t>Aspirational consumption</a:t>
            </a:r>
            <a:endParaRPr sz="36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Roboto"/>
                <a:ea typeface="Roboto"/>
                <a:cs typeface="Roboto"/>
                <a:sym typeface="Roboto"/>
              </a:rPr>
              <a:t>Three Questions</a:t>
            </a:r>
            <a:endParaRPr>
              <a:latin typeface="Roboto"/>
              <a:ea typeface="Roboto"/>
              <a:cs typeface="Roboto"/>
              <a:sym typeface="Roboto"/>
            </a:endParaRPr>
          </a:p>
        </p:txBody>
      </p:sp>
      <p:sp>
        <p:nvSpPr>
          <p:cNvPr id="81" name="Google Shape;81;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Roboto"/>
              <a:buAutoNum type="arabicPeriod"/>
            </a:pPr>
            <a:r>
              <a:rPr lang="en-US">
                <a:latin typeface="Roboto"/>
                <a:ea typeface="Roboto"/>
                <a:cs typeface="Roboto"/>
                <a:sym typeface="Roboto"/>
              </a:rPr>
              <a:t>What are the factors influencing a</a:t>
            </a:r>
            <a:r>
              <a:rPr lang="en-US">
                <a:latin typeface="Roboto"/>
                <a:ea typeface="Roboto"/>
                <a:cs typeface="Roboto"/>
                <a:sym typeface="Roboto"/>
              </a:rPr>
              <a:t>spirational consumption when considering quality in basic items?</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US">
                <a:latin typeface="Roboto"/>
                <a:ea typeface="Roboto"/>
                <a:cs typeface="Roboto"/>
                <a:sym typeface="Roboto"/>
              </a:rPr>
              <a:t>What are factors influencing apscon when considering education as positional consumption in SSA?</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US">
                <a:latin typeface="Roboto"/>
                <a:ea typeface="Roboto"/>
                <a:cs typeface="Roboto"/>
                <a:sym typeface="Roboto"/>
              </a:rPr>
              <a:t>What is the future of relation between income hierarchies and aspcon?</a:t>
            </a:r>
            <a:endParaRPr>
              <a:latin typeface="Roboto"/>
              <a:ea typeface="Roboto"/>
              <a:cs typeface="Roboto"/>
              <a:sym typeface="Roboto"/>
            </a:endParaRPr>
          </a:p>
          <a:p>
            <a:pPr indent="-342900" lvl="1" marL="914400" rtl="0" algn="l">
              <a:spcBef>
                <a:spcPts val="0"/>
              </a:spcBef>
              <a:spcAft>
                <a:spcPts val="1600"/>
              </a:spcAft>
              <a:buSzPts val="1800"/>
              <a:buFont typeface="Roboto"/>
              <a:buAutoNum type="alphaLcPeriod"/>
            </a:pPr>
            <a:r>
              <a:rPr lang="en-US" sz="2200">
                <a:latin typeface="Roboto"/>
                <a:ea typeface="Roboto"/>
                <a:cs typeface="Roboto"/>
                <a:sym typeface="Roboto"/>
              </a:rPr>
              <a:t>A</a:t>
            </a:r>
            <a:r>
              <a:rPr lang="en-US" sz="2200">
                <a:latin typeface="Roboto"/>
                <a:ea typeface="Roboto"/>
                <a:cs typeface="Roboto"/>
                <a:sym typeface="Roboto"/>
              </a:rPr>
              <a:t> theoretical approach asks how far may aspcon continue to rise with rise in inequality</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lnSpc>
                <a:spcPct val="70000"/>
              </a:lnSpc>
              <a:spcBef>
                <a:spcPts val="1000"/>
              </a:spcBef>
              <a:spcAft>
                <a:spcPts val="0"/>
              </a:spcAft>
              <a:buSzPts val="2400"/>
              <a:buFont typeface="Roboto"/>
              <a:buAutoNum type="arabicPeriod"/>
            </a:pPr>
            <a:r>
              <a:rPr lang="en-US">
                <a:latin typeface="Roboto"/>
                <a:ea typeface="Roboto"/>
                <a:cs typeface="Roboto"/>
                <a:sym typeface="Roboto"/>
              </a:rPr>
              <a:t>Explores </a:t>
            </a:r>
            <a:r>
              <a:rPr lang="en-US">
                <a:latin typeface="Roboto"/>
                <a:ea typeface="Roboto"/>
                <a:cs typeface="Roboto"/>
                <a:sym typeface="Roboto"/>
              </a:rPr>
              <a:t>price-based </a:t>
            </a:r>
            <a:r>
              <a:rPr lang="en-US" sz="2400">
                <a:latin typeface="Roboto"/>
                <a:ea typeface="Roboto"/>
                <a:cs typeface="Roboto"/>
                <a:sym typeface="Roboto"/>
              </a:rPr>
              <a:t>Quality</a:t>
            </a:r>
            <a:endParaRPr sz="2400">
              <a:latin typeface="Roboto"/>
              <a:ea typeface="Roboto"/>
              <a:cs typeface="Roboto"/>
              <a:sym typeface="Roboto"/>
            </a:endParaRPr>
          </a:p>
          <a:p>
            <a:pPr indent="-381000" lvl="0" marL="457200" rtl="0" algn="l">
              <a:lnSpc>
                <a:spcPct val="70000"/>
              </a:lnSpc>
              <a:spcBef>
                <a:spcPts val="0"/>
              </a:spcBef>
              <a:spcAft>
                <a:spcPts val="0"/>
              </a:spcAft>
              <a:buSzPts val="2400"/>
              <a:buFont typeface="Roboto"/>
              <a:buAutoNum type="arabicPeriod"/>
            </a:pPr>
            <a:r>
              <a:rPr lang="en-US">
                <a:latin typeface="Roboto"/>
                <a:ea typeface="Roboto"/>
                <a:cs typeface="Roboto"/>
                <a:sym typeface="Roboto"/>
              </a:rPr>
              <a:t>Uses LSMS data from </a:t>
            </a:r>
            <a:r>
              <a:rPr lang="en-US" sz="2400">
                <a:latin typeface="Roboto"/>
                <a:ea typeface="Roboto"/>
                <a:cs typeface="Roboto"/>
                <a:sym typeface="Roboto"/>
              </a:rPr>
              <a:t>Tanzania</a:t>
            </a:r>
            <a:endParaRPr sz="2400">
              <a:latin typeface="Roboto"/>
              <a:ea typeface="Roboto"/>
              <a:cs typeface="Roboto"/>
              <a:sym typeface="Roboto"/>
            </a:endParaRPr>
          </a:p>
          <a:p>
            <a:pPr indent="-381000" lvl="1" marL="914400" rtl="0" algn="l">
              <a:lnSpc>
                <a:spcPct val="70000"/>
              </a:lnSpc>
              <a:spcBef>
                <a:spcPts val="0"/>
              </a:spcBef>
              <a:spcAft>
                <a:spcPts val="0"/>
              </a:spcAft>
              <a:buSzPts val="2400"/>
              <a:buFont typeface="Roboto"/>
              <a:buAutoNum type="alphaLcPeriod"/>
            </a:pPr>
            <a:r>
              <a:rPr lang="en-US">
                <a:latin typeface="Roboto"/>
                <a:ea typeface="Roboto"/>
                <a:cs typeface="Roboto"/>
                <a:sym typeface="Roboto"/>
              </a:rPr>
              <a:t>The country has wide disparities in assets - having undergone recent urbanisation exposing it to urban consumption</a:t>
            </a:r>
            <a:endParaRPr>
              <a:latin typeface="Roboto"/>
              <a:ea typeface="Roboto"/>
              <a:cs typeface="Roboto"/>
              <a:sym typeface="Roboto"/>
            </a:endParaRPr>
          </a:p>
          <a:p>
            <a:pPr indent="-381000" lvl="1" marL="914400" rtl="0" algn="l">
              <a:lnSpc>
                <a:spcPct val="70000"/>
              </a:lnSpc>
              <a:spcBef>
                <a:spcPts val="0"/>
              </a:spcBef>
              <a:spcAft>
                <a:spcPts val="0"/>
              </a:spcAft>
              <a:buSzPts val="2400"/>
              <a:buFont typeface="Roboto"/>
              <a:buAutoNum type="alphaLcPeriod"/>
            </a:pPr>
            <a:r>
              <a:rPr lang="en-US">
                <a:latin typeface="Roboto"/>
                <a:ea typeface="Roboto"/>
                <a:cs typeface="Roboto"/>
                <a:sym typeface="Roboto"/>
              </a:rPr>
              <a:t>Farming is predominant in both urban and rural areas (i.e. semi-urban areas have a strong presence)</a:t>
            </a:r>
            <a:endParaRPr>
              <a:latin typeface="Roboto"/>
              <a:ea typeface="Roboto"/>
              <a:cs typeface="Roboto"/>
              <a:sym typeface="Roboto"/>
            </a:endParaRPr>
          </a:p>
          <a:p>
            <a:pPr indent="-381000" lvl="1" marL="914400" rtl="0" algn="l">
              <a:lnSpc>
                <a:spcPct val="70000"/>
              </a:lnSpc>
              <a:spcBef>
                <a:spcPts val="0"/>
              </a:spcBef>
              <a:spcAft>
                <a:spcPts val="0"/>
              </a:spcAft>
              <a:buSzPts val="2400"/>
              <a:buFont typeface="Roboto"/>
              <a:buAutoNum type="alphaLcPeriod"/>
            </a:pPr>
            <a:r>
              <a:rPr lang="en-US">
                <a:latin typeface="Roboto"/>
                <a:ea typeface="Roboto"/>
                <a:cs typeface="Roboto"/>
                <a:sym typeface="Roboto"/>
              </a:rPr>
              <a:t>Regional disparities are significant - eastern coast and north are relatively developed - whereas large parts of south/west are agrarian/forestland</a:t>
            </a:r>
            <a:endParaRPr>
              <a:latin typeface="Roboto"/>
              <a:ea typeface="Roboto"/>
              <a:cs typeface="Roboto"/>
              <a:sym typeface="Roboto"/>
            </a:endParaRPr>
          </a:p>
          <a:p>
            <a:pPr indent="-381000" lvl="0" marL="457200" rtl="0" algn="l">
              <a:lnSpc>
                <a:spcPct val="70000"/>
              </a:lnSpc>
              <a:spcBef>
                <a:spcPts val="0"/>
              </a:spcBef>
              <a:spcAft>
                <a:spcPts val="0"/>
              </a:spcAft>
              <a:buSzPts val="2400"/>
              <a:buFont typeface="Roboto"/>
              <a:buAutoNum type="arabicPeriod"/>
            </a:pPr>
            <a:r>
              <a:rPr lang="en-US">
                <a:latin typeface="Roboto"/>
                <a:ea typeface="Roboto"/>
                <a:cs typeface="Roboto"/>
                <a:sym typeface="Roboto"/>
              </a:rPr>
              <a:t>The basic idea consists of</a:t>
            </a:r>
            <a:endParaRPr sz="2400">
              <a:latin typeface="Roboto"/>
              <a:ea typeface="Roboto"/>
              <a:cs typeface="Roboto"/>
              <a:sym typeface="Roboto"/>
            </a:endParaRPr>
          </a:p>
          <a:p>
            <a:pPr indent="-381000" lvl="1" marL="914400" rtl="0" algn="l">
              <a:lnSpc>
                <a:spcPct val="70000"/>
              </a:lnSpc>
              <a:spcBef>
                <a:spcPts val="0"/>
              </a:spcBef>
              <a:spcAft>
                <a:spcPts val="0"/>
              </a:spcAft>
              <a:buSzPts val="2400"/>
              <a:buFont typeface="Roboto"/>
              <a:buAutoNum type="alphaLcPeriod"/>
            </a:pPr>
            <a:r>
              <a:rPr lang="en-US">
                <a:latin typeface="Roboto"/>
                <a:ea typeface="Roboto"/>
                <a:cs typeface="Roboto"/>
                <a:sym typeface="Roboto"/>
              </a:rPr>
              <a:t>calculating quality using Hick’s commodity theorem  - i.e. a theoretically sound measure</a:t>
            </a:r>
            <a:endParaRPr>
              <a:latin typeface="Roboto"/>
              <a:ea typeface="Roboto"/>
              <a:cs typeface="Roboto"/>
              <a:sym typeface="Roboto"/>
            </a:endParaRPr>
          </a:p>
          <a:p>
            <a:pPr indent="-381000" lvl="1" marL="914400" rtl="0" algn="l">
              <a:lnSpc>
                <a:spcPct val="70000"/>
              </a:lnSpc>
              <a:spcBef>
                <a:spcPts val="0"/>
              </a:spcBef>
              <a:spcAft>
                <a:spcPts val="0"/>
              </a:spcAft>
              <a:buSzPts val="2400"/>
              <a:buFont typeface="Roboto"/>
              <a:buAutoNum type="alphaLcPeriod"/>
            </a:pPr>
            <a:r>
              <a:rPr lang="en-US">
                <a:latin typeface="Roboto"/>
                <a:ea typeface="Roboto"/>
                <a:cs typeface="Roboto"/>
                <a:sym typeface="Roboto"/>
              </a:rPr>
              <a:t>using AIDS framework for quality and budget-share as depvars (Unrestricted Method) </a:t>
            </a:r>
            <a:endParaRPr>
              <a:latin typeface="Roboto"/>
              <a:ea typeface="Roboto"/>
              <a:cs typeface="Roboto"/>
              <a:sym typeface="Roboto"/>
            </a:endParaRPr>
          </a:p>
          <a:p>
            <a:pPr indent="-381000" lvl="1" marL="914400" rtl="0" algn="l">
              <a:lnSpc>
                <a:spcPct val="70000"/>
              </a:lnSpc>
              <a:spcBef>
                <a:spcPts val="0"/>
              </a:spcBef>
              <a:spcAft>
                <a:spcPts val="0"/>
              </a:spcAft>
              <a:buSzPts val="2400"/>
              <a:buFont typeface="Roboto"/>
              <a:buAutoNum type="alphaLcPeriod"/>
            </a:pPr>
            <a:r>
              <a:rPr lang="en-US">
                <a:latin typeface="Roboto"/>
                <a:ea typeface="Roboto"/>
                <a:cs typeface="Roboto"/>
                <a:sym typeface="Roboto"/>
              </a:rPr>
              <a:t>considering urban-rural differences and electricity access as controls - apart from using the explanatory variable : household total expenditure</a:t>
            </a:r>
            <a:endParaRPr>
              <a:latin typeface="Roboto"/>
              <a:ea typeface="Roboto"/>
              <a:cs typeface="Roboto"/>
              <a:sym typeface="Roboto"/>
            </a:endParaRPr>
          </a:p>
        </p:txBody>
      </p:sp>
      <p:sp>
        <p:nvSpPr>
          <p:cNvPr id="87" name="Google Shape;87;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Roboto"/>
                <a:ea typeface="Roboto"/>
                <a:cs typeface="Roboto"/>
                <a:sym typeface="Roboto"/>
              </a:rPr>
              <a:t>Chapter 1- Food Quality</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57100" y="195325"/>
            <a:ext cx="10515600" cy="889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800">
                <a:latin typeface="Roboto"/>
                <a:ea typeface="Roboto"/>
                <a:cs typeface="Roboto"/>
                <a:sym typeface="Roboto"/>
              </a:rPr>
              <a:t>Results from Chapter 1</a:t>
            </a:r>
            <a:endParaRPr sz="3800">
              <a:latin typeface="Roboto"/>
              <a:ea typeface="Roboto"/>
              <a:cs typeface="Roboto"/>
              <a:sym typeface="Roboto"/>
            </a:endParaRPr>
          </a:p>
        </p:txBody>
      </p:sp>
      <p:sp>
        <p:nvSpPr>
          <p:cNvPr id="93" name="Google Shape;93;p19"/>
          <p:cNvSpPr txBox="1"/>
          <p:nvPr>
            <p:ph idx="1" type="body"/>
          </p:nvPr>
        </p:nvSpPr>
        <p:spPr>
          <a:xfrm>
            <a:off x="547125" y="1084825"/>
            <a:ext cx="8980200" cy="5415000"/>
          </a:xfrm>
          <a:prstGeom prst="rect">
            <a:avLst/>
          </a:prstGeom>
        </p:spPr>
        <p:txBody>
          <a:bodyPr anchorCtr="0" anchor="t" bIns="91425" lIns="0" spcFirstLastPara="1" rIns="91425" wrap="square" tIns="0">
            <a:normAutofit fontScale="70000" lnSpcReduction="20000"/>
          </a:bodyPr>
          <a:lstStyle/>
          <a:p>
            <a:pPr indent="-80010" lvl="0" marL="91440" rtl="0" algn="l">
              <a:spcBef>
                <a:spcPts val="1000"/>
              </a:spcBef>
              <a:spcAft>
                <a:spcPts val="0"/>
              </a:spcAft>
              <a:buSzPct val="75000"/>
              <a:buFont typeface="Roboto"/>
              <a:buAutoNum type="arabicPeriod"/>
            </a:pPr>
            <a:r>
              <a:rPr lang="en-US">
                <a:latin typeface="Roboto"/>
                <a:ea typeface="Roboto"/>
                <a:cs typeface="Roboto"/>
                <a:sym typeface="Roboto"/>
              </a:rPr>
              <a:t>Regional differences matter for quality </a:t>
            </a:r>
            <a:endParaRPr>
              <a:latin typeface="Roboto"/>
              <a:ea typeface="Roboto"/>
              <a:cs typeface="Roboto"/>
              <a:sym typeface="Roboto"/>
            </a:endParaRPr>
          </a:p>
          <a:p>
            <a:pPr indent="-80010" lvl="0" marL="91440" rtl="0" algn="l">
              <a:spcBef>
                <a:spcPts val="1600"/>
              </a:spcBef>
              <a:spcAft>
                <a:spcPts val="0"/>
              </a:spcAft>
              <a:buSzPct val="75000"/>
              <a:buFont typeface="Roboto"/>
              <a:buAutoNum type="arabicPeriod"/>
            </a:pPr>
            <a:r>
              <a:rPr lang="en-US">
                <a:latin typeface="Roboto"/>
                <a:ea typeface="Roboto"/>
                <a:cs typeface="Roboto"/>
                <a:sym typeface="Roboto"/>
              </a:rPr>
              <a:t>Wealth affects quality in FAO sense (see higher quality in some food commodities)</a:t>
            </a:r>
            <a:endParaRPr>
              <a:latin typeface="Roboto"/>
              <a:ea typeface="Roboto"/>
              <a:cs typeface="Roboto"/>
              <a:sym typeface="Roboto"/>
            </a:endParaRPr>
          </a:p>
          <a:p>
            <a:pPr indent="-308610" lvl="1" marL="914400" rtl="0" algn="l">
              <a:spcBef>
                <a:spcPts val="1600"/>
              </a:spcBef>
              <a:spcAft>
                <a:spcPts val="0"/>
              </a:spcAft>
              <a:buSzPct val="94736"/>
              <a:buFont typeface="Roboto"/>
              <a:buAutoNum type="alphaLcPeriod"/>
            </a:pPr>
            <a:r>
              <a:rPr b="1" lang="en-US">
                <a:latin typeface="Roboto"/>
                <a:ea typeface="Roboto"/>
                <a:cs typeface="Roboto"/>
                <a:sym typeface="Roboto"/>
              </a:rPr>
              <a:t>Meat</a:t>
            </a:r>
            <a:r>
              <a:rPr lang="en-US">
                <a:latin typeface="Roboto"/>
                <a:ea typeface="Roboto"/>
                <a:cs typeface="Roboto"/>
                <a:sym typeface="Roboto"/>
              </a:rPr>
              <a:t> is important: With rise in lpcereals, the qVmeatsproteins increases but qVstarches and qVveg declines </a:t>
            </a:r>
            <a:endParaRPr>
              <a:latin typeface="Roboto"/>
              <a:ea typeface="Roboto"/>
              <a:cs typeface="Roboto"/>
              <a:sym typeface="Roboto"/>
            </a:endParaRPr>
          </a:p>
          <a:p>
            <a:pPr indent="-308610" lvl="1" marL="914400" rtl="0" algn="l">
              <a:spcBef>
                <a:spcPts val="1600"/>
              </a:spcBef>
              <a:spcAft>
                <a:spcPts val="0"/>
              </a:spcAft>
              <a:buSzPct val="94736"/>
              <a:buFont typeface="Roboto"/>
              <a:buAutoNum type="alphaLcPeriod"/>
            </a:pPr>
            <a:r>
              <a:rPr lang="en-US">
                <a:latin typeface="Roboto"/>
                <a:ea typeface="Roboto"/>
                <a:cs typeface="Roboto"/>
                <a:sym typeface="Roboto"/>
              </a:rPr>
              <a:t>For most, </a:t>
            </a:r>
            <a:r>
              <a:rPr b="1" lang="en-US">
                <a:latin typeface="Roboto"/>
                <a:ea typeface="Roboto"/>
                <a:cs typeface="Roboto"/>
                <a:sym typeface="Roboto"/>
              </a:rPr>
              <a:t>fruits </a:t>
            </a:r>
            <a:r>
              <a:rPr lang="en-US">
                <a:latin typeface="Roboto"/>
                <a:ea typeface="Roboto"/>
                <a:cs typeface="Roboto"/>
                <a:sym typeface="Roboto"/>
              </a:rPr>
              <a:t>seem important. qVstarches declines with rise in prices lpfruits (under qVstarches) and qVfruits stays about the same (or even rises) with rise in lpstarches (under qVfruits) </a:t>
            </a:r>
            <a:endParaRPr>
              <a:latin typeface="Roboto"/>
              <a:ea typeface="Roboto"/>
              <a:cs typeface="Roboto"/>
              <a:sym typeface="Roboto"/>
            </a:endParaRPr>
          </a:p>
          <a:p>
            <a:pPr indent="-308610" lvl="0" marL="457200" rtl="0" algn="l">
              <a:spcBef>
                <a:spcPts val="1600"/>
              </a:spcBef>
              <a:spcAft>
                <a:spcPts val="0"/>
              </a:spcAft>
              <a:buSzPct val="75000"/>
              <a:buFont typeface="Roboto"/>
              <a:buAutoNum type="arabicPeriod"/>
            </a:pPr>
            <a:r>
              <a:rPr lang="en-US">
                <a:latin typeface="Roboto"/>
                <a:ea typeface="Roboto"/>
                <a:cs typeface="Roboto"/>
                <a:sym typeface="Roboto"/>
              </a:rPr>
              <a:t>Electricity matters (not per household - but by area)</a:t>
            </a:r>
            <a:endParaRPr>
              <a:latin typeface="Roboto"/>
              <a:ea typeface="Roboto"/>
              <a:cs typeface="Roboto"/>
              <a:sym typeface="Roboto"/>
            </a:endParaRPr>
          </a:p>
          <a:p>
            <a:pPr indent="-308610" lvl="0" marL="457200" rtl="0" algn="l">
              <a:spcBef>
                <a:spcPts val="1600"/>
              </a:spcBef>
              <a:spcAft>
                <a:spcPts val="0"/>
              </a:spcAft>
              <a:buSzPct val="75000"/>
              <a:buFont typeface="Roboto"/>
              <a:buAutoNum type="arabicPeriod"/>
            </a:pPr>
            <a:r>
              <a:rPr lang="en-US">
                <a:latin typeface="Roboto"/>
                <a:ea typeface="Roboto"/>
                <a:cs typeface="Roboto"/>
                <a:sym typeface="Roboto"/>
              </a:rPr>
              <a:t>Caveat: Significant hunger in rural areas is noticeable (see descriptive data)</a:t>
            </a:r>
            <a:endParaRPr>
              <a:latin typeface="Roboto"/>
              <a:ea typeface="Roboto"/>
              <a:cs typeface="Roboto"/>
              <a:sym typeface="Roboto"/>
            </a:endParaRPr>
          </a:p>
          <a:p>
            <a:pPr indent="-308610" lvl="0" marL="457200" rtl="0" algn="l">
              <a:spcBef>
                <a:spcPts val="1600"/>
              </a:spcBef>
              <a:spcAft>
                <a:spcPts val="0"/>
              </a:spcAft>
              <a:buSzPct val="75000"/>
              <a:buFont typeface="Roboto"/>
              <a:buAutoNum type="arabicPeriod"/>
            </a:pPr>
            <a:r>
              <a:rPr lang="en-US">
                <a:latin typeface="Roboto"/>
                <a:ea typeface="Roboto"/>
                <a:cs typeface="Roboto"/>
                <a:sym typeface="Roboto"/>
              </a:rPr>
              <a:t>Is Food Aspirational? </a:t>
            </a:r>
            <a:endParaRPr>
              <a:latin typeface="Roboto"/>
              <a:ea typeface="Roboto"/>
              <a:cs typeface="Roboto"/>
              <a:sym typeface="Roboto"/>
            </a:endParaRPr>
          </a:p>
          <a:p>
            <a:pPr indent="-308610" lvl="1" marL="914400" rtl="0" algn="l">
              <a:spcBef>
                <a:spcPts val="1600"/>
              </a:spcBef>
              <a:spcAft>
                <a:spcPts val="0"/>
              </a:spcAft>
              <a:buSzPct val="94736"/>
              <a:buFont typeface="Roboto"/>
              <a:buAutoNum type="alphaLcPeriod"/>
            </a:pPr>
            <a:r>
              <a:rPr lang="en-US">
                <a:latin typeface="Roboto"/>
                <a:ea typeface="Roboto"/>
                <a:cs typeface="Roboto"/>
                <a:sym typeface="Roboto"/>
              </a:rPr>
              <a:t>No - it’s a basic need </a:t>
            </a:r>
            <a:endParaRPr>
              <a:latin typeface="Roboto"/>
              <a:ea typeface="Roboto"/>
              <a:cs typeface="Roboto"/>
              <a:sym typeface="Roboto"/>
            </a:endParaRPr>
          </a:p>
          <a:p>
            <a:pPr indent="-308610" lvl="1" marL="914400" rtl="0" algn="l">
              <a:spcBef>
                <a:spcPts val="1600"/>
              </a:spcBef>
              <a:spcAft>
                <a:spcPts val="0"/>
              </a:spcAft>
              <a:buSzPct val="94736"/>
              <a:buFont typeface="Roboto"/>
              <a:buAutoNum type="alphaLcPeriod"/>
            </a:pPr>
            <a:r>
              <a:rPr lang="en-US">
                <a:latin typeface="Roboto"/>
                <a:ea typeface="Roboto"/>
                <a:cs typeface="Roboto"/>
                <a:sym typeface="Roboto"/>
              </a:rPr>
              <a:t>Yes -  a certain social need may exist</a:t>
            </a:r>
            <a:endParaRPr>
              <a:latin typeface="Roboto"/>
              <a:ea typeface="Roboto"/>
              <a:cs typeface="Roboto"/>
              <a:sym typeface="Roboto"/>
            </a:endParaRPr>
          </a:p>
          <a:p>
            <a:pPr indent="-308610" lvl="0" marL="457200" rtl="0" algn="l">
              <a:spcBef>
                <a:spcPts val="1600"/>
              </a:spcBef>
              <a:spcAft>
                <a:spcPts val="0"/>
              </a:spcAft>
              <a:buSzPct val="75000"/>
              <a:buFont typeface="Roboto"/>
              <a:buAutoNum type="arabicPeriod"/>
            </a:pPr>
            <a:r>
              <a:rPr lang="en-US">
                <a:latin typeface="Roboto"/>
                <a:ea typeface="Roboto"/>
                <a:cs typeface="Roboto"/>
                <a:sym typeface="Roboto"/>
              </a:rPr>
              <a:t>If wealth affects quality then aspirational consumption cannot rise as much (lower wealth consumer may not access higher ‘basic/needed’ quality). </a:t>
            </a:r>
            <a:endParaRPr>
              <a:latin typeface="Roboto"/>
              <a:ea typeface="Roboto"/>
              <a:cs typeface="Roboto"/>
              <a:sym typeface="Roboto"/>
            </a:endParaRPr>
          </a:p>
          <a:p>
            <a:pPr indent="-308610" lvl="0" marL="457200" rtl="0" algn="l">
              <a:spcBef>
                <a:spcPts val="1600"/>
              </a:spcBef>
              <a:spcAft>
                <a:spcPts val="0"/>
              </a:spcAft>
              <a:buSzPct val="75000"/>
              <a:buFont typeface="Roboto"/>
              <a:buAutoNum type="arabicPeriod"/>
            </a:pPr>
            <a:r>
              <a:rPr lang="en-US">
                <a:latin typeface="Roboto"/>
                <a:ea typeface="Roboto"/>
                <a:cs typeface="Roboto"/>
                <a:sym typeface="Roboto"/>
              </a:rPr>
              <a:t>Key Takeaways</a:t>
            </a:r>
            <a:endParaRPr>
              <a:latin typeface="Roboto"/>
              <a:ea typeface="Roboto"/>
              <a:cs typeface="Roboto"/>
              <a:sym typeface="Roboto"/>
            </a:endParaRPr>
          </a:p>
          <a:p>
            <a:pPr indent="-308610" lvl="1" marL="914400" rtl="0" algn="l">
              <a:spcBef>
                <a:spcPts val="1600"/>
              </a:spcBef>
              <a:spcAft>
                <a:spcPts val="0"/>
              </a:spcAft>
              <a:buSzPct val="94736"/>
              <a:buFont typeface="Roboto"/>
              <a:buAutoNum type="alphaLcPeriod"/>
            </a:pPr>
            <a:r>
              <a:rPr lang="en-US">
                <a:latin typeface="Roboto"/>
                <a:ea typeface="Roboto"/>
                <a:cs typeface="Roboto"/>
                <a:sym typeface="Roboto"/>
              </a:rPr>
              <a:t>Focus on meat and quality seems more significant than for quantity</a:t>
            </a:r>
            <a:endParaRPr>
              <a:latin typeface="Roboto"/>
              <a:ea typeface="Roboto"/>
              <a:cs typeface="Roboto"/>
              <a:sym typeface="Roboto"/>
            </a:endParaRPr>
          </a:p>
          <a:p>
            <a:pPr indent="-308610" lvl="1" marL="914400" rtl="0" algn="l">
              <a:spcBef>
                <a:spcPts val="1600"/>
              </a:spcBef>
              <a:spcAft>
                <a:spcPts val="1600"/>
              </a:spcAft>
              <a:buSzPct val="94736"/>
              <a:buFont typeface="Roboto"/>
              <a:buAutoNum type="alphaLcPeriod"/>
            </a:pPr>
            <a:r>
              <a:rPr lang="en-US">
                <a:latin typeface="Roboto"/>
                <a:ea typeface="Roboto"/>
                <a:cs typeface="Roboto"/>
                <a:sym typeface="Roboto"/>
              </a:rPr>
              <a:t>Future consumption of high quality may continue to be limited to wealthy consumers</a:t>
            </a:r>
            <a:endParaRPr>
              <a:latin typeface="Roboto"/>
              <a:ea typeface="Roboto"/>
              <a:cs typeface="Roboto"/>
              <a:sym typeface="Roboto"/>
            </a:endParaRPr>
          </a:p>
        </p:txBody>
      </p:sp>
      <p:sp>
        <p:nvSpPr>
          <p:cNvPr id="94" name="Google Shape;94;p19"/>
          <p:cNvSpPr txBox="1"/>
          <p:nvPr/>
        </p:nvSpPr>
        <p:spPr>
          <a:xfrm>
            <a:off x="9068425" y="1441100"/>
            <a:ext cx="2868900" cy="1486500"/>
          </a:xfrm>
          <a:prstGeom prst="rect">
            <a:avLst/>
          </a:prstGeom>
          <a:noFill/>
          <a:ln>
            <a:noFill/>
          </a:ln>
        </p:spPr>
        <p:txBody>
          <a:bodyPr anchorCtr="0" anchor="t" bIns="91425" lIns="91425" spcFirstLastPara="1" rIns="91425" wrap="square" tIns="91425">
            <a:spAutoFit/>
          </a:bodyPr>
          <a:lstStyle/>
          <a:p>
            <a:pPr indent="-248318" lvl="0" marL="457200" rtl="0" algn="l">
              <a:lnSpc>
                <a:spcPct val="90000"/>
              </a:lnSpc>
              <a:spcBef>
                <a:spcPts val="1000"/>
              </a:spcBef>
              <a:spcAft>
                <a:spcPts val="0"/>
              </a:spcAft>
              <a:buClr>
                <a:schemeClr val="dk1"/>
              </a:buClr>
              <a:buSzPts val="311"/>
              <a:buFont typeface="Roboto"/>
              <a:buAutoNum type="arabicPeriod"/>
            </a:pPr>
            <a:r>
              <a:rPr lang="en-US" sz="1310">
                <a:solidFill>
                  <a:schemeClr val="dk2"/>
                </a:solidFill>
                <a:latin typeface="Roboto"/>
                <a:ea typeface="Roboto"/>
                <a:cs typeface="Roboto"/>
                <a:sym typeface="Roboto"/>
              </a:rPr>
              <a:t>References</a:t>
            </a:r>
            <a:endParaRPr sz="1310">
              <a:solidFill>
                <a:schemeClr val="dk2"/>
              </a:solidFill>
              <a:latin typeface="Roboto"/>
              <a:ea typeface="Roboto"/>
              <a:cs typeface="Roboto"/>
              <a:sym typeface="Roboto"/>
            </a:endParaRPr>
          </a:p>
          <a:p>
            <a:pPr indent="-248318" lvl="1" marL="914400" rtl="0" algn="l">
              <a:lnSpc>
                <a:spcPct val="90000"/>
              </a:lnSpc>
              <a:spcBef>
                <a:spcPts val="1600"/>
              </a:spcBef>
              <a:spcAft>
                <a:spcPts val="0"/>
              </a:spcAft>
              <a:buClr>
                <a:schemeClr val="dk1"/>
              </a:buClr>
              <a:buSzPts val="311"/>
              <a:buFont typeface="Roboto"/>
              <a:buAutoNum type="alphaLcPeriod"/>
            </a:pPr>
            <a:r>
              <a:rPr lang="en-US" sz="910">
                <a:solidFill>
                  <a:schemeClr val="dk2"/>
                </a:solidFill>
                <a:latin typeface="Roboto"/>
                <a:ea typeface="Roboto"/>
                <a:cs typeface="Roboto"/>
                <a:sym typeface="Roboto"/>
              </a:rPr>
              <a:t>See Page 33 with ln_tot_exp</a:t>
            </a:r>
            <a:endParaRPr sz="910">
              <a:solidFill>
                <a:schemeClr val="dk2"/>
              </a:solidFill>
              <a:latin typeface="Roboto"/>
              <a:ea typeface="Roboto"/>
              <a:cs typeface="Roboto"/>
              <a:sym typeface="Roboto"/>
            </a:endParaRPr>
          </a:p>
          <a:p>
            <a:pPr indent="-248318" lvl="1" marL="914400" rtl="0" algn="l">
              <a:lnSpc>
                <a:spcPct val="90000"/>
              </a:lnSpc>
              <a:spcBef>
                <a:spcPts val="1600"/>
              </a:spcBef>
              <a:spcAft>
                <a:spcPts val="0"/>
              </a:spcAft>
              <a:buClr>
                <a:schemeClr val="dk1"/>
              </a:buClr>
              <a:buSzPts val="311"/>
              <a:buFont typeface="Roboto"/>
              <a:buAutoNum type="alphaLcPeriod"/>
            </a:pPr>
            <a:r>
              <a:rPr lang="en-US" sz="910">
                <a:solidFill>
                  <a:schemeClr val="dk2"/>
                </a:solidFill>
                <a:latin typeface="Roboto"/>
                <a:ea typeface="Roboto"/>
                <a:cs typeface="Roboto"/>
                <a:sym typeface="Roboto"/>
              </a:rPr>
              <a:t>See Page 34 with total assets</a:t>
            </a:r>
            <a:endParaRPr sz="910">
              <a:solidFill>
                <a:schemeClr val="dk2"/>
              </a:solidFill>
              <a:latin typeface="Roboto"/>
              <a:ea typeface="Roboto"/>
              <a:cs typeface="Roboto"/>
              <a:sym typeface="Roboto"/>
            </a:endParaRPr>
          </a:p>
          <a:p>
            <a:pPr indent="-248318" lvl="1" marL="914400" rtl="0" algn="l">
              <a:lnSpc>
                <a:spcPct val="90000"/>
              </a:lnSpc>
              <a:spcBef>
                <a:spcPts val="1600"/>
              </a:spcBef>
              <a:spcAft>
                <a:spcPts val="1600"/>
              </a:spcAft>
              <a:buClr>
                <a:schemeClr val="dk1"/>
              </a:buClr>
              <a:buSzPts val="311"/>
              <a:buFont typeface="Roboto"/>
              <a:buAutoNum type="alphaLcPeriod"/>
            </a:pPr>
            <a:r>
              <a:rPr lang="en-US" sz="910">
                <a:solidFill>
                  <a:schemeClr val="dk2"/>
                </a:solidFill>
                <a:latin typeface="Roboto"/>
                <a:ea typeface="Roboto"/>
                <a:cs typeface="Roboto"/>
                <a:sym typeface="Roboto"/>
              </a:rPr>
              <a:t>Dependent variables are in Table 8 (page 28)</a:t>
            </a:r>
            <a:endParaRPr sz="2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724975" y="397475"/>
            <a:ext cx="10515600" cy="1064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700">
                <a:latin typeface="Roboto"/>
                <a:ea typeface="Roboto"/>
                <a:cs typeface="Roboto"/>
                <a:sym typeface="Roboto"/>
              </a:rPr>
              <a:t>Chapter</a:t>
            </a:r>
            <a:r>
              <a:rPr lang="en-US" sz="3700">
                <a:latin typeface="Roboto"/>
                <a:ea typeface="Roboto"/>
                <a:cs typeface="Roboto"/>
                <a:sym typeface="Roboto"/>
              </a:rPr>
              <a:t> 2 - Education Expenses and Urbanisation</a:t>
            </a:r>
            <a:endParaRPr sz="3700">
              <a:latin typeface="Roboto"/>
              <a:ea typeface="Roboto"/>
              <a:cs typeface="Roboto"/>
              <a:sym typeface="Roboto"/>
            </a:endParaRPr>
          </a:p>
        </p:txBody>
      </p:sp>
      <p:sp>
        <p:nvSpPr>
          <p:cNvPr id="100" name="Google Shape;100;p20"/>
          <p:cNvSpPr txBox="1"/>
          <p:nvPr>
            <p:ph idx="1" type="body"/>
          </p:nvPr>
        </p:nvSpPr>
        <p:spPr>
          <a:xfrm>
            <a:off x="838200" y="1462175"/>
            <a:ext cx="10515600" cy="47148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Font typeface="Roboto"/>
              <a:buChar char="●"/>
            </a:pPr>
            <a:r>
              <a:rPr lang="en-US">
                <a:latin typeface="Roboto"/>
                <a:ea typeface="Roboto"/>
                <a:cs typeface="Roboto"/>
                <a:sym typeface="Roboto"/>
              </a:rPr>
              <a:t>Education as </a:t>
            </a:r>
            <a:r>
              <a:rPr lang="en-US">
                <a:latin typeface="Roboto"/>
                <a:ea typeface="Roboto"/>
                <a:cs typeface="Roboto"/>
                <a:sym typeface="Roboto"/>
              </a:rPr>
              <a:t>aspirational consumption</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To reiterate: No basic level of education expenses is assumed (above which the expenses could be considered aspirational) </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We look at cross-sectional effects and control for physical access and social factors</a:t>
            </a:r>
            <a:endParaRPr>
              <a:latin typeface="Roboto"/>
              <a:ea typeface="Roboto"/>
              <a:cs typeface="Roboto"/>
              <a:sym typeface="Roboto"/>
            </a:endParaRPr>
          </a:p>
          <a:p>
            <a:pPr indent="-349250" lvl="1" marL="914400" rtl="0" algn="l">
              <a:spcBef>
                <a:spcPts val="0"/>
              </a:spcBef>
              <a:spcAft>
                <a:spcPts val="0"/>
              </a:spcAft>
              <a:buSzPts val="1900"/>
              <a:buFont typeface="Roboto"/>
              <a:buAutoNum type="alphaLcPeriod"/>
            </a:pPr>
            <a:r>
              <a:rPr lang="en-US">
                <a:latin typeface="Roboto"/>
                <a:ea typeface="Roboto"/>
                <a:cs typeface="Roboto"/>
                <a:sym typeface="Roboto"/>
              </a:rPr>
              <a:t>The analysis is not a cross-country comparison of expenses. Instead the relationship with income is compared across the two economies - Nigeria and Tanzania</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Two problems with data across Nigeria and Tanzania</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rural-urban classifications are different (binary rural-urban distinctions have also been deemed insufficient in the literature - a problem we resolve with a standardised view of asset density)</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educational expenses are recorded differently</a:t>
            </a: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US">
                <a:latin typeface="Roboto"/>
                <a:ea typeface="Roboto"/>
                <a:cs typeface="Roboto"/>
                <a:sym typeface="Roboto"/>
              </a:rPr>
              <a:t>Method:</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w_educ and log(x_educ) are in the two formulations used. log(x_educ) is more relevant for regional differences.</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Main explanatory variables are total expenditure and assetdensity</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Caveat</a:t>
            </a:r>
            <a:r>
              <a:rPr lang="en-US">
                <a:latin typeface="Roboto"/>
                <a:ea typeface="Roboto"/>
                <a:cs typeface="Roboto"/>
                <a:sym typeface="Roboto"/>
              </a:rPr>
              <a:t>: </a:t>
            </a:r>
            <a:r>
              <a:rPr lang="en-US">
                <a:latin typeface="Roboto"/>
                <a:ea typeface="Roboto"/>
                <a:cs typeface="Roboto"/>
                <a:sym typeface="Roboto"/>
              </a:rPr>
              <a:t>regional differences can be picked up by secondary_schools and log_mean_cost_ne as well</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930325" y="1509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700">
                <a:latin typeface="Roboto"/>
                <a:ea typeface="Roboto"/>
                <a:cs typeface="Roboto"/>
                <a:sym typeface="Roboto"/>
              </a:rPr>
              <a:t>Results from Chapter 2</a:t>
            </a:r>
            <a:endParaRPr sz="3700">
              <a:latin typeface="Roboto"/>
              <a:ea typeface="Roboto"/>
              <a:cs typeface="Roboto"/>
              <a:sym typeface="Roboto"/>
            </a:endParaRPr>
          </a:p>
        </p:txBody>
      </p:sp>
      <p:sp>
        <p:nvSpPr>
          <p:cNvPr id="106" name="Google Shape;106;p21"/>
          <p:cNvSpPr txBox="1"/>
          <p:nvPr>
            <p:ph idx="1" type="body"/>
          </p:nvPr>
        </p:nvSpPr>
        <p:spPr>
          <a:xfrm>
            <a:off x="838200" y="1197600"/>
            <a:ext cx="8717700" cy="5527200"/>
          </a:xfrm>
          <a:prstGeom prst="rect">
            <a:avLst/>
          </a:prstGeom>
        </p:spPr>
        <p:txBody>
          <a:bodyPr anchorCtr="0" anchor="t" bIns="45700" lIns="91425" spcFirstLastPara="1" rIns="91425" wrap="square" tIns="45700">
            <a:normAutofit/>
          </a:bodyPr>
          <a:lstStyle/>
          <a:p>
            <a:pPr indent="-361950" lvl="0" marL="457200" rtl="0" algn="l">
              <a:lnSpc>
                <a:spcPct val="70000"/>
              </a:lnSpc>
              <a:spcBef>
                <a:spcPts val="1000"/>
              </a:spcBef>
              <a:spcAft>
                <a:spcPts val="0"/>
              </a:spcAft>
              <a:buSzPts val="2100"/>
              <a:buFont typeface="Roboto"/>
              <a:buAutoNum type="arabicPeriod"/>
            </a:pPr>
            <a:r>
              <a:rPr lang="en-US" sz="2100">
                <a:latin typeface="Roboto"/>
                <a:ea typeface="Roboto"/>
                <a:cs typeface="Roboto"/>
                <a:sym typeface="Roboto"/>
              </a:rPr>
              <a:t>HW e</a:t>
            </a:r>
            <a:r>
              <a:rPr lang="en-US" sz="2100">
                <a:latin typeface="Roboto"/>
                <a:ea typeface="Roboto"/>
                <a:cs typeface="Roboto"/>
                <a:sym typeface="Roboto"/>
              </a:rPr>
              <a:t>ffects remain strong throughout - although regional differences (assetdensity)  overweigh for NGR  (log(x_educ)). This is despite for secondary schools and log_mean_cost_ne</a:t>
            </a:r>
            <a:endParaRPr sz="2100">
              <a:latin typeface="Roboto"/>
              <a:ea typeface="Roboto"/>
              <a:cs typeface="Roboto"/>
              <a:sym typeface="Roboto"/>
            </a:endParaRPr>
          </a:p>
          <a:p>
            <a:pPr indent="-336550" lvl="1" marL="914400" rtl="0" algn="l">
              <a:lnSpc>
                <a:spcPct val="70000"/>
              </a:lnSpc>
              <a:spcBef>
                <a:spcPts val="0"/>
              </a:spcBef>
              <a:spcAft>
                <a:spcPts val="0"/>
              </a:spcAft>
              <a:buSzPts val="1700"/>
              <a:buFont typeface="Roboto"/>
              <a:buAutoNum type="alphaLcPeriod"/>
            </a:pPr>
            <a:r>
              <a:rPr lang="en-US" sz="1700">
                <a:latin typeface="Roboto"/>
                <a:ea typeface="Roboto"/>
                <a:cs typeface="Roboto"/>
                <a:sym typeface="Roboto"/>
              </a:rPr>
              <a:t>The rich are able to access education more often in TNZ (HW effect strong).</a:t>
            </a:r>
            <a:endParaRPr sz="1700">
              <a:latin typeface="Roboto"/>
              <a:ea typeface="Roboto"/>
              <a:cs typeface="Roboto"/>
              <a:sym typeface="Roboto"/>
            </a:endParaRPr>
          </a:p>
          <a:p>
            <a:pPr indent="-332105" lvl="1" marL="914400" rtl="0" algn="l">
              <a:lnSpc>
                <a:spcPct val="70000"/>
              </a:lnSpc>
              <a:spcBef>
                <a:spcPts val="0"/>
              </a:spcBef>
              <a:spcAft>
                <a:spcPts val="0"/>
              </a:spcAft>
              <a:buSzPts val="1630"/>
              <a:buFont typeface="Roboto"/>
              <a:buAutoNum type="alphaLcPeriod"/>
            </a:pPr>
            <a:r>
              <a:rPr lang="en-US" sz="1715">
                <a:latin typeface="Roboto"/>
                <a:ea typeface="Roboto"/>
                <a:cs typeface="Roboto"/>
                <a:sym typeface="Roboto"/>
              </a:rPr>
              <a:t>The expenditure (log(x_educ)) on secondary education and tertiary education is also lower in Tanzania</a:t>
            </a:r>
            <a:endParaRPr sz="2140">
              <a:latin typeface="Roboto"/>
              <a:ea typeface="Roboto"/>
              <a:cs typeface="Roboto"/>
              <a:sym typeface="Roboto"/>
            </a:endParaRPr>
          </a:p>
          <a:p>
            <a:pPr indent="-332105" lvl="0" marL="457200" rtl="0" algn="l">
              <a:lnSpc>
                <a:spcPct val="70000"/>
              </a:lnSpc>
              <a:spcBef>
                <a:spcPts val="0"/>
              </a:spcBef>
              <a:spcAft>
                <a:spcPts val="0"/>
              </a:spcAft>
              <a:buSzPts val="1630"/>
              <a:buFont typeface="Roboto"/>
              <a:buAutoNum type="arabicPeriod"/>
            </a:pPr>
            <a:r>
              <a:rPr lang="en-US" sz="2140">
                <a:latin typeface="Roboto"/>
                <a:ea typeface="Roboto"/>
                <a:cs typeface="Roboto"/>
                <a:sym typeface="Roboto"/>
              </a:rPr>
              <a:t>More Urbanisation makes </a:t>
            </a:r>
            <a:r>
              <a:rPr lang="en-US" sz="2140">
                <a:latin typeface="Roboto"/>
                <a:ea typeface="Roboto"/>
                <a:cs typeface="Roboto"/>
                <a:sym typeface="Roboto"/>
              </a:rPr>
              <a:t>wealth</a:t>
            </a:r>
            <a:r>
              <a:rPr lang="en-US" sz="2140">
                <a:latin typeface="Roboto"/>
                <a:ea typeface="Roboto"/>
                <a:cs typeface="Roboto"/>
                <a:sym typeface="Roboto"/>
              </a:rPr>
              <a:t> effects less importan</a:t>
            </a:r>
            <a:r>
              <a:rPr lang="en-US" sz="2140">
                <a:latin typeface="Roboto"/>
                <a:ea typeface="Roboto"/>
                <a:cs typeface="Roboto"/>
                <a:sym typeface="Roboto"/>
              </a:rPr>
              <a:t>t (effect of ln_tot_exp on log(x_educ) is more significant for TNZ). </a:t>
            </a:r>
            <a:endParaRPr sz="2140">
              <a:latin typeface="Roboto"/>
              <a:ea typeface="Roboto"/>
              <a:cs typeface="Roboto"/>
              <a:sym typeface="Roboto"/>
            </a:endParaRPr>
          </a:p>
          <a:p>
            <a:pPr indent="-332105" lvl="0" marL="457200" rtl="0" algn="l">
              <a:lnSpc>
                <a:spcPct val="70000"/>
              </a:lnSpc>
              <a:spcBef>
                <a:spcPts val="0"/>
              </a:spcBef>
              <a:spcAft>
                <a:spcPts val="0"/>
              </a:spcAft>
              <a:buSzPts val="1630"/>
              <a:buFont typeface="Roboto"/>
              <a:buAutoNum type="arabicPeriod"/>
            </a:pPr>
            <a:r>
              <a:rPr lang="en-US" sz="2140">
                <a:latin typeface="Roboto"/>
                <a:ea typeface="Roboto"/>
                <a:cs typeface="Roboto"/>
                <a:sym typeface="Roboto"/>
              </a:rPr>
              <a:t>Private education seems more tied with higher expenditure in TNZ (historical reasons) </a:t>
            </a:r>
            <a:endParaRPr sz="2140">
              <a:latin typeface="Roboto"/>
              <a:ea typeface="Roboto"/>
              <a:cs typeface="Roboto"/>
              <a:sym typeface="Roboto"/>
            </a:endParaRPr>
          </a:p>
          <a:p>
            <a:pPr indent="-332105" lvl="1" marL="914400" rtl="0" algn="l">
              <a:lnSpc>
                <a:spcPct val="70000"/>
              </a:lnSpc>
              <a:spcBef>
                <a:spcPts val="0"/>
              </a:spcBef>
              <a:spcAft>
                <a:spcPts val="0"/>
              </a:spcAft>
              <a:buSzPts val="1630"/>
              <a:buFont typeface="Roboto"/>
              <a:buAutoNum type="alphaLcPeriod"/>
            </a:pPr>
            <a:r>
              <a:rPr lang="en-US" sz="1715">
                <a:latin typeface="Roboto"/>
                <a:ea typeface="Roboto"/>
                <a:cs typeface="Roboto"/>
                <a:sym typeface="Roboto"/>
              </a:rPr>
              <a:t>predominant education is primary education </a:t>
            </a:r>
            <a:endParaRPr sz="1715">
              <a:latin typeface="Roboto"/>
              <a:ea typeface="Roboto"/>
              <a:cs typeface="Roboto"/>
              <a:sym typeface="Roboto"/>
            </a:endParaRPr>
          </a:p>
          <a:p>
            <a:pPr indent="-332105" lvl="1" marL="914400" rtl="0" algn="l">
              <a:lnSpc>
                <a:spcPct val="70000"/>
              </a:lnSpc>
              <a:spcBef>
                <a:spcPts val="0"/>
              </a:spcBef>
              <a:spcAft>
                <a:spcPts val="0"/>
              </a:spcAft>
              <a:buSzPts val="1630"/>
              <a:buFont typeface="Roboto"/>
              <a:buAutoNum type="alphaLcPeriod"/>
            </a:pPr>
            <a:r>
              <a:rPr lang="en-US" sz="1715">
                <a:latin typeface="Roboto"/>
                <a:ea typeface="Roboto"/>
                <a:cs typeface="Roboto"/>
                <a:sym typeface="Roboto"/>
              </a:rPr>
              <a:t>role of parental education levels is higher.</a:t>
            </a:r>
            <a:endParaRPr sz="1715">
              <a:latin typeface="Roboto"/>
              <a:ea typeface="Roboto"/>
              <a:cs typeface="Roboto"/>
              <a:sym typeface="Roboto"/>
            </a:endParaRPr>
          </a:p>
          <a:p>
            <a:pPr indent="-332105" lvl="0" marL="457200" rtl="0" algn="l">
              <a:lnSpc>
                <a:spcPct val="70000"/>
              </a:lnSpc>
              <a:spcBef>
                <a:spcPts val="0"/>
              </a:spcBef>
              <a:spcAft>
                <a:spcPts val="0"/>
              </a:spcAft>
              <a:buSzPts val="1630"/>
              <a:buFont typeface="Roboto"/>
              <a:buAutoNum type="arabicPeriod"/>
            </a:pPr>
            <a:r>
              <a:rPr lang="en-US" sz="2140">
                <a:latin typeface="Roboto"/>
                <a:ea typeface="Roboto"/>
                <a:cs typeface="Roboto"/>
                <a:sym typeface="Roboto"/>
              </a:rPr>
              <a:t>The role of social factors is strong in both the economies</a:t>
            </a:r>
            <a:endParaRPr sz="2140">
              <a:latin typeface="Roboto"/>
              <a:ea typeface="Roboto"/>
              <a:cs typeface="Roboto"/>
              <a:sym typeface="Roboto"/>
            </a:endParaRPr>
          </a:p>
          <a:p>
            <a:pPr indent="-332105" lvl="0" marL="457200" rtl="0" algn="l">
              <a:lnSpc>
                <a:spcPct val="70000"/>
              </a:lnSpc>
              <a:spcBef>
                <a:spcPts val="0"/>
              </a:spcBef>
              <a:spcAft>
                <a:spcPts val="0"/>
              </a:spcAft>
              <a:buSzPts val="1630"/>
              <a:buFont typeface="Roboto"/>
              <a:buAutoNum type="arabicPeriod"/>
            </a:pPr>
            <a:r>
              <a:rPr lang="en-US" sz="2140">
                <a:latin typeface="Roboto"/>
                <a:ea typeface="Roboto"/>
                <a:cs typeface="Roboto"/>
                <a:sym typeface="Roboto"/>
              </a:rPr>
              <a:t>Robustness Checks:</a:t>
            </a:r>
            <a:endParaRPr sz="2140">
              <a:latin typeface="Roboto"/>
              <a:ea typeface="Roboto"/>
              <a:cs typeface="Roboto"/>
              <a:sym typeface="Roboto"/>
            </a:endParaRPr>
          </a:p>
          <a:p>
            <a:pPr indent="-332105" lvl="1" marL="914400" rtl="0" algn="l">
              <a:lnSpc>
                <a:spcPct val="70000"/>
              </a:lnSpc>
              <a:spcBef>
                <a:spcPts val="0"/>
              </a:spcBef>
              <a:spcAft>
                <a:spcPts val="0"/>
              </a:spcAft>
              <a:buSzPts val="1630"/>
              <a:buFont typeface="Roboto"/>
              <a:buAutoNum type="alphaLcPeriod"/>
            </a:pPr>
            <a:r>
              <a:rPr lang="en-US" sz="1715">
                <a:latin typeface="Roboto"/>
                <a:ea typeface="Roboto"/>
                <a:cs typeface="Roboto"/>
                <a:sym typeface="Roboto"/>
              </a:rPr>
              <a:t>Significance of assetdensity is repeated in the robustness check with changed asset density boundaries</a:t>
            </a:r>
            <a:endParaRPr sz="1715">
              <a:latin typeface="Roboto"/>
              <a:ea typeface="Roboto"/>
              <a:cs typeface="Roboto"/>
              <a:sym typeface="Roboto"/>
            </a:endParaRPr>
          </a:p>
          <a:p>
            <a:pPr indent="-313055" lvl="1" marL="914400" rtl="0" algn="l">
              <a:lnSpc>
                <a:spcPct val="70000"/>
              </a:lnSpc>
              <a:spcBef>
                <a:spcPts val="0"/>
              </a:spcBef>
              <a:spcAft>
                <a:spcPts val="0"/>
              </a:spcAft>
              <a:buSzPts val="1330"/>
              <a:buFont typeface="Roboto"/>
              <a:buAutoNum type="alphaLcPeriod"/>
            </a:pPr>
            <a:r>
              <a:rPr lang="en-US" sz="1840">
                <a:latin typeface="Roboto"/>
                <a:ea typeface="Roboto"/>
                <a:cs typeface="Roboto"/>
                <a:sym typeface="Roboto"/>
              </a:rPr>
              <a:t>Below-median  : we see HW effect stronger in TNZ for below-median HHs.</a:t>
            </a:r>
            <a:endParaRPr sz="2140">
              <a:latin typeface="Roboto"/>
              <a:ea typeface="Roboto"/>
              <a:cs typeface="Roboto"/>
              <a:sym typeface="Roboto"/>
            </a:endParaRPr>
          </a:p>
          <a:p>
            <a:pPr indent="-332105" lvl="0" marL="457200" rtl="0" algn="l">
              <a:lnSpc>
                <a:spcPct val="70000"/>
              </a:lnSpc>
              <a:spcBef>
                <a:spcPts val="0"/>
              </a:spcBef>
              <a:spcAft>
                <a:spcPts val="0"/>
              </a:spcAft>
              <a:buSzPts val="1630"/>
              <a:buFont typeface="Roboto"/>
              <a:buAutoNum type="arabicPeriod"/>
            </a:pPr>
            <a:r>
              <a:rPr lang="en-US" sz="2140">
                <a:latin typeface="Roboto"/>
                <a:ea typeface="Roboto"/>
                <a:cs typeface="Roboto"/>
                <a:sym typeface="Roboto"/>
              </a:rPr>
              <a:t>Key Takeaways</a:t>
            </a:r>
            <a:endParaRPr sz="2140">
              <a:latin typeface="Roboto"/>
              <a:ea typeface="Roboto"/>
              <a:cs typeface="Roboto"/>
              <a:sym typeface="Roboto"/>
            </a:endParaRPr>
          </a:p>
          <a:p>
            <a:pPr indent="-332105" lvl="1" marL="914400" rtl="0" algn="l">
              <a:lnSpc>
                <a:spcPct val="70000"/>
              </a:lnSpc>
              <a:spcBef>
                <a:spcPts val="0"/>
              </a:spcBef>
              <a:spcAft>
                <a:spcPts val="0"/>
              </a:spcAft>
              <a:buSzPts val="1630"/>
              <a:buFont typeface="Roboto"/>
              <a:buAutoNum type="alphaLcPeriod"/>
            </a:pPr>
            <a:r>
              <a:rPr lang="en-US" sz="1715">
                <a:latin typeface="Roboto"/>
                <a:ea typeface="Roboto"/>
                <a:cs typeface="Roboto"/>
                <a:sym typeface="Roboto"/>
              </a:rPr>
              <a:t>urbanisation may help reduce HW effects and rise in education expenses is likely in the future</a:t>
            </a:r>
            <a:endParaRPr sz="1715">
              <a:latin typeface="Roboto"/>
              <a:ea typeface="Roboto"/>
              <a:cs typeface="Roboto"/>
              <a:sym typeface="Roboto"/>
            </a:endParaRPr>
          </a:p>
          <a:p>
            <a:pPr indent="-332105" lvl="1" marL="914400" rtl="0" algn="l">
              <a:lnSpc>
                <a:spcPct val="70000"/>
              </a:lnSpc>
              <a:spcBef>
                <a:spcPts val="0"/>
              </a:spcBef>
              <a:spcAft>
                <a:spcPts val="0"/>
              </a:spcAft>
              <a:buSzPts val="1630"/>
              <a:buFont typeface="Roboto"/>
              <a:buAutoNum type="alphaLcPeriod"/>
            </a:pPr>
            <a:r>
              <a:rPr lang="en-US" sz="1715">
                <a:latin typeface="Roboto"/>
                <a:ea typeface="Roboto"/>
                <a:cs typeface="Roboto"/>
                <a:sym typeface="Roboto"/>
              </a:rPr>
              <a:t>In absence of long-time-series, we cannot clarify relationships between education and mobility (a theoretical exploration takes this up in Chapter 3).</a:t>
            </a:r>
            <a:endParaRPr sz="1715">
              <a:latin typeface="Roboto"/>
              <a:ea typeface="Roboto"/>
              <a:cs typeface="Roboto"/>
              <a:sym typeface="Roboto"/>
            </a:endParaRPr>
          </a:p>
        </p:txBody>
      </p:sp>
      <p:sp>
        <p:nvSpPr>
          <p:cNvPr id="107" name="Google Shape;107;p21"/>
          <p:cNvSpPr txBox="1"/>
          <p:nvPr/>
        </p:nvSpPr>
        <p:spPr>
          <a:xfrm>
            <a:off x="9464625" y="1309025"/>
            <a:ext cx="2868900" cy="1596600"/>
          </a:xfrm>
          <a:prstGeom prst="rect">
            <a:avLst/>
          </a:prstGeom>
          <a:noFill/>
          <a:ln>
            <a:noFill/>
          </a:ln>
        </p:spPr>
        <p:txBody>
          <a:bodyPr anchorCtr="0" anchor="t" bIns="91425" lIns="91425" spcFirstLastPara="1" rIns="91425" wrap="square" tIns="91425">
            <a:spAutoFit/>
          </a:bodyPr>
          <a:lstStyle/>
          <a:p>
            <a:pPr indent="-248318" lvl="0" marL="457200" rtl="0" algn="l">
              <a:lnSpc>
                <a:spcPct val="90000"/>
              </a:lnSpc>
              <a:spcBef>
                <a:spcPts val="1000"/>
              </a:spcBef>
              <a:spcAft>
                <a:spcPts val="0"/>
              </a:spcAft>
              <a:buClr>
                <a:schemeClr val="dk1"/>
              </a:buClr>
              <a:buSzPts val="311"/>
              <a:buFont typeface="Roboto"/>
              <a:buAutoNum type="arabicPeriod"/>
            </a:pPr>
            <a:r>
              <a:rPr lang="en-US" sz="1310">
                <a:solidFill>
                  <a:schemeClr val="dk2"/>
                </a:solidFill>
                <a:latin typeface="Roboto"/>
                <a:ea typeface="Roboto"/>
                <a:cs typeface="Roboto"/>
                <a:sym typeface="Roboto"/>
              </a:rPr>
              <a:t>References</a:t>
            </a:r>
            <a:endParaRPr sz="1310">
              <a:solidFill>
                <a:schemeClr val="dk2"/>
              </a:solidFill>
              <a:latin typeface="Roboto"/>
              <a:ea typeface="Roboto"/>
              <a:cs typeface="Roboto"/>
              <a:sym typeface="Roboto"/>
            </a:endParaRPr>
          </a:p>
          <a:p>
            <a:pPr indent="-248318" lvl="1" marL="914400" rtl="0" algn="l">
              <a:lnSpc>
                <a:spcPct val="90000"/>
              </a:lnSpc>
              <a:spcBef>
                <a:spcPts val="1600"/>
              </a:spcBef>
              <a:spcAft>
                <a:spcPts val="0"/>
              </a:spcAft>
              <a:buClr>
                <a:schemeClr val="dk1"/>
              </a:buClr>
              <a:buSzPts val="311"/>
              <a:buFont typeface="Roboto"/>
              <a:buAutoNum type="alphaLcPeriod"/>
            </a:pPr>
            <a:r>
              <a:rPr lang="en-US" sz="910">
                <a:solidFill>
                  <a:schemeClr val="dk2"/>
                </a:solidFill>
                <a:latin typeface="Roboto"/>
                <a:ea typeface="Roboto"/>
                <a:cs typeface="Roboto"/>
                <a:sym typeface="Roboto"/>
              </a:rPr>
              <a:t>See Table 19 Page 101 </a:t>
            </a:r>
            <a:endParaRPr sz="910">
              <a:solidFill>
                <a:schemeClr val="dk2"/>
              </a:solidFill>
              <a:latin typeface="Roboto"/>
              <a:ea typeface="Roboto"/>
              <a:cs typeface="Roboto"/>
              <a:sym typeface="Roboto"/>
            </a:endParaRPr>
          </a:p>
          <a:p>
            <a:pPr indent="-248318" lvl="1" marL="914400" rtl="0" algn="l">
              <a:lnSpc>
                <a:spcPct val="90000"/>
              </a:lnSpc>
              <a:spcBef>
                <a:spcPts val="1600"/>
              </a:spcBef>
              <a:spcAft>
                <a:spcPts val="0"/>
              </a:spcAft>
              <a:buClr>
                <a:schemeClr val="dk1"/>
              </a:buClr>
              <a:buSzPts val="311"/>
              <a:buFont typeface="Roboto"/>
              <a:buAutoNum type="alphaLcPeriod"/>
            </a:pPr>
            <a:r>
              <a:rPr lang="en-US" sz="910">
                <a:solidFill>
                  <a:schemeClr val="dk2"/>
                </a:solidFill>
                <a:latin typeface="Roboto"/>
                <a:ea typeface="Roboto"/>
                <a:cs typeface="Roboto"/>
                <a:sym typeface="Roboto"/>
              </a:rPr>
              <a:t>See Table 21 Page 103</a:t>
            </a:r>
            <a:endParaRPr sz="910">
              <a:solidFill>
                <a:schemeClr val="dk2"/>
              </a:solidFill>
              <a:latin typeface="Roboto"/>
              <a:ea typeface="Roboto"/>
              <a:cs typeface="Roboto"/>
              <a:sym typeface="Roboto"/>
            </a:endParaRPr>
          </a:p>
          <a:p>
            <a:pPr indent="0" lvl="0" marL="914400" rtl="0" algn="l">
              <a:lnSpc>
                <a:spcPct val="90000"/>
              </a:lnSpc>
              <a:spcBef>
                <a:spcPts val="1600"/>
              </a:spcBef>
              <a:spcAft>
                <a:spcPts val="0"/>
              </a:spcAft>
              <a:buNone/>
            </a:pPr>
            <a:r>
              <a:t/>
            </a:r>
            <a:endParaRPr sz="910">
              <a:solidFill>
                <a:schemeClr val="dk2"/>
              </a:solidFill>
              <a:latin typeface="Roboto"/>
              <a:ea typeface="Roboto"/>
              <a:cs typeface="Roboto"/>
              <a:sym typeface="Roboto"/>
            </a:endParaRPr>
          </a:p>
          <a:p>
            <a:pPr indent="0" lvl="0" marL="914400" rtl="0" algn="l">
              <a:lnSpc>
                <a:spcPct val="90000"/>
              </a:lnSpc>
              <a:spcBef>
                <a:spcPts val="1600"/>
              </a:spcBef>
              <a:spcAft>
                <a:spcPts val="1600"/>
              </a:spcAft>
              <a:buNone/>
            </a:pPr>
            <a:r>
              <a:t/>
            </a:r>
            <a:endParaRPr sz="200">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latin typeface="Roboto"/>
                <a:ea typeface="Roboto"/>
                <a:cs typeface="Roboto"/>
                <a:sym typeface="Roboto"/>
              </a:rPr>
              <a:t>Chapter 3 - Intertemporal substitution with status consumption</a:t>
            </a:r>
            <a:endParaRPr sz="2800">
              <a:latin typeface="Roboto"/>
              <a:ea typeface="Roboto"/>
              <a:cs typeface="Roboto"/>
              <a:sym typeface="Roboto"/>
            </a:endParaRPr>
          </a:p>
        </p:txBody>
      </p:sp>
      <p:sp>
        <p:nvSpPr>
          <p:cNvPr id="113" name="Google Shape;113;p22"/>
          <p:cNvSpPr txBox="1"/>
          <p:nvPr>
            <p:ph idx="1" type="body"/>
          </p:nvPr>
        </p:nvSpPr>
        <p:spPr>
          <a:xfrm>
            <a:off x="838200" y="1690825"/>
            <a:ext cx="10515600" cy="45621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Font typeface="Roboto"/>
              <a:buAutoNum type="arabicPeriod"/>
            </a:pPr>
            <a:r>
              <a:rPr lang="en-US">
                <a:latin typeface="Roboto"/>
                <a:ea typeface="Roboto"/>
                <a:cs typeface="Roboto"/>
                <a:sym typeface="Roboto"/>
              </a:rPr>
              <a:t>S</a:t>
            </a:r>
            <a:r>
              <a:rPr lang="en-US">
                <a:latin typeface="Roboto"/>
                <a:ea typeface="Roboto"/>
                <a:cs typeface="Roboto"/>
                <a:sym typeface="Roboto"/>
              </a:rPr>
              <a:t>tatus consumption such as education is considered an ‘investment’ while using an intertemporal substitution (IS) approach (otherwise it would be futile).</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US">
                <a:latin typeface="Roboto"/>
                <a:ea typeface="Roboto"/>
                <a:cs typeface="Roboto"/>
                <a:sym typeface="Roboto"/>
              </a:rPr>
              <a:t>Probability essentially provides a measure of the end-goal of status investments in the IS approach. Thus, status goals of the consumer are equated with her economic goals</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i="1" lang="en-US">
                <a:latin typeface="Roboto"/>
                <a:ea typeface="Roboto"/>
                <a:cs typeface="Roboto"/>
                <a:sym typeface="Roboto"/>
              </a:rPr>
              <a:t>Literature’s view </a:t>
            </a:r>
            <a:r>
              <a:rPr lang="en-US">
                <a:latin typeface="Roboto"/>
                <a:ea typeface="Roboto"/>
                <a:cs typeface="Roboto"/>
                <a:sym typeface="Roboto"/>
              </a:rPr>
              <a:t>- </a:t>
            </a:r>
            <a:r>
              <a:rPr lang="en-US">
                <a:latin typeface="Roboto"/>
                <a:ea typeface="Roboto"/>
                <a:cs typeface="Roboto"/>
                <a:sym typeface="Roboto"/>
              </a:rPr>
              <a:t>We look to clarify two issues:</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It is often suggested that lower inequality has had a positive effect of status consumption while higher inequality also seems to be having a positive effect on status consumption</a:t>
            </a:r>
            <a:endParaRPr>
              <a:latin typeface="Roboto"/>
              <a:ea typeface="Roboto"/>
              <a:cs typeface="Roboto"/>
              <a:sym typeface="Roboto"/>
            </a:endParaRPr>
          </a:p>
          <a:p>
            <a:pPr indent="-342900" lvl="1" marL="914400" rtl="0" algn="l">
              <a:spcBef>
                <a:spcPts val="0"/>
              </a:spcBef>
              <a:spcAft>
                <a:spcPts val="0"/>
              </a:spcAft>
              <a:buSzPts val="1800"/>
              <a:buFont typeface="Roboto"/>
              <a:buAutoNum type="alphaLcPeriod"/>
            </a:pPr>
            <a:r>
              <a:rPr lang="en-US">
                <a:latin typeface="Roboto"/>
                <a:ea typeface="Roboto"/>
                <a:cs typeface="Roboto"/>
                <a:sym typeface="Roboto"/>
              </a:rPr>
              <a:t>The effect on status consumption on growth or savings is not clear either</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US">
                <a:latin typeface="Roboto"/>
                <a:ea typeface="Roboto"/>
                <a:cs typeface="Roboto"/>
                <a:sym typeface="Roboto"/>
              </a:rPr>
              <a:t>The particular interpretation of consumption only considers investment with material wealth (e.g. education).</a:t>
            </a:r>
            <a:endParaRPr>
              <a:latin typeface="Roboto"/>
              <a:ea typeface="Roboto"/>
              <a:cs typeface="Roboto"/>
              <a:sym typeface="Roboto"/>
            </a:endParaRPr>
          </a:p>
          <a:p>
            <a:pPr indent="-342900" lvl="0" marL="457200" rtl="0" algn="l">
              <a:spcBef>
                <a:spcPts val="0"/>
              </a:spcBef>
              <a:spcAft>
                <a:spcPts val="0"/>
              </a:spcAft>
              <a:buSzPts val="1800"/>
              <a:buFont typeface="Roboto"/>
              <a:buAutoNum type="arabicPeriod"/>
            </a:pPr>
            <a:r>
              <a:rPr lang="en-US">
                <a:latin typeface="Roboto"/>
                <a:ea typeface="Roboto"/>
                <a:cs typeface="Roboto"/>
                <a:sym typeface="Roboto"/>
              </a:rPr>
              <a:t>Notice: </a:t>
            </a:r>
            <a:r>
              <a:rPr lang="en-US">
                <a:latin typeface="Roboto"/>
                <a:ea typeface="Roboto"/>
                <a:cs typeface="Roboto"/>
                <a:sym typeface="Roboto"/>
              </a:rPr>
              <a:t>Assumption 3 allows W(nu) to be long-term (there is a bit of ambiguity about it but population condition enforces a long term W(v)).</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