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Lst>
  <p:notesMasterIdLst>
    <p:notesMasterId r:id="rId20"/>
  </p:notesMasterIdLst>
  <p:handoutMasterIdLst>
    <p:handoutMasterId r:id="rId21"/>
  </p:handoutMasterIdLst>
  <p:sldIdLst>
    <p:sldId id="301" r:id="rId3"/>
    <p:sldId id="302" r:id="rId4"/>
    <p:sldId id="332" r:id="rId5"/>
    <p:sldId id="315" r:id="rId6"/>
    <p:sldId id="316" r:id="rId7"/>
    <p:sldId id="317" r:id="rId8"/>
    <p:sldId id="330" r:id="rId9"/>
    <p:sldId id="326" r:id="rId10"/>
    <p:sldId id="322" r:id="rId11"/>
    <p:sldId id="319" r:id="rId12"/>
    <p:sldId id="327" r:id="rId13"/>
    <p:sldId id="324" r:id="rId14"/>
    <p:sldId id="331" r:id="rId15"/>
    <p:sldId id="328" r:id="rId16"/>
    <p:sldId id="329" r:id="rId17"/>
    <p:sldId id="325" r:id="rId18"/>
    <p:sldId id="320" r:id="rId19"/>
  </p:sldIdLst>
  <p:sldSz cx="9144000" cy="5143500" type="screen16x9"/>
  <p:notesSz cx="6718300" cy="98679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ambria Math" panose="02040503050406030204" pitchFamily="18" charset="0"/>
      <p:regular r:id="rId28"/>
    </p:embeddedFont>
    <p:embeddedFont>
      <p:font typeface="Effra" panose="020B0604020202020204" charset="0"/>
      <p:regular r:id="rId29"/>
      <p:bold r:id="rId30"/>
      <p:italic r:id="rId31"/>
      <p:boldItalic r:id="rId32"/>
    </p:embeddedFont>
    <p:embeddedFont>
      <p:font typeface="Effra Bold" panose="020B0604020202020204" charset="0"/>
      <p:bold r:id="rId33"/>
    </p:embeddedFont>
    <p:embeddedFont>
      <p:font typeface="Effra Light" panose="020B0604020202020204" charset="0"/>
      <p:regular r:id="rId34"/>
      <p:italic r:id="rId35"/>
    </p:embeddedFont>
  </p:embeddedFontLst>
  <p:defaultTextStyle>
    <a:defPPr>
      <a:defRPr lang="en-GB"/>
    </a:defPPr>
    <a:lvl1pPr algn="l" rtl="0" eaLnBrk="0" fontAlgn="base" hangingPunct="0">
      <a:spcBef>
        <a:spcPct val="0"/>
      </a:spcBef>
      <a:spcAft>
        <a:spcPct val="0"/>
      </a:spcAft>
      <a:defRPr sz="2000" kern="1200">
        <a:solidFill>
          <a:schemeClr val="tx2"/>
        </a:solidFill>
        <a:latin typeface="Effra" panose="020B0604020202020204" charset="0"/>
        <a:ea typeface="+mn-ea"/>
        <a:cs typeface="+mn-cs"/>
      </a:defRPr>
    </a:lvl1pPr>
    <a:lvl2pPr marL="457200" algn="l" rtl="0" eaLnBrk="0" fontAlgn="base" hangingPunct="0">
      <a:spcBef>
        <a:spcPct val="0"/>
      </a:spcBef>
      <a:spcAft>
        <a:spcPct val="0"/>
      </a:spcAft>
      <a:defRPr sz="2000" kern="1200">
        <a:solidFill>
          <a:schemeClr val="tx2"/>
        </a:solidFill>
        <a:latin typeface="Effra" panose="020B0604020202020204" charset="0"/>
        <a:ea typeface="+mn-ea"/>
        <a:cs typeface="+mn-cs"/>
      </a:defRPr>
    </a:lvl2pPr>
    <a:lvl3pPr marL="914400" algn="l" rtl="0" eaLnBrk="0" fontAlgn="base" hangingPunct="0">
      <a:spcBef>
        <a:spcPct val="0"/>
      </a:spcBef>
      <a:spcAft>
        <a:spcPct val="0"/>
      </a:spcAft>
      <a:defRPr sz="2000" kern="1200">
        <a:solidFill>
          <a:schemeClr val="tx2"/>
        </a:solidFill>
        <a:latin typeface="Effra" panose="020B0604020202020204" charset="0"/>
        <a:ea typeface="+mn-ea"/>
        <a:cs typeface="+mn-cs"/>
      </a:defRPr>
    </a:lvl3pPr>
    <a:lvl4pPr marL="1371600" algn="l" rtl="0" eaLnBrk="0" fontAlgn="base" hangingPunct="0">
      <a:spcBef>
        <a:spcPct val="0"/>
      </a:spcBef>
      <a:spcAft>
        <a:spcPct val="0"/>
      </a:spcAft>
      <a:defRPr sz="2000" kern="1200">
        <a:solidFill>
          <a:schemeClr val="tx2"/>
        </a:solidFill>
        <a:latin typeface="Effra" panose="020B0604020202020204" charset="0"/>
        <a:ea typeface="+mn-ea"/>
        <a:cs typeface="+mn-cs"/>
      </a:defRPr>
    </a:lvl4pPr>
    <a:lvl5pPr marL="1828800" algn="l" rtl="0" eaLnBrk="0" fontAlgn="base" hangingPunct="0">
      <a:spcBef>
        <a:spcPct val="0"/>
      </a:spcBef>
      <a:spcAft>
        <a:spcPct val="0"/>
      </a:spcAft>
      <a:defRPr sz="2000" kern="1200">
        <a:solidFill>
          <a:schemeClr val="tx2"/>
        </a:solidFill>
        <a:latin typeface="Effra" panose="020B0604020202020204" charset="0"/>
        <a:ea typeface="+mn-ea"/>
        <a:cs typeface="+mn-cs"/>
      </a:defRPr>
    </a:lvl5pPr>
    <a:lvl6pPr marL="2286000" algn="l" defTabSz="914400" rtl="0" eaLnBrk="1" latinLnBrk="0" hangingPunct="1">
      <a:defRPr sz="2000" kern="1200">
        <a:solidFill>
          <a:schemeClr val="tx2"/>
        </a:solidFill>
        <a:latin typeface="Effra" panose="020B0604020202020204" charset="0"/>
        <a:ea typeface="+mn-ea"/>
        <a:cs typeface="+mn-cs"/>
      </a:defRPr>
    </a:lvl6pPr>
    <a:lvl7pPr marL="2743200" algn="l" defTabSz="914400" rtl="0" eaLnBrk="1" latinLnBrk="0" hangingPunct="1">
      <a:defRPr sz="2000" kern="1200">
        <a:solidFill>
          <a:schemeClr val="tx2"/>
        </a:solidFill>
        <a:latin typeface="Effra" panose="020B0604020202020204" charset="0"/>
        <a:ea typeface="+mn-ea"/>
        <a:cs typeface="+mn-cs"/>
      </a:defRPr>
    </a:lvl7pPr>
    <a:lvl8pPr marL="3200400" algn="l" defTabSz="914400" rtl="0" eaLnBrk="1" latinLnBrk="0" hangingPunct="1">
      <a:defRPr sz="2000" kern="1200">
        <a:solidFill>
          <a:schemeClr val="tx2"/>
        </a:solidFill>
        <a:latin typeface="Effra" panose="020B0604020202020204" charset="0"/>
        <a:ea typeface="+mn-ea"/>
        <a:cs typeface="+mn-cs"/>
      </a:defRPr>
    </a:lvl8pPr>
    <a:lvl9pPr marL="3657600" algn="l" defTabSz="914400" rtl="0" eaLnBrk="1" latinLnBrk="0" hangingPunct="1">
      <a:defRPr sz="2000" kern="1200">
        <a:solidFill>
          <a:schemeClr val="tx2"/>
        </a:solidFill>
        <a:latin typeface="Effra" panose="020B060402020202020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95990" autoAdjust="0"/>
  </p:normalViewPr>
  <p:slideViewPr>
    <p:cSldViewPr>
      <p:cViewPr varScale="1">
        <p:scale>
          <a:sx n="140" d="100"/>
          <a:sy n="140" d="100"/>
        </p:scale>
        <p:origin x="726" y="114"/>
      </p:cViewPr>
      <p:guideLst>
        <p:guide orient="horz" pos="1620"/>
        <p:guide pos="2880"/>
      </p:guideLst>
    </p:cSldViewPr>
  </p:slideViewPr>
  <p:notesTextViewPr>
    <p:cViewPr>
      <p:scale>
        <a:sx n="75" d="100"/>
        <a:sy n="75" d="100"/>
      </p:scale>
      <p:origin x="0" y="0"/>
    </p:cViewPr>
  </p:notesTextViewPr>
  <p:notesViewPr>
    <p:cSldViewPr>
      <p:cViewPr varScale="1">
        <p:scale>
          <a:sx n="113" d="100"/>
          <a:sy n="113" d="100"/>
        </p:scale>
        <p:origin x="-1326" y="-102"/>
      </p:cViewPr>
      <p:guideLst>
        <p:guide orient="horz" pos="3108"/>
        <p:guide pos="2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algn="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algn="r" eaLnBrk="1" hangingPunct="1">
              <a:defRPr sz="1200">
                <a:solidFill>
                  <a:schemeClr val="bg1"/>
                </a:solidFill>
                <a:latin typeface="Effra" panose="020B0603020203020204" pitchFamily="34" charset="0"/>
              </a:defRPr>
            </a:lvl1pPr>
          </a:lstStyle>
          <a:p>
            <a:pPr>
              <a:defRPr/>
            </a:pPr>
            <a:fld id="{5C24E9C8-3A95-493E-88C0-5F2296E45E41}"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eaLnBrk="1" hangingPunct="1">
              <a:defRPr sz="1200" dirty="0">
                <a:latin typeface="Effra" panose="020B0603020203020204" pitchFamily="34" charset="0"/>
              </a:defRPr>
            </a:lvl1pPr>
          </a:lstStyle>
          <a:p>
            <a:pPr>
              <a:defRPr/>
            </a:pPr>
            <a:endParaRPr lang="en-GB" altLang="en-US"/>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algn="r" eaLnBrk="1" hangingPunct="1">
              <a:defRPr sz="1200" dirty="0">
                <a:latin typeface="Effra" panose="020B0603020203020204" pitchFamily="34" charset="0"/>
              </a:defRPr>
            </a:lvl1pPr>
          </a:lstStyle>
          <a:p>
            <a:pPr>
              <a:defRPr/>
            </a:pPr>
            <a:endParaRPr lang="en-GB" altLang="en-US"/>
          </a:p>
        </p:txBody>
      </p:sp>
      <p:sp>
        <p:nvSpPr>
          <p:cNvPr id="23556" name="Rectangle 4"/>
          <p:cNvSpPr>
            <a:spLocks noGrp="1" noRot="1" noChangeAspect="1" noChangeArrowheads="1" noTextEdit="1"/>
          </p:cNvSpPr>
          <p:nvPr>
            <p:ph type="sldImg" idx="2"/>
          </p:nvPr>
        </p:nvSpPr>
        <p:spPr bwMode="auto">
          <a:xfrm>
            <a:off x="71438"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eaLnBrk="1" hangingPunct="1">
              <a:defRPr sz="1200" dirty="0">
                <a:latin typeface="Effra" panose="020B0603020203020204" pitchFamily="34" charset="0"/>
              </a:defRPr>
            </a:lvl1pPr>
          </a:lstStyle>
          <a:p>
            <a:pPr>
              <a:defRPr/>
            </a:pPr>
            <a:endParaRPr lang="en-GB" altLang="en-US"/>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algn="r" eaLnBrk="1" hangingPunct="1">
              <a:defRPr sz="1200" smtClean="0">
                <a:latin typeface="Effra" panose="020B0603020203020204" pitchFamily="34" charset="0"/>
              </a:defRPr>
            </a:lvl1pPr>
          </a:lstStyle>
          <a:p>
            <a:pPr>
              <a:defRPr/>
            </a:pPr>
            <a:fld id="{11552EB4-1397-4A19-91D2-50C32A30D6EE}"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idx="4294967295"/>
          </p:nvPr>
        </p:nvSpPr>
        <p:spPr>
          <a:ln/>
        </p:spPr>
      </p:sp>
      <p:sp>
        <p:nvSpPr>
          <p:cNvPr id="26627" name="Text Placeholder 2"/>
          <p:cNvSpPr>
            <a:spLocks noGrp="1" noChangeArrowheads="1"/>
          </p:cNvSpPr>
          <p:nvPr>
            <p:ph type="body" idx="4294967295"/>
          </p:nvPr>
        </p:nvSpPr>
        <p:spPr>
          <a:noFill/>
        </p:spPr>
        <p:txBody>
          <a:bodyPr>
            <a:prstTxWarp prst="textNoShape">
              <a:avLst/>
            </a:prstTxWarp>
          </a:bodyPr>
          <a:lstStyle/>
          <a:p>
            <a:pPr eaLnBrk="1" hangingPunct="1"/>
            <a:endParaRPr lang="en-US" altLang="en-GB" dirty="0">
              <a:latin typeface="Effra" panose="020B0604020202020204" charset="0"/>
            </a:endParaRPr>
          </a:p>
        </p:txBody>
      </p:sp>
      <p:sp>
        <p:nvSpPr>
          <p:cNvPr id="2662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fld id="{2AEB3F89-B50F-43D5-B70E-0B823D2B0839}" type="slidenum">
              <a:rPr lang="en-US" altLang="en-US" sz="1200">
                <a:latin typeface="Arial" panose="020B0604020202020204" pitchFamily="34" charset="0"/>
                <a:ea typeface="宋体" panose="02010600030101010101" pitchFamily="2" charset="-122"/>
              </a:rPr>
              <a:pPr/>
              <a:t>1</a:t>
            </a:fld>
            <a:endParaRPr lang="en-US"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084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Content Placeholder 2"/>
          <p:cNvSpPr>
            <a:spLocks noGrp="1"/>
          </p:cNvSpPr>
          <p:nvPr>
            <p:ph idx="11"/>
          </p:nvPr>
        </p:nvSpPr>
        <p:spPr>
          <a:xfrm>
            <a:off x="424800"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2"/>
          </p:nvPr>
        </p:nvSpPr>
        <p:spPr>
          <a:xfrm>
            <a:off x="4581327"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13"/>
          <p:cNvSpPr>
            <a:spLocks noGrp="1" noChangeArrowheads="1"/>
          </p:cNvSpPr>
          <p:nvPr>
            <p:ph type="sldNum" sz="quarter" idx="13"/>
          </p:nvPr>
        </p:nvSpPr>
        <p:spPr>
          <a:ln/>
        </p:spPr>
        <p:txBody>
          <a:bodyPr/>
          <a:lstStyle>
            <a:lvl1pPr>
              <a:defRPr/>
            </a:lvl1pPr>
          </a:lstStyle>
          <a:p>
            <a:pPr>
              <a:defRPr/>
            </a:pPr>
            <a:fld id="{592A8D3C-306F-42F2-BFD0-7BDAA9A2E945}" type="slidenum">
              <a:rPr lang="en-GB" altLang="en-US"/>
              <a:pPr>
                <a:defRPr/>
              </a:pPr>
              <a:t>‹#›</a:t>
            </a:fld>
            <a:endParaRPr lang="en-GB" altLang="en-US" dirty="0"/>
          </a:p>
        </p:txBody>
      </p:sp>
    </p:spTree>
    <p:extLst>
      <p:ext uri="{BB962C8B-B14F-4D97-AF65-F5344CB8AC3E}">
        <p14:creationId xmlns:p14="http://schemas.microsoft.com/office/powerpoint/2010/main" val="68824349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D09E884D-34DE-4261-8EE9-C65F8F0EDA3F}" type="slidenum">
              <a:rPr lang="en-GB" altLang="en-US"/>
              <a:pPr>
                <a:defRPr/>
              </a:pPr>
              <a:t>‹#›</a:t>
            </a:fld>
            <a:endParaRPr lang="en-GB" altLang="en-US"/>
          </a:p>
        </p:txBody>
      </p:sp>
    </p:spTree>
    <p:extLst>
      <p:ext uri="{BB962C8B-B14F-4D97-AF65-F5344CB8AC3E}">
        <p14:creationId xmlns:p14="http://schemas.microsoft.com/office/powerpoint/2010/main" val="31492158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baseline="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BC1EAD16-0DE7-4E08-AD7C-61EF2956CB5F}" type="slidenum">
              <a:rPr lang="en-GB" altLang="en-US"/>
              <a:pPr>
                <a:defRPr/>
              </a:pPr>
              <a:t>‹#›</a:t>
            </a:fld>
            <a:endParaRPr lang="en-GB" altLang="en-US"/>
          </a:p>
        </p:txBody>
      </p:sp>
    </p:spTree>
    <p:extLst>
      <p:ext uri="{BB962C8B-B14F-4D97-AF65-F5344CB8AC3E}">
        <p14:creationId xmlns:p14="http://schemas.microsoft.com/office/powerpoint/2010/main" val="26901087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9" name="Title 1"/>
          <p:cNvSpPr>
            <a:spLocks noGrp="1"/>
          </p:cNvSpPr>
          <p:nvPr>
            <p:ph type="title"/>
          </p:nvPr>
        </p:nvSpPr>
        <p:spPr>
          <a:xfrm>
            <a:off x="251520" y="4339402"/>
            <a:ext cx="8568952" cy="716624"/>
          </a:xfrm>
        </p:spPr>
        <p:txBody>
          <a:bodyPr wrap="square" anchor="t"/>
          <a:lstStyle>
            <a:lvl1pPr>
              <a:lnSpc>
                <a:spcPct val="80000"/>
              </a:lnSpc>
              <a:defRPr sz="2800">
                <a:solidFill>
                  <a:schemeClr val="accent1"/>
                </a:solidFill>
              </a:defRPr>
            </a:lvl1pPr>
          </a:lstStyle>
          <a:p>
            <a:r>
              <a:rPr lang="en-US"/>
              <a:t>Click to edit Master title style</a:t>
            </a:r>
            <a:endParaRPr lang="en-GB" dirty="0"/>
          </a:p>
        </p:txBody>
      </p:sp>
      <p:sp>
        <p:nvSpPr>
          <p:cNvPr id="11" name="Slide Number Placeholder 1"/>
          <p:cNvSpPr>
            <a:spLocks noGrp="1"/>
          </p:cNvSpPr>
          <p:nvPr>
            <p:ph type="sldNum" sz="quarter" idx="12"/>
          </p:nvPr>
        </p:nvSpPr>
        <p:spPr/>
        <p:txBody>
          <a:bodyPr/>
          <a:lstStyle>
            <a:lvl1pPr>
              <a:defRPr smtClean="0">
                <a:solidFill>
                  <a:schemeClr val="bg1"/>
                </a:solidFill>
              </a:defRPr>
            </a:lvl1pPr>
          </a:lstStyle>
          <a:p>
            <a:pPr>
              <a:defRPr/>
            </a:pPr>
            <a:fld id="{48BF62DA-864E-4564-8F83-14AB00A5C2C1}" type="slidenum">
              <a:rPr lang="en-GB" altLang="en-US"/>
              <a:pPr>
                <a:defRPr/>
              </a:pPr>
              <a:t>‹#›</a:t>
            </a:fld>
            <a:endParaRPr lang="en-GB" altLang="en-US"/>
          </a:p>
        </p:txBody>
      </p:sp>
    </p:spTree>
    <p:extLst>
      <p:ext uri="{BB962C8B-B14F-4D97-AF65-F5344CB8AC3E}">
        <p14:creationId xmlns:p14="http://schemas.microsoft.com/office/powerpoint/2010/main" val="19591438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R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DFA4F400-B78B-4C9F-B8B5-910222ABFAFD}" type="slidenum">
              <a:rPr lang="en-GB" altLang="en-US"/>
              <a:pPr>
                <a:defRPr/>
              </a:pPr>
              <a:t>‹#›</a:t>
            </a:fld>
            <a:endParaRPr lang="en-GB" altLang="en-US"/>
          </a:p>
        </p:txBody>
      </p:sp>
    </p:spTree>
    <p:extLst>
      <p:ext uri="{BB962C8B-B14F-4D97-AF65-F5344CB8AC3E}">
        <p14:creationId xmlns:p14="http://schemas.microsoft.com/office/powerpoint/2010/main" val="41542823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Gre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5D89A73A-1690-4CCF-9603-DF862003FFE0}" type="slidenum">
              <a:rPr lang="en-GB" altLang="en-US"/>
              <a:pPr>
                <a:defRPr/>
              </a:pPr>
              <a:t>‹#›</a:t>
            </a:fld>
            <a:endParaRPr lang="en-GB" altLang="en-US"/>
          </a:p>
        </p:txBody>
      </p:sp>
    </p:spTree>
    <p:extLst>
      <p:ext uri="{BB962C8B-B14F-4D97-AF65-F5344CB8AC3E}">
        <p14:creationId xmlns:p14="http://schemas.microsoft.com/office/powerpoint/2010/main" val="9992708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Whi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accent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marL="179705" marR="0" indent="-179705" algn="l" defTabSz="914400" rtl="0" eaLnBrk="1" fontAlgn="base" latinLnBrk="0" hangingPunct="1">
              <a:lnSpc>
                <a:spcPct val="100000"/>
              </a:lnSpc>
              <a:spcBef>
                <a:spcPct val="20000"/>
              </a:spcBef>
              <a:spcAft>
                <a:spcPct val="0"/>
              </a:spcAft>
              <a:buClr>
                <a:schemeClr val="accent1"/>
              </a:buClr>
              <a:buSzTx/>
              <a:buFont typeface="Arial" panose="02080604020202020204" charset="0"/>
              <a:buChar char="•"/>
              <a:defRPr>
                <a:solidFill>
                  <a:schemeClr val="tx2"/>
                </a:solidFill>
              </a:defRPr>
            </a:lvl1pPr>
            <a:lvl2pPr marL="539750" marR="0" indent="-179705"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defRPr>
                <a:solidFill>
                  <a:schemeClr val="tx2"/>
                </a:solidFill>
              </a:defRPr>
            </a:lvl2pPr>
            <a:lvl3pPr marL="89979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3pPr>
            <a:lvl4pPr marL="1259840"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gt;"/>
              <a:defRPr>
                <a:solidFill>
                  <a:schemeClr val="tx2"/>
                </a:solidFill>
              </a:defRPr>
            </a:lvl4pPr>
            <a:lvl5pPr marL="161988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A5FF22A5-BDCE-40F7-8916-DA00A2D3EA0F}" type="slidenum">
              <a:rPr lang="en-GB" altLang="en-US"/>
              <a:pPr>
                <a:defRPr/>
              </a:pPr>
              <a:t>‹#›</a:t>
            </a:fld>
            <a:endParaRPr lang="en-GB" altLang="en-US"/>
          </a:p>
        </p:txBody>
      </p:sp>
    </p:spTree>
    <p:extLst>
      <p:ext uri="{BB962C8B-B14F-4D97-AF65-F5344CB8AC3E}">
        <p14:creationId xmlns:p14="http://schemas.microsoft.com/office/powerpoint/2010/main" val="13826820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5484918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0622244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accent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2313729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lstStyle>
            <a:lvl1pPr algn="ctr">
              <a:defRPr sz="3375"/>
            </a:lvl1pPr>
          </a:lstStyle>
          <a:p>
            <a:r>
              <a:rPr lang="en-US" noProof="1"/>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noProof="1"/>
              <a:t>Click to edit Master subtitle style</a:t>
            </a:r>
          </a:p>
        </p:txBody>
      </p:sp>
      <p:sp>
        <p:nvSpPr>
          <p:cNvPr id="4"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CDC63CA9-2863-4C1C-9C8F-58E2FE97848E}" type="datetimeFigureOut">
              <a:rPr lang="en-US" altLang="en-US"/>
              <a:pPr>
                <a:defRPr/>
              </a:pPr>
              <a:t>2/12/2020</a:t>
            </a:fld>
            <a:endParaRPr lang="en-US" altLang="en-US"/>
          </a:p>
        </p:txBody>
      </p:sp>
      <p:sp>
        <p:nvSpPr>
          <p:cNvPr id="5"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6" name="Slide Number Placeholder 1029"/>
          <p:cNvSpPr>
            <a:spLocks noGrp="1"/>
          </p:cNvSpPr>
          <p:nvPr>
            <p:ph type="sldNum" sz="quarter" idx="12"/>
          </p:nvPr>
        </p:nvSpPr>
        <p:spPr/>
        <p:txBody>
          <a:bodyPr/>
          <a:lstStyle>
            <a:lvl1pPr>
              <a:defRPr/>
            </a:lvl1pPr>
          </a:lstStyle>
          <a:p>
            <a:pPr>
              <a:defRPr/>
            </a:pPr>
            <a:fld id="{313758FB-6AB2-4D3E-8820-9BBA08918084}" type="slidenum">
              <a:rPr lang="en-US"/>
              <a:pPr>
                <a:defRPr/>
              </a:pPr>
              <a:t>‹#›</a:t>
            </a:fld>
            <a:endParaRPr lang="en-US"/>
          </a:p>
        </p:txBody>
      </p:sp>
    </p:spTree>
    <p:extLst>
      <p:ext uri="{BB962C8B-B14F-4D97-AF65-F5344CB8AC3E}">
        <p14:creationId xmlns:p14="http://schemas.microsoft.com/office/powerpoint/2010/main" val="403086261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13"/>
          <p:cNvSpPr>
            <a:spLocks noGrp="1" noChangeArrowheads="1"/>
          </p:cNvSpPr>
          <p:nvPr>
            <p:ph type="sldNum" sz="quarter" idx="10"/>
          </p:nvPr>
        </p:nvSpPr>
        <p:spPr>
          <a:ln/>
        </p:spPr>
        <p:txBody>
          <a:bodyPr/>
          <a:lstStyle>
            <a:lvl1pPr>
              <a:defRPr/>
            </a:lvl1pPr>
          </a:lstStyle>
          <a:p>
            <a:pPr>
              <a:defRPr/>
            </a:pPr>
            <a:fld id="{E9EEBCD9-9174-4C00-A088-B9BE81ADA03F}" type="slidenum">
              <a:rPr lang="en-GB" altLang="en-US"/>
              <a:pPr>
                <a:defRPr/>
              </a:pPr>
              <a:t>‹#›</a:t>
            </a:fld>
            <a:endParaRPr lang="en-GB" altLang="en-US" dirty="0"/>
          </a:p>
        </p:txBody>
      </p:sp>
    </p:spTree>
    <p:extLst>
      <p:ext uri="{BB962C8B-B14F-4D97-AF65-F5344CB8AC3E}">
        <p14:creationId xmlns:p14="http://schemas.microsoft.com/office/powerpoint/2010/main" val="262346224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F1562241-94B9-40D7-87A5-05E5CEEBA2BE}" type="datetimeFigureOut">
              <a:rPr lang="en-US" altLang="en-US"/>
              <a:pPr>
                <a:defRPr/>
              </a:pPr>
              <a:t>2/12/2020</a:t>
            </a:fld>
            <a:endParaRPr lang="en-US" altLang="en-US"/>
          </a:p>
        </p:txBody>
      </p:sp>
      <p:sp>
        <p:nvSpPr>
          <p:cNvPr id="6"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7" name="Slide Number Placeholder 1029"/>
          <p:cNvSpPr>
            <a:spLocks noGrp="1"/>
          </p:cNvSpPr>
          <p:nvPr>
            <p:ph type="sldNum" sz="quarter" idx="12"/>
          </p:nvPr>
        </p:nvSpPr>
        <p:spPr/>
        <p:txBody>
          <a:bodyPr/>
          <a:lstStyle>
            <a:lvl1pPr>
              <a:defRPr/>
            </a:lvl1pPr>
          </a:lstStyle>
          <a:p>
            <a:pPr>
              <a:defRPr/>
            </a:pPr>
            <a:fld id="{3090C0B8-0492-4B7D-B733-53D47FB2A5EF}" type="slidenum">
              <a:rPr lang="en-US"/>
              <a:pPr>
                <a:defRPr/>
              </a:pPr>
              <a:t>‹#›</a:t>
            </a:fld>
            <a:endParaRPr lang="en-US"/>
          </a:p>
        </p:txBody>
      </p:sp>
    </p:spTree>
    <p:extLst>
      <p:ext uri="{BB962C8B-B14F-4D97-AF65-F5344CB8AC3E}">
        <p14:creationId xmlns:p14="http://schemas.microsoft.com/office/powerpoint/2010/main" val="70208900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96C138-A0C4-4340-B74D-6F0CD4DEC2CD}" type="datetimeFigureOut">
              <a:rPr lang="en-US" altLang="en-US"/>
              <a:pPr>
                <a:defRPr/>
              </a:pPr>
              <a:t>2/12/2020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08E3E1-EDE7-4033-BA08-0F3655193C0E}" type="slidenum">
              <a:rPr lang="en-US"/>
              <a:pPr>
                <a:defRPr/>
              </a:pPr>
              <a:t>‹#›</a:t>
            </a:fld>
            <a:endParaRPr lang="en-US"/>
          </a:p>
        </p:txBody>
      </p:sp>
    </p:spTree>
    <p:extLst>
      <p:ext uri="{BB962C8B-B14F-4D97-AF65-F5344CB8AC3E}">
        <p14:creationId xmlns:p14="http://schemas.microsoft.com/office/powerpoint/2010/main" val="77897413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B75B6EF-FA4B-4EBE-AF6A-7A35928A581D}" type="datetimeFigureOut">
              <a:rPr lang="en-US"/>
              <a:pPr>
                <a:defRPr/>
              </a:pPr>
              <a:t>2/12/2020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35B453-7314-4BBD-9303-11C6BECC4B0D}" type="slidenum">
              <a:rPr lang="en-GB" altLang="en-US"/>
              <a:pPr>
                <a:defRPr/>
              </a:pPr>
              <a:t>‹#›</a:t>
            </a:fld>
            <a:endParaRPr lang="en-GB" altLang="en-US" dirty="0"/>
          </a:p>
        </p:txBody>
      </p:sp>
    </p:spTree>
    <p:extLst>
      <p:ext uri="{BB962C8B-B14F-4D97-AF65-F5344CB8AC3E}">
        <p14:creationId xmlns:p14="http://schemas.microsoft.com/office/powerpoint/2010/main" val="2745936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FA8456-EFE9-4973-A4DC-8967F112F6FD}" type="datetimeFigureOut">
              <a:rPr lang="en-US"/>
              <a:pPr>
                <a:defRPr/>
              </a:pPr>
              <a:t>2/12/2020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3EA458-A00F-4FCF-A4D2-CE35A1127597}" type="slidenum">
              <a:rPr lang="en-GB" altLang="en-US"/>
              <a:pPr>
                <a:defRPr/>
              </a:pPr>
              <a:t>‹#›</a:t>
            </a:fld>
            <a:endParaRPr lang="en-GB" altLang="en-US" dirty="0"/>
          </a:p>
        </p:txBody>
      </p:sp>
    </p:spTree>
    <p:extLst>
      <p:ext uri="{BB962C8B-B14F-4D97-AF65-F5344CB8AC3E}">
        <p14:creationId xmlns:p14="http://schemas.microsoft.com/office/powerpoint/2010/main" val="1375280021"/>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F7432CB-609A-4073-A00A-2C8A7923E480}" type="datetimeFigureOut">
              <a:rPr lang="en-US" altLang="en-US"/>
              <a:pPr>
                <a:defRPr/>
              </a:pPr>
              <a:t>2/12/2020</a:t>
            </a:fld>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1FBC033-1D56-4E21-9D51-FFCA08BFDC53}" type="slidenum">
              <a:rPr lang="en-US"/>
              <a:pPr>
                <a:defRPr/>
              </a:pPr>
              <a:t>‹#›</a:t>
            </a:fld>
            <a:endParaRPr lang="en-US"/>
          </a:p>
        </p:txBody>
      </p:sp>
    </p:spTree>
    <p:extLst>
      <p:ext uri="{BB962C8B-B14F-4D97-AF65-F5344CB8AC3E}">
        <p14:creationId xmlns:p14="http://schemas.microsoft.com/office/powerpoint/2010/main" val="373465303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EDF30D0-F1F8-45C1-A1BC-22A99C13BE84}" type="datetimeFigureOut">
              <a:rPr lang="en-US"/>
              <a:pPr>
                <a:defRPr/>
              </a:pPr>
              <a:t>2/12/2020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C9FC41-64C0-445B-B5F6-BF3E976EB4AE}" type="slidenum">
              <a:rPr lang="en-GB" altLang="en-US"/>
              <a:pPr>
                <a:defRPr/>
              </a:pPr>
              <a:t>‹#›</a:t>
            </a:fld>
            <a:endParaRPr lang="en-GB" altLang="en-US" dirty="0"/>
          </a:p>
        </p:txBody>
      </p:sp>
    </p:spTree>
    <p:extLst>
      <p:ext uri="{BB962C8B-B14F-4D97-AF65-F5344CB8AC3E}">
        <p14:creationId xmlns:p14="http://schemas.microsoft.com/office/powerpoint/2010/main" val="2543767721"/>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53FA37-56EC-4856-AA87-0FB37638EE1E}" type="datetimeFigureOut">
              <a:rPr lang="en-US"/>
              <a:pPr>
                <a:defRPr/>
              </a:pPr>
              <a:t>2/12/2020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AE04A5-F6AC-43BF-B975-8B278B8ABABB}" type="slidenum">
              <a:rPr lang="en-GB" altLang="en-US"/>
              <a:pPr>
                <a:defRPr/>
              </a:pPr>
              <a:t>‹#›</a:t>
            </a:fld>
            <a:endParaRPr lang="en-GB" altLang="en-US" dirty="0"/>
          </a:p>
        </p:txBody>
      </p:sp>
    </p:spTree>
    <p:extLst>
      <p:ext uri="{BB962C8B-B14F-4D97-AF65-F5344CB8AC3E}">
        <p14:creationId xmlns:p14="http://schemas.microsoft.com/office/powerpoint/2010/main" val="2264515899"/>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6D33F0-C866-49CD-9A8D-87C788497108}" type="datetimeFigureOut">
              <a:rPr lang="en-US"/>
              <a:pPr>
                <a:defRPr/>
              </a:pPr>
              <a:t>2/12/2020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FF0013-1DD6-4175-BFB9-CB285DE91374}" type="slidenum">
              <a:rPr lang="en-GB" altLang="en-US"/>
              <a:pPr>
                <a:defRPr/>
              </a:pPr>
              <a:t>‹#›</a:t>
            </a:fld>
            <a:endParaRPr lang="en-GB" altLang="en-US" dirty="0"/>
          </a:p>
        </p:txBody>
      </p:sp>
    </p:spTree>
    <p:extLst>
      <p:ext uri="{BB962C8B-B14F-4D97-AF65-F5344CB8AC3E}">
        <p14:creationId xmlns:p14="http://schemas.microsoft.com/office/powerpoint/2010/main" val="2620808027"/>
      </p:ext>
    </p:extLst>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8BC874-228D-4345-BCB2-1B94E993F020}" type="datetimeFigureOut">
              <a:rPr lang="en-US"/>
              <a:pPr>
                <a:defRPr/>
              </a:pPr>
              <a:t>2/12/2020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9B3C0A-43B8-4C34-B1A8-5838DA63F31D}" type="slidenum">
              <a:rPr lang="en-GB" altLang="en-US"/>
              <a:pPr>
                <a:defRPr/>
              </a:pPr>
              <a:t>‹#›</a:t>
            </a:fld>
            <a:endParaRPr lang="en-GB" altLang="en-US" dirty="0"/>
          </a:p>
        </p:txBody>
      </p:sp>
    </p:spTree>
    <p:extLst>
      <p:ext uri="{BB962C8B-B14F-4D97-AF65-F5344CB8AC3E}">
        <p14:creationId xmlns:p14="http://schemas.microsoft.com/office/powerpoint/2010/main" val="627949907"/>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B99DC9-2CCD-454E-B26E-EDCE3CD1F413}" type="datetimeFigureOut">
              <a:rPr lang="en-US"/>
              <a:pPr>
                <a:defRPr/>
              </a:pPr>
              <a:t>2/12/2020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8F806E-E709-44A5-86CC-0759AFD05035}" type="slidenum">
              <a:rPr lang="en-GB" altLang="en-US"/>
              <a:pPr>
                <a:defRPr/>
              </a:pPr>
              <a:t>‹#›</a:t>
            </a:fld>
            <a:endParaRPr lang="en-GB" altLang="en-US" dirty="0"/>
          </a:p>
        </p:txBody>
      </p:sp>
    </p:spTree>
    <p:extLst>
      <p:ext uri="{BB962C8B-B14F-4D97-AF65-F5344CB8AC3E}">
        <p14:creationId xmlns:p14="http://schemas.microsoft.com/office/powerpoint/2010/main" val="567261759"/>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Colour)">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342900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1" name="Picture 4"/>
          <p:cNvPicPr>
            <a:picLocks noChangeAspect="1"/>
          </p:cNvPicPr>
          <p:nvPr userDrawn="1"/>
        </p:nvPicPr>
        <p:blipFill>
          <a:blip r:embed="rId5">
            <a:extLst>
              <a:ext uri="{28A0092B-C50C-407E-A947-70E740481C1C}">
                <a14:useLocalDpi xmlns:a14="http://schemas.microsoft.com/office/drawing/2010/main" val="0"/>
              </a:ext>
            </a:extLst>
          </a:blip>
          <a:srcRect l="13858" t="424" r="7953" b="22234"/>
          <a:stretch>
            <a:fillRect/>
          </a:stretch>
        </p:blipFill>
        <p:spPr bwMode="auto">
          <a:xfrm>
            <a:off x="0" y="1714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bwMode="hidden">
          <a:xfrm>
            <a:off x="0" y="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sp>
        <p:nvSpPr>
          <p:cNvPr id="15" name="TextBox 16"/>
          <p:cNvSpPr txBox="1">
            <a:spLocks noChangeArrowheads="1"/>
          </p:cNvSpPr>
          <p:nvPr userDrawn="1"/>
        </p:nvSpPr>
        <p:spPr bwMode="auto">
          <a:xfrm>
            <a:off x="425450" y="4984750"/>
            <a:ext cx="20161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spcBef>
                <a:spcPct val="20000"/>
              </a:spcBef>
              <a:buClr>
                <a:srgbClr val="D2002E"/>
              </a:buClr>
              <a:buFont typeface="Arial" panose="020B0604020202020204" pitchFamily="34" charset="0"/>
              <a:buNone/>
            </a:pPr>
            <a:r>
              <a:rPr lang="en-GB" altLang="en-US" sz="800">
                <a:solidFill>
                  <a:schemeClr val="bg2"/>
                </a:solidFill>
              </a:rPr>
              <a:t>Copyright University of Reading</a:t>
            </a:r>
          </a:p>
        </p:txBody>
      </p:sp>
      <p:pic>
        <p:nvPicPr>
          <p:cNvPr id="16" name="Picture 55"/>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2"/>
          <p:cNvSpPr>
            <a:spLocks noGrp="1" noChangeArrowheads="1"/>
          </p:cNvSpPr>
          <p:nvPr>
            <p:ph type="subTitle" idx="1"/>
          </p:nvPr>
        </p:nvSpPr>
        <p:spPr>
          <a:xfrm>
            <a:off x="424800" y="3489852"/>
            <a:ext cx="7920038" cy="694134"/>
          </a:xfrm>
        </p:spPr>
        <p:txBody>
          <a:bodyPr/>
          <a:lstStyle>
            <a:lvl1pPr marL="0" indent="0">
              <a:buFontTx/>
              <a:buNone/>
              <a:defRPr sz="2000">
                <a:solidFill>
                  <a:schemeClr val="bg1"/>
                </a:solidFill>
              </a:defRPr>
            </a:lvl1pPr>
          </a:lstStyle>
          <a:p>
            <a:pPr lvl="0"/>
            <a:r>
              <a:rPr lang="en-US" altLang="en-US" noProof="0"/>
              <a:t>Click to edit Master subtitle style</a:t>
            </a:r>
            <a:endParaRPr lang="en-GB" altLang="en-US" noProof="0" dirty="0"/>
          </a:p>
        </p:txBody>
      </p:sp>
      <p:sp>
        <p:nvSpPr>
          <p:cNvPr id="14" name="Rectangle 11"/>
          <p:cNvSpPr>
            <a:spLocks noGrp="1" noChangeArrowheads="1"/>
          </p:cNvSpPr>
          <p:nvPr>
            <p:ph type="ctrTitle"/>
          </p:nvPr>
        </p:nvSpPr>
        <p:spPr>
          <a:xfrm>
            <a:off x="424800" y="857250"/>
            <a:ext cx="8280000" cy="689850"/>
          </a:xfrm>
        </p:spPr>
        <p:txBody>
          <a:bodyPr/>
          <a:lstStyle>
            <a:lvl1pPr defTabSz="-635">
              <a:lnSpc>
                <a:spcPct val="90000"/>
              </a:lnSpc>
              <a:tabLst>
                <a:tab pos="4038600" algn="l"/>
              </a:tabLst>
              <a:defRPr sz="4000" cap="all" baseline="0">
                <a:solidFill>
                  <a:schemeClr val="bg1"/>
                </a:solidFill>
              </a:defRPr>
            </a:lvl1pPr>
          </a:lstStyle>
          <a:p>
            <a:pPr lvl="0"/>
            <a:r>
              <a:rPr lang="en-US" altLang="en-US" noProof="0"/>
              <a:t>Click to edit Master title style</a:t>
            </a:r>
            <a:endParaRPr lang="en-GB" altLang="en-US" noProof="0" dirty="0"/>
          </a:p>
        </p:txBody>
      </p:sp>
      <p:sp>
        <p:nvSpPr>
          <p:cNvPr id="20" name="Text Placeholder 2"/>
          <p:cNvSpPr>
            <a:spLocks noGrp="1"/>
          </p:cNvSpPr>
          <p:nvPr>
            <p:ph type="body" sz="quarter" idx="13"/>
          </p:nvPr>
        </p:nvSpPr>
        <p:spPr>
          <a:xfrm>
            <a:off x="417512" y="0"/>
            <a:ext cx="2858344" cy="758051"/>
          </a:xfrm>
          <a:solidFill>
            <a:schemeClr val="accent1"/>
          </a:solidFill>
        </p:spPr>
        <p:txBody>
          <a:bodyPr lIns="72000" tIns="288000" rIns="72000" bIns="36000">
            <a:spAutoFit/>
          </a:bodyPr>
          <a:lstStyle>
            <a:lvl1pPr marL="0" indent="0">
              <a:buNone/>
              <a:defRPr sz="1400">
                <a:solidFill>
                  <a:schemeClr val="bg1"/>
                </a:solidFill>
                <a:latin typeface="+mj-lt"/>
              </a:defRPr>
            </a:lvl1pPr>
          </a:lstStyle>
          <a:p>
            <a:pPr lvl="0"/>
            <a:r>
              <a:rPr lang="en-US"/>
              <a:t>Click to edit Master text styles</a:t>
            </a:r>
          </a:p>
        </p:txBody>
      </p:sp>
      <p:sp>
        <p:nvSpPr>
          <p:cNvPr id="24" name="Picture Placeholder 7"/>
          <p:cNvSpPr>
            <a:spLocks noGrp="1"/>
          </p:cNvSpPr>
          <p:nvPr>
            <p:ph type="pic" sz="quarter" idx="16"/>
          </p:nvPr>
        </p:nvSpPr>
        <p:spPr>
          <a:xfrm>
            <a:off x="0" y="1714500"/>
            <a:ext cx="9144000" cy="1714500"/>
          </a:xfrm>
        </p:spPr>
        <p:txBody>
          <a:bodyPr/>
          <a:lstStyle>
            <a:lvl1pPr marL="0" indent="0">
              <a:buNone/>
              <a:defRPr sz="1000">
                <a:solidFill>
                  <a:schemeClr val="bg1"/>
                </a:solidFill>
              </a:defRPr>
            </a:lvl1pPr>
          </a:lstStyle>
          <a:p>
            <a:pPr lvl="0"/>
            <a:r>
              <a:rPr lang="en-US" noProof="0"/>
              <a:t>Click icon to add picture</a:t>
            </a:r>
            <a:endParaRPr lang="en-US" noProof="0" dirty="0"/>
          </a:p>
        </p:txBody>
      </p:sp>
      <p:sp>
        <p:nvSpPr>
          <p:cNvPr id="17" name="Rectangle 13"/>
          <p:cNvSpPr>
            <a:spLocks noGrp="1" noChangeArrowheads="1"/>
          </p:cNvSpPr>
          <p:nvPr>
            <p:ph type="sldNum" sz="quarter" idx="17"/>
          </p:nvPr>
        </p:nvSpPr>
        <p:spPr/>
        <p:txBody>
          <a:bodyPr/>
          <a:lstStyle>
            <a:lvl1pPr algn="r">
              <a:defRPr sz="1200" smtClean="0">
                <a:solidFill>
                  <a:schemeClr val="bg2"/>
                </a:solidFill>
                <a:latin typeface="+mn-lt"/>
              </a:defRPr>
            </a:lvl1pPr>
          </a:lstStyle>
          <a:p>
            <a:pPr>
              <a:defRPr/>
            </a:pPr>
            <a:fld id="{8BE62F2C-5F5D-4F1F-B829-F41AEA17CAA0}" type="slidenum">
              <a:rPr lang="en-GB" altLang="en-US"/>
              <a:pPr>
                <a:defRPr/>
              </a:pPr>
              <a:t>‹#›</a:t>
            </a:fld>
            <a:endParaRPr lang="en-GB" altLang="en-US" dirty="0"/>
          </a:p>
        </p:txBody>
      </p:sp>
      <p:sp>
        <p:nvSpPr>
          <p:cNvPr id="18" name="Footer Placeholder 2"/>
          <p:cNvSpPr>
            <a:spLocks noGrp="1"/>
          </p:cNvSpPr>
          <p:nvPr>
            <p:ph type="ftr" sz="quarter" idx="18"/>
          </p:nvPr>
        </p:nvSpPr>
        <p:spPr>
          <a:xfrm>
            <a:off x="3124200" y="4678363"/>
            <a:ext cx="2895600" cy="188912"/>
          </a:xfrm>
          <a:prstGeom prst="rect">
            <a:avLst/>
          </a:prstGeom>
        </p:spPr>
        <p:txBody>
          <a:bodyPr vert="horz" lIns="0" tIns="0" rIns="0" bIns="0" rtlCol="0" anchor="t" anchorCtr="0"/>
          <a:lstStyle>
            <a:lvl1pPr algn="ctr" eaLnBrk="1" hangingPunct="1">
              <a:defRPr sz="1200" smtClean="0">
                <a:solidFill>
                  <a:schemeClr val="bg2"/>
                </a:solidFill>
                <a:latin typeface="+mn-lt"/>
              </a:defRPr>
            </a:lvl1pPr>
          </a:lstStyle>
          <a:p>
            <a:pPr>
              <a:defRPr/>
            </a:pPr>
            <a:r>
              <a:rPr lang="en-GB"/>
              <a:t>Copyright University of Reading</a:t>
            </a:r>
            <a:endParaRPr lang="en-GB" dirty="0"/>
          </a:p>
        </p:txBody>
      </p:sp>
      <p:sp>
        <p:nvSpPr>
          <p:cNvPr id="19" name="Date Placeholder 1"/>
          <p:cNvSpPr>
            <a:spLocks noGrp="1"/>
          </p:cNvSpPr>
          <p:nvPr>
            <p:ph type="dt" sz="half" idx="19"/>
          </p:nvPr>
        </p:nvSpPr>
        <p:spPr>
          <a:xfrm>
            <a:off x="425450" y="4678363"/>
            <a:ext cx="2133600" cy="188912"/>
          </a:xfrm>
          <a:prstGeom prst="rect">
            <a:avLst/>
          </a:prstGeom>
        </p:spPr>
        <p:txBody>
          <a:bodyPr vert="horz" lIns="0" tIns="0" rIns="0" bIns="0" rtlCol="0" anchor="t" anchorCtr="0"/>
          <a:lstStyle>
            <a:lvl1pPr algn="l" eaLnBrk="1" hangingPunct="1">
              <a:defRPr sz="1200" dirty="0" smtClean="0">
                <a:solidFill>
                  <a:schemeClr val="bg2"/>
                </a:solidFill>
                <a:latin typeface="+mn-lt"/>
              </a:defRPr>
            </a:lvl1pPr>
          </a:lstStyle>
          <a:p>
            <a:pPr>
              <a:defRPr/>
            </a:pPr>
            <a:r>
              <a:rPr lang="en-GB"/>
              <a:t>Wednesday, 11 June 2014</a:t>
            </a:r>
          </a:p>
        </p:txBody>
      </p:sp>
    </p:spTree>
    <p:extLst>
      <p:ext uri="{BB962C8B-B14F-4D97-AF65-F5344CB8AC3E}">
        <p14:creationId xmlns:p14="http://schemas.microsoft.com/office/powerpoint/2010/main" val="19689732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EE2A7C-D904-4027-8E63-FF373CAAA7C0}" type="datetimeFigureOut">
              <a:rPr lang="en-US"/>
              <a:pPr>
                <a:defRPr/>
              </a:pPr>
              <a:t>2/12/2020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611D77-F33D-4C03-A50B-E50B32F194BF}" type="slidenum">
              <a:rPr lang="en-GB" altLang="en-US"/>
              <a:pPr>
                <a:defRPr/>
              </a:pPr>
              <a:t>‹#›</a:t>
            </a:fld>
            <a:endParaRPr lang="en-GB" altLang="en-US" dirty="0"/>
          </a:p>
        </p:txBody>
      </p:sp>
    </p:spTree>
    <p:extLst>
      <p:ext uri="{BB962C8B-B14F-4D97-AF65-F5344CB8AC3E}">
        <p14:creationId xmlns:p14="http://schemas.microsoft.com/office/powerpoint/2010/main" val="3363017326"/>
      </p:ext>
    </p:extLst>
  </p:cSld>
  <p:clrMapOvr>
    <a:masterClrMapping/>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E48E6C-542A-4D49-9BFD-9EC0C2896A1E}" type="datetimeFigureOut">
              <a:rPr lang="en-US"/>
              <a:pPr>
                <a:defRPr/>
              </a:pPr>
              <a:t>2/12/2020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B04E0-16D6-484B-BD7B-7CE13B5C5C2E}" type="slidenum">
              <a:rPr lang="en-GB" altLang="en-US"/>
              <a:pPr>
                <a:defRPr/>
              </a:pPr>
              <a:t>‹#›</a:t>
            </a:fld>
            <a:endParaRPr lang="en-GB" altLang="en-US" dirty="0"/>
          </a:p>
        </p:txBody>
      </p:sp>
    </p:spTree>
    <p:extLst>
      <p:ext uri="{BB962C8B-B14F-4D97-AF65-F5344CB8AC3E}">
        <p14:creationId xmlns:p14="http://schemas.microsoft.com/office/powerpoint/2010/main" val="3901201962"/>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4" name="Rectangle 3"/>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5" name="TextBox 4"/>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6"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3"/>
          <p:cNvSpPr>
            <a:spLocks noGrp="1"/>
          </p:cNvSpPr>
          <p:nvPr>
            <p:ph type="sldNum" sz="quarter" idx="10"/>
          </p:nvPr>
        </p:nvSpPr>
        <p:spPr/>
        <p:txBody>
          <a:bodyPr/>
          <a:lstStyle>
            <a:lvl1pPr>
              <a:defRPr smtClean="0">
                <a:solidFill>
                  <a:schemeClr val="bg1"/>
                </a:solidFill>
              </a:defRPr>
            </a:lvl1pPr>
          </a:lstStyle>
          <a:p>
            <a:pPr>
              <a:defRPr/>
            </a:pPr>
            <a:fld id="{7AA63999-364B-42DC-9B80-59FC97D2F8B5}" type="slidenum">
              <a:rPr lang="en-GB" altLang="en-US"/>
              <a:pPr>
                <a:defRPr/>
              </a:pPr>
              <a:t>‹#›</a:t>
            </a:fld>
            <a:endParaRPr lang="en-GB" altLang="en-US" dirty="0"/>
          </a:p>
        </p:txBody>
      </p:sp>
    </p:spTree>
    <p:extLst>
      <p:ext uri="{BB962C8B-B14F-4D97-AF65-F5344CB8AC3E}">
        <p14:creationId xmlns:p14="http://schemas.microsoft.com/office/powerpoint/2010/main" val="38590987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TextBox 5"/>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7"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Content Placeholder 2"/>
          <p:cNvSpPr>
            <a:spLocks noGrp="1"/>
          </p:cNvSpPr>
          <p:nvPr>
            <p:ph idx="11"/>
          </p:nvPr>
        </p:nvSpPr>
        <p:spPr>
          <a:xfrm>
            <a:off x="424800"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2"/>
          </p:nvPr>
        </p:nvSpPr>
        <p:spPr>
          <a:xfrm>
            <a:off x="4581327"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4"/>
          <p:cNvSpPr>
            <a:spLocks noGrp="1"/>
          </p:cNvSpPr>
          <p:nvPr>
            <p:ph type="sldNum" sz="quarter" idx="13"/>
          </p:nvPr>
        </p:nvSpPr>
        <p:spPr/>
        <p:txBody>
          <a:bodyPr/>
          <a:lstStyle>
            <a:lvl1pPr>
              <a:defRPr smtClean="0">
                <a:solidFill>
                  <a:schemeClr val="bg1"/>
                </a:solidFill>
              </a:defRPr>
            </a:lvl1pPr>
          </a:lstStyle>
          <a:p>
            <a:pPr>
              <a:defRPr/>
            </a:pPr>
            <a:fld id="{C357B1D9-2C12-4F9B-9277-5C00B513411C}" type="slidenum">
              <a:rPr lang="en-GB" altLang="en-US"/>
              <a:pPr>
                <a:defRPr/>
              </a:pPr>
              <a:t>‹#›</a:t>
            </a:fld>
            <a:endParaRPr lang="en-GB" altLang="en-US" dirty="0"/>
          </a:p>
        </p:txBody>
      </p:sp>
    </p:spTree>
    <p:extLst>
      <p:ext uri="{BB962C8B-B14F-4D97-AF65-F5344CB8AC3E}">
        <p14:creationId xmlns:p14="http://schemas.microsoft.com/office/powerpoint/2010/main" val="3560843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Content Placeholder 5"/>
          <p:cNvSpPr>
            <a:spLocks noGrp="1"/>
          </p:cNvSpPr>
          <p:nvPr>
            <p:ph sz="quarter" idx="11"/>
          </p:nvPr>
        </p:nvSpPr>
        <p:spPr>
          <a:xfrm>
            <a:off x="424800" y="357504"/>
            <a:ext cx="8280000" cy="4428492"/>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1"/>
          <p:cNvSpPr>
            <a:spLocks noGrp="1"/>
          </p:cNvSpPr>
          <p:nvPr>
            <p:ph type="sldNum" sz="quarter" idx="12"/>
          </p:nvPr>
        </p:nvSpPr>
        <p:spPr/>
        <p:txBody>
          <a:bodyPr/>
          <a:lstStyle>
            <a:lvl1pPr>
              <a:defRPr/>
            </a:lvl1pPr>
          </a:lstStyle>
          <a:p>
            <a:pPr>
              <a:defRPr/>
            </a:pPr>
            <a:fld id="{1B33DBE5-FA3D-45C0-A34F-0FE6CF4217A3}" type="slidenum">
              <a:rPr lang="en-GB" altLang="en-US"/>
              <a:pPr>
                <a:defRPr/>
              </a:pPr>
              <a:t>‹#›</a:t>
            </a:fld>
            <a:endParaRPr lang="en-GB" altLang="en-US"/>
          </a:p>
        </p:txBody>
      </p:sp>
    </p:spTree>
    <p:extLst>
      <p:ext uri="{BB962C8B-B14F-4D97-AF65-F5344CB8AC3E}">
        <p14:creationId xmlns:p14="http://schemas.microsoft.com/office/powerpoint/2010/main" val="13326836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Content Placeholder 5"/>
          <p:cNvSpPr>
            <a:spLocks noGrp="1"/>
          </p:cNvSpPr>
          <p:nvPr>
            <p:ph sz="quarter" idx="11"/>
          </p:nvPr>
        </p:nvSpPr>
        <p:spPr>
          <a:xfrm>
            <a:off x="424800" y="357504"/>
            <a:ext cx="8280000" cy="4428492"/>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1"/>
          <p:cNvSpPr>
            <a:spLocks noGrp="1"/>
          </p:cNvSpPr>
          <p:nvPr>
            <p:ph type="sldNum" sz="quarter" idx="12"/>
          </p:nvPr>
        </p:nvSpPr>
        <p:spPr/>
        <p:txBody>
          <a:bodyPr/>
          <a:lstStyle>
            <a:lvl1pPr>
              <a:defRPr/>
            </a:lvl1pPr>
          </a:lstStyle>
          <a:p>
            <a:pPr>
              <a:defRPr/>
            </a:pPr>
            <a:fld id="{4276B086-1DC1-4182-8EE9-8D68177CE347}" type="slidenum">
              <a:rPr lang="en-GB" altLang="en-US"/>
              <a:pPr>
                <a:defRPr/>
              </a:pPr>
              <a:t>‹#›</a:t>
            </a:fld>
            <a:endParaRPr lang="en-GB" altLang="en-US"/>
          </a:p>
        </p:txBody>
      </p:sp>
    </p:spTree>
    <p:extLst>
      <p:ext uri="{BB962C8B-B14F-4D97-AF65-F5344CB8AC3E}">
        <p14:creationId xmlns:p14="http://schemas.microsoft.com/office/powerpoint/2010/main" val="23639668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Section splash (Colou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solidFill>
                  <a:schemeClr val="bg1"/>
                </a:solidFill>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10" name="Text Placeholder 10"/>
          <p:cNvSpPr>
            <a:spLocks noGrp="1"/>
          </p:cNvSpPr>
          <p:nvPr>
            <p:ph type="body" sz="quarter" idx="16"/>
          </p:nvPr>
        </p:nvSpPr>
        <p:spPr>
          <a:xfrm>
            <a:off x="251520" y="2859822"/>
            <a:ext cx="2304000" cy="360000"/>
          </a:xfrm>
          <a:solidFill>
            <a:schemeClr val="bg1"/>
          </a:solidFill>
        </p:spPr>
        <p:txBody>
          <a:bodyPr lIns="90000" tIns="46800" rIns="90000" bIns="46800">
            <a:noAutofit/>
          </a:bodyPr>
          <a:lstStyle>
            <a:lvl1pPr marL="0" indent="0">
              <a:buNone/>
              <a:defRPr sz="1800" cap="all" baseline="0">
                <a:solidFill>
                  <a:schemeClr val="tx1"/>
                </a:solidFill>
                <a:latin typeface="+mj-lt"/>
                <a:cs typeface="AngsanaUPC" panose="02020603050405020304" pitchFamily="18" charset="-34"/>
              </a:defRPr>
            </a:lvl1pPr>
          </a:lstStyle>
          <a:p>
            <a:pPr lvl="0"/>
            <a:r>
              <a:rPr lang="en-US"/>
              <a:t>Click to edit Master text styles</a:t>
            </a:r>
          </a:p>
        </p:txBody>
      </p:sp>
      <p:sp>
        <p:nvSpPr>
          <p:cNvPr id="12" name="Text Placeholder 10"/>
          <p:cNvSpPr>
            <a:spLocks noGrp="1"/>
          </p:cNvSpPr>
          <p:nvPr>
            <p:ph type="body" sz="quarter" idx="17"/>
          </p:nvPr>
        </p:nvSpPr>
        <p:spPr>
          <a:xfrm>
            <a:off x="251520" y="4227934"/>
            <a:ext cx="5256584" cy="360000"/>
          </a:xfrm>
          <a:solidFill>
            <a:schemeClr val="bg1"/>
          </a:solidFill>
        </p:spPr>
        <p:txBody>
          <a:bodyPr lIns="90000" tIns="46800" rIns="90000" bIns="46800"/>
          <a:lstStyle>
            <a:lvl1pPr marL="0" indent="0">
              <a:buNone/>
              <a:defRPr sz="1800" cap="all" baseline="0">
                <a:solidFill>
                  <a:schemeClr val="tx1"/>
                </a:solidFill>
                <a:latin typeface="+mj-lt"/>
              </a:defRPr>
            </a:lvl1pPr>
          </a:lstStyle>
          <a:p>
            <a:pPr lvl="0"/>
            <a:r>
              <a:rPr lang="en-US"/>
              <a:t>Click to edit Master text styles</a:t>
            </a:r>
          </a:p>
        </p:txBody>
      </p:sp>
      <p:sp>
        <p:nvSpPr>
          <p:cNvPr id="14" name="Slide Number Placeholder 1"/>
          <p:cNvSpPr>
            <a:spLocks noGrp="1"/>
          </p:cNvSpPr>
          <p:nvPr>
            <p:ph type="sldNum" sz="quarter" idx="18"/>
          </p:nvPr>
        </p:nvSpPr>
        <p:spPr/>
        <p:txBody>
          <a:bodyPr/>
          <a:lstStyle>
            <a:lvl1pPr>
              <a:defRPr smtClean="0">
                <a:solidFill>
                  <a:schemeClr val="bg1"/>
                </a:solidFill>
              </a:defRPr>
            </a:lvl1pPr>
          </a:lstStyle>
          <a:p>
            <a:pPr>
              <a:defRPr/>
            </a:pPr>
            <a:fld id="{5D0EEF15-85D0-4206-A3C8-518E485208F5}" type="slidenum">
              <a:rPr lang="en-GB" altLang="en-US"/>
              <a:pPr>
                <a:defRPr/>
              </a:pPr>
              <a:t>‹#›</a:t>
            </a:fld>
            <a:endParaRPr lang="en-GB" altLang="en-US"/>
          </a:p>
        </p:txBody>
      </p:sp>
    </p:spTree>
    <p:extLst>
      <p:ext uri="{BB962C8B-B14F-4D97-AF65-F5344CB8AC3E}">
        <p14:creationId xmlns:p14="http://schemas.microsoft.com/office/powerpoint/2010/main" val="20745110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 name="TextBox 6"/>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9" name="Text Placeholder 10"/>
          <p:cNvSpPr>
            <a:spLocks noGrp="1"/>
          </p:cNvSpPr>
          <p:nvPr>
            <p:ph type="body" sz="quarter" idx="16"/>
          </p:nvPr>
        </p:nvSpPr>
        <p:spPr>
          <a:xfrm>
            <a:off x="251520" y="2859822"/>
            <a:ext cx="2304000" cy="360000"/>
          </a:xfrm>
          <a:solidFill>
            <a:schemeClr val="accent1"/>
          </a:solidFill>
        </p:spPr>
        <p:txBody>
          <a:bodyPr lIns="90000" tIns="46800" rIns="90000" bIns="46800">
            <a:noAutofit/>
          </a:bodyPr>
          <a:lstStyle>
            <a:lvl1pPr marL="0" indent="0">
              <a:buNone/>
              <a:defRPr sz="1800" cap="all" baseline="0">
                <a:solidFill>
                  <a:schemeClr val="bg1"/>
                </a:solidFill>
                <a:latin typeface="+mj-lt"/>
                <a:cs typeface="AngsanaUPC" panose="02020603050405020304" pitchFamily="18" charset="-34"/>
              </a:defRPr>
            </a:lvl1pPr>
          </a:lstStyle>
          <a:p>
            <a:pPr lvl="0"/>
            <a:r>
              <a:rPr lang="en-US"/>
              <a:t>Click to edit Master text styles</a:t>
            </a:r>
          </a:p>
        </p:txBody>
      </p:sp>
      <p:sp>
        <p:nvSpPr>
          <p:cNvPr id="10" name="Text Placeholder 10"/>
          <p:cNvSpPr>
            <a:spLocks noGrp="1"/>
          </p:cNvSpPr>
          <p:nvPr>
            <p:ph type="body" sz="quarter" idx="17"/>
          </p:nvPr>
        </p:nvSpPr>
        <p:spPr>
          <a:xfrm>
            <a:off x="251520" y="4227934"/>
            <a:ext cx="5256584" cy="360000"/>
          </a:xfrm>
          <a:solidFill>
            <a:schemeClr val="accent1"/>
          </a:solidFill>
        </p:spPr>
        <p:txBody>
          <a:bodyPr lIns="90000" tIns="46800" rIns="90000" bIns="46800"/>
          <a:lstStyle>
            <a:lvl1pPr marL="0" indent="0">
              <a:buNone/>
              <a:defRPr sz="1800" cap="all" baseline="0">
                <a:solidFill>
                  <a:schemeClr val="bg1"/>
                </a:solidFill>
                <a:latin typeface="+mj-lt"/>
              </a:defRPr>
            </a:lvl1pPr>
          </a:lstStyle>
          <a:p>
            <a:pPr lvl="0"/>
            <a:r>
              <a:rPr lang="en-US"/>
              <a:t>Click to edit Master text styles</a:t>
            </a:r>
          </a:p>
        </p:txBody>
      </p:sp>
      <p:sp>
        <p:nvSpPr>
          <p:cNvPr id="8" name="Slide Number Placeholder 1"/>
          <p:cNvSpPr>
            <a:spLocks noGrp="1"/>
          </p:cNvSpPr>
          <p:nvPr>
            <p:ph type="sldNum" sz="quarter" idx="18"/>
          </p:nvPr>
        </p:nvSpPr>
        <p:spPr/>
        <p:txBody>
          <a:bodyPr/>
          <a:lstStyle>
            <a:lvl1pPr>
              <a:defRPr/>
            </a:lvl1pPr>
          </a:lstStyle>
          <a:p>
            <a:pPr>
              <a:defRPr/>
            </a:pPr>
            <a:fld id="{427722F4-AFC0-4B95-B201-9482EAF81E89}" type="slidenum">
              <a:rPr lang="en-GB" altLang="en-US"/>
              <a:pPr>
                <a:defRPr/>
              </a:pPr>
              <a:t>‹#›</a:t>
            </a:fld>
            <a:endParaRPr lang="en-GB" altLang="en-US"/>
          </a:p>
        </p:txBody>
      </p:sp>
    </p:spTree>
    <p:extLst>
      <p:ext uri="{BB962C8B-B14F-4D97-AF65-F5344CB8AC3E}">
        <p14:creationId xmlns:p14="http://schemas.microsoft.com/office/powerpoint/2010/main" val="3371387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5450" y="925513"/>
            <a:ext cx="827881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lstStyle/>
          <a:p>
            <a:pPr lvl="0"/>
            <a:r>
              <a:rPr lang="en-US" altLang="en-US"/>
              <a:t>Click to edit Master title style</a:t>
            </a:r>
            <a:endParaRPr lang="en-GB" altLang="en-US" dirty="0"/>
          </a:p>
        </p:txBody>
      </p:sp>
      <p:sp>
        <p:nvSpPr>
          <p:cNvPr id="1027" name="Rectangle 3"/>
          <p:cNvSpPr>
            <a:spLocks noGrp="1" noChangeArrowheads="1"/>
          </p:cNvSpPr>
          <p:nvPr>
            <p:ph type="body" idx="1"/>
          </p:nvPr>
        </p:nvSpPr>
        <p:spPr bwMode="auto">
          <a:xfrm>
            <a:off x="425450" y="1660525"/>
            <a:ext cx="8278813"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1037" name="Rectangle 13"/>
          <p:cNvSpPr>
            <a:spLocks noGrp="1" noChangeArrowheads="1"/>
          </p:cNvSpPr>
          <p:nvPr>
            <p:ph type="sldNum" sz="quarter" idx="4"/>
          </p:nvPr>
        </p:nvSpPr>
        <p:spPr bwMode="auto">
          <a:xfrm>
            <a:off x="8027988" y="4678363"/>
            <a:ext cx="6762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r" eaLnBrk="1" hangingPunct="1">
              <a:defRPr sz="1200" smtClean="0">
                <a:solidFill>
                  <a:schemeClr val="tx1"/>
                </a:solidFill>
                <a:latin typeface="+mn-lt"/>
              </a:defRPr>
            </a:lvl1pPr>
          </a:lstStyle>
          <a:p>
            <a:pPr>
              <a:defRPr/>
            </a:pPr>
            <a:fld id="{63CEF7AC-909A-4DF0-A468-41523B6692F4}" type="slidenum">
              <a:rPr lang="en-GB" altLang="en-US"/>
              <a:pPr>
                <a:defRPr/>
              </a:pPr>
              <a:t>‹#›</a:t>
            </a:fld>
            <a:endParaRPr lang="en-GB" altLang="en-US" dirty="0"/>
          </a:p>
        </p:txBody>
      </p:sp>
      <p:sp>
        <p:nvSpPr>
          <p:cNvPr id="9" name="TextBox 8"/>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1030" name="Picture 53" descr="Device-black"/>
          <p:cNvPicPr>
            <a:picLocks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50" descr="Device-wine"/>
          <p:cNvPicPr>
            <a:picLocks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32" name="Picture 55" descr="Device-white"/>
          <p:cNvPicPr>
            <a:picLocks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1000"/>
                                        <p:tgtEl>
                                          <p:spTgt spid="1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10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bldLvl="5">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Lst>
      </p:bldP>
    </p:bldLst>
  </p:timing>
  <p:hf hdr="0" ftr="0" dt="0"/>
  <p:txStyles>
    <p:titleStyle>
      <a:lvl1pPr algn="l" rtl="0" fontAlgn="base">
        <a:spcBef>
          <a:spcPct val="0"/>
        </a:spcBef>
        <a:spcAft>
          <a:spcPct val="0"/>
        </a:spcAft>
        <a:defRPr sz="4000" b="1" cap="all">
          <a:solidFill>
            <a:schemeClr val="accent1"/>
          </a:solidFill>
          <a:latin typeface="+mj-lt"/>
          <a:ea typeface="+mj-ea"/>
          <a:cs typeface="+mj-cs"/>
        </a:defRPr>
      </a:lvl1pPr>
      <a:lvl2pPr algn="l" rtl="0" fontAlgn="base">
        <a:spcBef>
          <a:spcPct val="0"/>
        </a:spcBef>
        <a:spcAft>
          <a:spcPct val="0"/>
        </a:spcAft>
        <a:defRPr sz="4000" b="1">
          <a:solidFill>
            <a:schemeClr val="accent1"/>
          </a:solidFill>
          <a:latin typeface="Effra Bold" panose="020B0604020202020204" charset="0"/>
        </a:defRPr>
      </a:lvl2pPr>
      <a:lvl3pPr algn="l" rtl="0" fontAlgn="base">
        <a:spcBef>
          <a:spcPct val="0"/>
        </a:spcBef>
        <a:spcAft>
          <a:spcPct val="0"/>
        </a:spcAft>
        <a:defRPr sz="4000" b="1">
          <a:solidFill>
            <a:schemeClr val="accent1"/>
          </a:solidFill>
          <a:latin typeface="Effra Bold" panose="020B0604020202020204" charset="0"/>
        </a:defRPr>
      </a:lvl3pPr>
      <a:lvl4pPr algn="l" rtl="0" fontAlgn="base">
        <a:spcBef>
          <a:spcPct val="0"/>
        </a:spcBef>
        <a:spcAft>
          <a:spcPct val="0"/>
        </a:spcAft>
        <a:defRPr sz="4000" b="1">
          <a:solidFill>
            <a:schemeClr val="accent1"/>
          </a:solidFill>
          <a:latin typeface="Effra Bold" panose="020B0604020202020204" charset="0"/>
        </a:defRPr>
      </a:lvl4pPr>
      <a:lvl5pPr algn="l" rtl="0" fontAlgn="base">
        <a:spcBef>
          <a:spcPct val="0"/>
        </a:spcBef>
        <a:spcAft>
          <a:spcPct val="0"/>
        </a:spcAft>
        <a:defRPr sz="4000" b="1">
          <a:solidFill>
            <a:schemeClr val="accent1"/>
          </a:solidFill>
          <a:latin typeface="Effra Bold" panose="020B0604020202020204" charset="0"/>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79388" indent="-179388" algn="l" rtl="0" fontAlgn="base">
        <a:spcBef>
          <a:spcPct val="20000"/>
        </a:spcBef>
        <a:spcAft>
          <a:spcPct val="0"/>
        </a:spcAft>
        <a:buClr>
          <a:schemeClr val="accent1"/>
        </a:buClr>
        <a:buFont typeface="Arial" panose="020B0604020202020204" pitchFamily="34" charset="0"/>
        <a:buChar char="•"/>
        <a:defRPr sz="2000">
          <a:solidFill>
            <a:schemeClr val="tx2"/>
          </a:solidFill>
          <a:latin typeface="+mn-lt"/>
          <a:ea typeface="+mn-ea"/>
          <a:cs typeface="+mn-cs"/>
        </a:defRPr>
      </a:lvl1pPr>
      <a:lvl2pPr marL="539750" indent="-179388" algn="l" rtl="0" fontAlgn="base">
        <a:spcBef>
          <a:spcPct val="20000"/>
        </a:spcBef>
        <a:spcAft>
          <a:spcPct val="0"/>
        </a:spcAft>
        <a:buClr>
          <a:srgbClr val="63656A"/>
        </a:buClr>
        <a:buFont typeface="Effra" panose="020B0604020202020204" charset="0"/>
        <a:buChar char="•"/>
        <a:defRPr sz="2000">
          <a:solidFill>
            <a:schemeClr val="tx2"/>
          </a:solidFill>
          <a:latin typeface="+mn-lt"/>
        </a:defRPr>
      </a:lvl2pPr>
      <a:lvl3pPr marL="898525" indent="-179388" algn="l" rtl="0" fontAlgn="base">
        <a:spcBef>
          <a:spcPct val="20000"/>
        </a:spcBef>
        <a:spcAft>
          <a:spcPct val="0"/>
        </a:spcAft>
        <a:buFont typeface="Effra" panose="020B0604020202020204" charset="0"/>
        <a:buChar char="•"/>
        <a:defRPr sz="2000">
          <a:solidFill>
            <a:schemeClr val="tx2"/>
          </a:solidFill>
          <a:latin typeface="+mn-lt"/>
        </a:defRPr>
      </a:lvl3pPr>
      <a:lvl4pPr marL="1258888" indent="-179388" algn="l" rtl="0" fontAlgn="base">
        <a:spcBef>
          <a:spcPct val="20000"/>
        </a:spcBef>
        <a:spcAft>
          <a:spcPct val="0"/>
        </a:spcAft>
        <a:buFont typeface="Effra" panose="020B0604020202020204" charset="0"/>
        <a:buChar char="&gt;"/>
        <a:defRPr sz="2000">
          <a:solidFill>
            <a:schemeClr val="tx2"/>
          </a:solidFill>
          <a:latin typeface="+mn-lt"/>
        </a:defRPr>
      </a:lvl4pPr>
      <a:lvl5pPr marL="1619250" indent="-179388" algn="l" rtl="0" fontAlgn="base">
        <a:spcBef>
          <a:spcPct val="20000"/>
        </a:spcBef>
        <a:spcAft>
          <a:spcPct val="0"/>
        </a:spcAft>
        <a:buFont typeface="Effra" panose="020B0604020202020204" charset="0"/>
        <a:buChar char="-"/>
        <a:defRPr sz="2000">
          <a:solidFill>
            <a:schemeClr val="tx2"/>
          </a:solidFill>
          <a:latin typeface="+mn-lt"/>
        </a:defRPr>
      </a:lvl5pPr>
      <a:lvl6pPr marL="25146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hangingPunct="1">
              <a:defRPr sz="900" smtClean="0">
                <a:solidFill>
                  <a:schemeClr val="tx1">
                    <a:tint val="75000"/>
                  </a:schemeClr>
                </a:solidFill>
                <a:latin typeface="+mn-lt"/>
              </a:defRPr>
            </a:lvl1pPr>
          </a:lstStyle>
          <a:p>
            <a:pPr>
              <a:defRPr/>
            </a:pPr>
            <a:fld id="{C94B7259-E53C-4944-AAB1-4536724CCE7B}" type="datetimeFigureOut">
              <a:rPr lang="en-US"/>
              <a:pPr>
                <a:defRPr/>
              </a:pPr>
              <a:t>2/12/2020</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hangingPunct="1">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hangingPunct="1">
              <a:defRPr sz="900" smtClean="0">
                <a:solidFill>
                  <a:schemeClr val="tx1">
                    <a:tint val="75000"/>
                  </a:schemeClr>
                </a:solidFill>
                <a:latin typeface="+mn-lt"/>
              </a:defRPr>
            </a:lvl1pPr>
          </a:lstStyle>
          <a:p>
            <a:pPr>
              <a:defRPr/>
            </a:pPr>
            <a:fld id="{EA1ECBDC-BA20-4E38-84DE-8B1F7CDA5A40}" type="slidenum">
              <a:rPr lang="en-GB" altLang="en-US"/>
              <a:pPr>
                <a:defRPr/>
              </a:pPr>
              <a:t>‹#›</a:t>
            </a:fld>
            <a:endParaRPr lang="en-GB" altLang="en-US" dirty="0"/>
          </a:p>
        </p:txBody>
      </p:sp>
      <p:pic>
        <p:nvPicPr>
          <p:cNvPr id="2055" name="Picture 53" descr="Device-black"/>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50" descr="Device-wine"/>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7" name="Picture 55" descr="Device-white"/>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0" r:id="rId1"/>
    <p:sldLayoutId id="2147483703" r:id="rId2"/>
    <p:sldLayoutId id="2147483704" r:id="rId3"/>
    <p:sldLayoutId id="2147483731"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rivastava@pgr.reading.ac.uk"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ctrTitle"/>
          </p:nvPr>
        </p:nvSpPr>
        <p:spPr/>
        <p:txBody>
          <a:bodyPr/>
          <a:lstStyle/>
          <a:p>
            <a:r>
              <a:rPr lang="en-GB" dirty="0"/>
              <a:t>Status Consumption and </a:t>
            </a:r>
            <a:br>
              <a:rPr lang="en-GB" dirty="0"/>
            </a:br>
            <a:r>
              <a:rPr lang="en-GB" dirty="0"/>
              <a:t>Intertemporal Substitution</a:t>
            </a:r>
            <a:endParaRPr lang="zh-CN" altLang="en-GB" dirty="0"/>
          </a:p>
        </p:txBody>
      </p:sp>
      <p:sp>
        <p:nvSpPr>
          <p:cNvPr id="25603" name="Subtitle 2"/>
          <p:cNvSpPr>
            <a:spLocks noGrp="1" noChangeArrowheads="1"/>
          </p:cNvSpPr>
          <p:nvPr>
            <p:ph type="subTitle" idx="1"/>
          </p:nvPr>
        </p:nvSpPr>
        <p:spPr bwMode="auto">
          <a:xfrm>
            <a:off x="533400" y="2701926"/>
            <a:ext cx="7467600" cy="1241425"/>
          </a:xfrm>
        </p:spPr>
        <p:txBody>
          <a:bodyPr wrap="square" numCol="1" anchor="t" anchorCtr="0" compatLnSpc="1">
            <a:prstTxWarp prst="textNoShape">
              <a:avLst/>
            </a:prstTxWarp>
            <a:normAutofit/>
          </a:bodyPr>
          <a:lstStyle/>
          <a:p>
            <a:endParaRPr lang="en-GB" altLang="zh-CN" dirty="0"/>
          </a:p>
          <a:p>
            <a:r>
              <a:rPr lang="en-US" altLang="zh-CN" dirty="0"/>
              <a:t>Department of Economics  </a:t>
            </a:r>
          </a:p>
          <a:p>
            <a:r>
              <a:rPr lang="en-US" altLang="zh-CN" dirty="0">
                <a:hlinkClick r:id="rId3"/>
              </a:rPr>
              <a:t>a.srivastava@pgr.reading.ac.uk</a:t>
            </a:r>
            <a:endParaRPr lang="en-US" altLang="zh-CN" dirty="0"/>
          </a:p>
          <a:p>
            <a:endParaRPr lang="zh-CN" altLang="en-GB" dirty="0"/>
          </a:p>
        </p:txBody>
      </p:sp>
    </p:spTree>
    <p:extLst>
      <p:ext uri="{BB962C8B-B14F-4D97-AF65-F5344CB8AC3E}">
        <p14:creationId xmlns:p14="http://schemas.microsoft.com/office/powerpoint/2010/main" val="203718509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49FF-94AB-43BE-955A-70AC549908A8}"/>
              </a:ext>
            </a:extLst>
          </p:cNvPr>
          <p:cNvSpPr>
            <a:spLocks noGrp="1"/>
          </p:cNvSpPr>
          <p:nvPr>
            <p:ph type="title"/>
          </p:nvPr>
        </p:nvSpPr>
        <p:spPr/>
        <p:txBody>
          <a:bodyPr/>
          <a:lstStyle/>
          <a:p>
            <a:r>
              <a:rPr lang="en-GB" dirty="0"/>
              <a:t>Intertemporal substitution</a:t>
            </a:r>
          </a:p>
        </p:txBody>
      </p:sp>
      <p:sp>
        <p:nvSpPr>
          <p:cNvPr id="3" name="Content Placeholder 2">
            <a:extLst>
              <a:ext uri="{FF2B5EF4-FFF2-40B4-BE49-F238E27FC236}">
                <a16:creationId xmlns:a16="http://schemas.microsoft.com/office/drawing/2014/main" id="{0FEC4E67-8473-48DA-B844-1CF82984ECA1}"/>
              </a:ext>
            </a:extLst>
          </p:cNvPr>
          <p:cNvSpPr>
            <a:spLocks noGrp="1"/>
          </p:cNvSpPr>
          <p:nvPr>
            <p:ph idx="1"/>
          </p:nvPr>
        </p:nvSpPr>
        <p:spPr>
          <a:xfrm>
            <a:off x="533400" y="1047750"/>
            <a:ext cx="7886700" cy="3660775"/>
          </a:xfrm>
        </p:spPr>
        <p:txBody>
          <a:bodyPr>
            <a:normAutofit fontScale="92500"/>
          </a:bodyPr>
          <a:lstStyle/>
          <a:p>
            <a:r>
              <a:rPr lang="en-GB" dirty="0"/>
              <a:t>PIH relies on smoothening of income i.e. those with volatile incomes tend to limit (lower permanent income). </a:t>
            </a:r>
          </a:p>
          <a:p>
            <a:r>
              <a:rPr lang="en-GB" dirty="0"/>
              <a:t>However, PIH looks only at monetary risks – while status encompasses other risks. Consumer confidence is subject to other risks – so while PIH may generally be true, it is possible that consumers go against the usual direction</a:t>
            </a:r>
          </a:p>
          <a:p>
            <a:pPr lvl="1"/>
            <a:r>
              <a:rPr lang="en-GB" dirty="0"/>
              <a:t>Sb with less income stability may believe in a possibility (unrealistic) of a windfall </a:t>
            </a:r>
          </a:p>
          <a:p>
            <a:pPr lvl="1"/>
            <a:r>
              <a:rPr lang="en-GB" dirty="0"/>
              <a:t>Sb with high income stability may be fearful of a downturn (unrealistic)</a:t>
            </a:r>
          </a:p>
          <a:p>
            <a:r>
              <a:rPr lang="en-GB" dirty="0"/>
              <a:t>A probabilistic model for status – which allows the consumer to overspend on short-term quality - should allow the behaviours in both directions</a:t>
            </a:r>
          </a:p>
          <a:p>
            <a:r>
              <a:rPr lang="en-GB" dirty="0"/>
              <a:t>Questions: </a:t>
            </a:r>
          </a:p>
          <a:p>
            <a:pPr lvl="1"/>
            <a:r>
              <a:rPr lang="en-GB" dirty="0"/>
              <a:t>Can this fit into the intertemporal substitution framework? </a:t>
            </a:r>
          </a:p>
          <a:p>
            <a:pPr lvl="1"/>
            <a:r>
              <a:rPr lang="en-GB" dirty="0"/>
              <a:t>How can one model the effects of non-monetary wealth?</a:t>
            </a:r>
          </a:p>
        </p:txBody>
      </p:sp>
      <p:sp>
        <p:nvSpPr>
          <p:cNvPr id="4" name="Slide Number Placeholder 3">
            <a:extLst>
              <a:ext uri="{FF2B5EF4-FFF2-40B4-BE49-F238E27FC236}">
                <a16:creationId xmlns:a16="http://schemas.microsoft.com/office/drawing/2014/main" id="{0011EE81-FFB1-444B-B700-32CA442F0549}"/>
              </a:ext>
            </a:extLst>
          </p:cNvPr>
          <p:cNvSpPr>
            <a:spLocks noGrp="1"/>
          </p:cNvSpPr>
          <p:nvPr>
            <p:ph type="sldNum" sz="quarter" idx="12"/>
          </p:nvPr>
        </p:nvSpPr>
        <p:spPr/>
        <p:txBody>
          <a:bodyPr/>
          <a:lstStyle/>
          <a:p>
            <a:pPr>
              <a:defRPr/>
            </a:pPr>
            <a:fld id="{8E35B453-7314-4BBD-9303-11C6BECC4B0D}" type="slidenum">
              <a:rPr lang="en-GB" altLang="en-US" smtClean="0"/>
              <a:pPr>
                <a:defRPr/>
              </a:pPr>
              <a:t>10</a:t>
            </a:fld>
            <a:endParaRPr lang="en-GB" altLang="en-US" dirty="0"/>
          </a:p>
        </p:txBody>
      </p:sp>
    </p:spTree>
    <p:extLst>
      <p:ext uri="{BB962C8B-B14F-4D97-AF65-F5344CB8AC3E}">
        <p14:creationId xmlns:p14="http://schemas.microsoft.com/office/powerpoint/2010/main" val="39511742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D6EA-A658-4479-A37B-FE625FD139E9}"/>
              </a:ext>
            </a:extLst>
          </p:cNvPr>
          <p:cNvSpPr>
            <a:spLocks noGrp="1"/>
          </p:cNvSpPr>
          <p:nvPr>
            <p:ph type="title"/>
          </p:nvPr>
        </p:nvSpPr>
        <p:spPr/>
        <p:txBody>
          <a:bodyPr/>
          <a:lstStyle/>
          <a:p>
            <a:r>
              <a:rPr lang="en-GB" dirty="0"/>
              <a:t>Intertemporal substitution and discounting</a:t>
            </a:r>
          </a:p>
        </p:txBody>
      </p:sp>
      <p:sp>
        <p:nvSpPr>
          <p:cNvPr id="3" name="Content Placeholder 2">
            <a:extLst>
              <a:ext uri="{FF2B5EF4-FFF2-40B4-BE49-F238E27FC236}">
                <a16:creationId xmlns:a16="http://schemas.microsoft.com/office/drawing/2014/main" id="{DDC6CB51-E049-4B31-96C0-5896D9AB9B7E}"/>
              </a:ext>
            </a:extLst>
          </p:cNvPr>
          <p:cNvSpPr>
            <a:spLocks noGrp="1"/>
          </p:cNvSpPr>
          <p:nvPr>
            <p:ph idx="1"/>
          </p:nvPr>
        </p:nvSpPr>
        <p:spPr>
          <a:xfrm>
            <a:off x="628650" y="1370013"/>
            <a:ext cx="3867150" cy="3262312"/>
          </a:xfrm>
        </p:spPr>
        <p:txBody>
          <a:bodyPr>
            <a:normAutofit fontScale="77500" lnSpcReduction="20000"/>
          </a:bodyPr>
          <a:lstStyle/>
          <a:p>
            <a:r>
              <a:rPr lang="en-GB" dirty="0"/>
              <a:t>Recall that Intertemporal substitution setting is one where the consumer can either choose to consume now or accumulate in the future</a:t>
            </a:r>
          </a:p>
          <a:p>
            <a:r>
              <a:rPr lang="en-GB" dirty="0"/>
              <a:t>The framework is often applied on data from savings, interest rate and consumption. The Euler Equations used in the model can be used to test hypotheses such as the random walk or PIH (see Deaton[1])</a:t>
            </a:r>
          </a:p>
          <a:p>
            <a:r>
              <a:rPr lang="en-GB" dirty="0"/>
              <a:t>The diagram shows how the players in our game would evaluate their subjective net worth based on evaluation of a prospect - which is the doubling of wealth (more generally the target wealth or asset level)</a:t>
            </a:r>
          </a:p>
          <a:p>
            <a:endParaRPr lang="en-GB" dirty="0"/>
          </a:p>
          <a:p>
            <a:endParaRPr lang="en-GB" dirty="0"/>
          </a:p>
        </p:txBody>
      </p:sp>
      <p:sp>
        <p:nvSpPr>
          <p:cNvPr id="4" name="Slide Number Placeholder 3">
            <a:extLst>
              <a:ext uri="{FF2B5EF4-FFF2-40B4-BE49-F238E27FC236}">
                <a16:creationId xmlns:a16="http://schemas.microsoft.com/office/drawing/2014/main" id="{BCC62E85-D1E5-48B1-967D-204D65DC685B}"/>
              </a:ext>
            </a:extLst>
          </p:cNvPr>
          <p:cNvSpPr>
            <a:spLocks noGrp="1"/>
          </p:cNvSpPr>
          <p:nvPr>
            <p:ph type="sldNum" sz="quarter" idx="12"/>
          </p:nvPr>
        </p:nvSpPr>
        <p:spPr/>
        <p:txBody>
          <a:bodyPr/>
          <a:lstStyle/>
          <a:p>
            <a:pPr>
              <a:defRPr/>
            </a:pPr>
            <a:fld id="{8E35B453-7314-4BBD-9303-11C6BECC4B0D}" type="slidenum">
              <a:rPr lang="en-GB" altLang="en-US" smtClean="0"/>
              <a:pPr>
                <a:defRPr/>
              </a:pPr>
              <a:t>11</a:t>
            </a:fld>
            <a:endParaRPr lang="en-GB" altLang="en-US" dirty="0"/>
          </a:p>
        </p:txBody>
      </p:sp>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F32F1FC3-12E3-49B5-8A65-7432224DD232}"/>
                  </a:ext>
                </a:extLst>
              </p:cNvPr>
              <p:cNvSpPr/>
              <p:nvPr/>
            </p:nvSpPr>
            <p:spPr>
              <a:xfrm>
                <a:off x="5335563" y="2922102"/>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p:sp>
            <p:nvSpPr>
              <p:cNvPr id="5" name="Oval 4">
                <a:extLst>
                  <a:ext uri="{FF2B5EF4-FFF2-40B4-BE49-F238E27FC236}">
                    <a16:creationId xmlns:a16="http://schemas.microsoft.com/office/drawing/2014/main" id="{F32F1FC3-12E3-49B5-8A65-7432224DD232}"/>
                  </a:ext>
                </a:extLst>
              </p:cNvPr>
              <p:cNvSpPr>
                <a:spLocks noRot="1" noChangeAspect="1" noMove="1" noResize="1" noEditPoints="1" noAdjustHandles="1" noChangeArrowheads="1" noChangeShapeType="1" noTextEdit="1"/>
              </p:cNvSpPr>
              <p:nvPr/>
            </p:nvSpPr>
            <p:spPr>
              <a:xfrm>
                <a:off x="5335563" y="2922102"/>
                <a:ext cx="335650" cy="345217"/>
              </a:xfrm>
              <a:prstGeom prst="ellipse">
                <a:avLst/>
              </a:prstGeom>
              <a:blipFill>
                <a:blip r:embed="rId2"/>
                <a:stretch>
                  <a:fillRect b="-1355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9E0D4DBE-5773-4BA8-9570-4B8614449730}"/>
                  </a:ext>
                </a:extLst>
              </p:cNvPr>
              <p:cNvSpPr/>
              <p:nvPr/>
            </p:nvSpPr>
            <p:spPr>
              <a:xfrm>
                <a:off x="6705600" y="1959252"/>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p:sp>
            <p:nvSpPr>
              <p:cNvPr id="7" name="Oval 6">
                <a:extLst>
                  <a:ext uri="{FF2B5EF4-FFF2-40B4-BE49-F238E27FC236}">
                    <a16:creationId xmlns:a16="http://schemas.microsoft.com/office/drawing/2014/main" id="{9E0D4DBE-5773-4BA8-9570-4B8614449730}"/>
                  </a:ext>
                </a:extLst>
              </p:cNvPr>
              <p:cNvSpPr>
                <a:spLocks noRot="1" noChangeAspect="1" noMove="1" noResize="1" noEditPoints="1" noAdjustHandles="1" noChangeArrowheads="1" noChangeShapeType="1" noTextEdit="1"/>
              </p:cNvSpPr>
              <p:nvPr/>
            </p:nvSpPr>
            <p:spPr>
              <a:xfrm>
                <a:off x="6705600" y="1959252"/>
                <a:ext cx="228600" cy="228600"/>
              </a:xfrm>
              <a:prstGeom prst="ellipse">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B9F857EC-8018-4699-856A-EFCEED9088CB}"/>
                  </a:ext>
                </a:extLst>
              </p:cNvPr>
              <p:cNvSpPr/>
              <p:nvPr/>
            </p:nvSpPr>
            <p:spPr>
              <a:xfrm>
                <a:off x="6707875" y="2922103"/>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p:sp>
            <p:nvSpPr>
              <p:cNvPr id="8" name="Oval 7">
                <a:extLst>
                  <a:ext uri="{FF2B5EF4-FFF2-40B4-BE49-F238E27FC236}">
                    <a16:creationId xmlns:a16="http://schemas.microsoft.com/office/drawing/2014/main" id="{B9F857EC-8018-4699-856A-EFCEED9088CB}"/>
                  </a:ext>
                </a:extLst>
              </p:cNvPr>
              <p:cNvSpPr>
                <a:spLocks noRot="1" noChangeAspect="1" noMove="1" noResize="1" noEditPoints="1" noAdjustHandles="1" noChangeArrowheads="1" noChangeShapeType="1" noTextEdit="1"/>
              </p:cNvSpPr>
              <p:nvPr/>
            </p:nvSpPr>
            <p:spPr>
              <a:xfrm>
                <a:off x="6707875" y="2922103"/>
                <a:ext cx="228600" cy="228600"/>
              </a:xfrm>
              <a:prstGeom prst="ellipse">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Oval 8">
                <a:extLst>
                  <a:ext uri="{FF2B5EF4-FFF2-40B4-BE49-F238E27FC236}">
                    <a16:creationId xmlns:a16="http://schemas.microsoft.com/office/drawing/2014/main" id="{3FD6E31D-88CE-46E1-A478-5B032BEEC39D}"/>
                  </a:ext>
                </a:extLst>
              </p:cNvPr>
              <p:cNvSpPr/>
              <p:nvPr/>
            </p:nvSpPr>
            <p:spPr>
              <a:xfrm>
                <a:off x="5972885" y="2417554"/>
                <a:ext cx="228601" cy="2433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𝐴</m:t>
                      </m:r>
                    </m:oMath>
                  </m:oMathPara>
                </a14:m>
                <a:endParaRPr lang="en-GB" sz="1100" dirty="0"/>
              </a:p>
            </p:txBody>
          </p:sp>
        </mc:Choice>
        <mc:Fallback>
          <p:sp>
            <p:nvSpPr>
              <p:cNvPr id="9" name="Oval 8">
                <a:extLst>
                  <a:ext uri="{FF2B5EF4-FFF2-40B4-BE49-F238E27FC236}">
                    <a16:creationId xmlns:a16="http://schemas.microsoft.com/office/drawing/2014/main" id="{3FD6E31D-88CE-46E1-A478-5B032BEEC39D}"/>
                  </a:ext>
                </a:extLst>
              </p:cNvPr>
              <p:cNvSpPr>
                <a:spLocks noRot="1" noChangeAspect="1" noMove="1" noResize="1" noEditPoints="1" noAdjustHandles="1" noChangeArrowheads="1" noChangeShapeType="1" noTextEdit="1"/>
              </p:cNvSpPr>
              <p:nvPr/>
            </p:nvSpPr>
            <p:spPr>
              <a:xfrm>
                <a:off x="5972885" y="2417554"/>
                <a:ext cx="228601" cy="243366"/>
              </a:xfrm>
              <a:prstGeom prst="ellipse">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A27F8E45-5AE5-442F-AD24-539BFE5B054E}"/>
                  </a:ext>
                </a:extLst>
              </p:cNvPr>
              <p:cNvSpPr/>
              <p:nvPr/>
            </p:nvSpPr>
            <p:spPr>
              <a:xfrm>
                <a:off x="7577493" y="155995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p:sp>
            <p:nvSpPr>
              <p:cNvPr id="11" name="Oval 10">
                <a:extLst>
                  <a:ext uri="{FF2B5EF4-FFF2-40B4-BE49-F238E27FC236}">
                    <a16:creationId xmlns:a16="http://schemas.microsoft.com/office/drawing/2014/main" id="{A27F8E45-5AE5-442F-AD24-539BFE5B054E}"/>
                  </a:ext>
                </a:extLst>
              </p:cNvPr>
              <p:cNvSpPr>
                <a:spLocks noRot="1" noChangeAspect="1" noMove="1" noResize="1" noEditPoints="1" noAdjustHandles="1" noChangeArrowheads="1" noChangeShapeType="1" noTextEdit="1"/>
              </p:cNvSpPr>
              <p:nvPr/>
            </p:nvSpPr>
            <p:spPr>
              <a:xfrm>
                <a:off x="7577493" y="1559956"/>
                <a:ext cx="228600" cy="228600"/>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Oval 11">
                <a:extLst>
                  <a:ext uri="{FF2B5EF4-FFF2-40B4-BE49-F238E27FC236}">
                    <a16:creationId xmlns:a16="http://schemas.microsoft.com/office/drawing/2014/main" id="{E0F1A8A8-6420-422D-9750-BA77249CB273}"/>
                  </a:ext>
                </a:extLst>
              </p:cNvPr>
              <p:cNvSpPr/>
              <p:nvPr/>
            </p:nvSpPr>
            <p:spPr>
              <a:xfrm>
                <a:off x="7577493" y="2417555"/>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p:sp>
            <p:nvSpPr>
              <p:cNvPr id="12" name="Oval 11">
                <a:extLst>
                  <a:ext uri="{FF2B5EF4-FFF2-40B4-BE49-F238E27FC236}">
                    <a16:creationId xmlns:a16="http://schemas.microsoft.com/office/drawing/2014/main" id="{E0F1A8A8-6420-422D-9750-BA77249CB273}"/>
                  </a:ext>
                </a:extLst>
              </p:cNvPr>
              <p:cNvSpPr>
                <a:spLocks noRot="1" noChangeAspect="1" noMove="1" noResize="1" noEditPoints="1" noAdjustHandles="1" noChangeArrowheads="1" noChangeShapeType="1" noTextEdit="1"/>
              </p:cNvSpPr>
              <p:nvPr/>
            </p:nvSpPr>
            <p:spPr>
              <a:xfrm>
                <a:off x="7577493" y="2417555"/>
                <a:ext cx="228600" cy="228600"/>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Oval 12">
                <a:extLst>
                  <a:ext uri="{FF2B5EF4-FFF2-40B4-BE49-F238E27FC236}">
                    <a16:creationId xmlns:a16="http://schemas.microsoft.com/office/drawing/2014/main" id="{7727B433-85C1-4416-8980-384D0A4F0E96}"/>
                  </a:ext>
                </a:extLst>
              </p:cNvPr>
              <p:cNvSpPr/>
              <p:nvPr/>
            </p:nvSpPr>
            <p:spPr>
              <a:xfrm>
                <a:off x="7576213" y="340055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p:sp>
            <p:nvSpPr>
              <p:cNvPr id="13" name="Oval 12">
                <a:extLst>
                  <a:ext uri="{FF2B5EF4-FFF2-40B4-BE49-F238E27FC236}">
                    <a16:creationId xmlns:a16="http://schemas.microsoft.com/office/drawing/2014/main" id="{7727B433-85C1-4416-8980-384D0A4F0E96}"/>
                  </a:ext>
                </a:extLst>
              </p:cNvPr>
              <p:cNvSpPr>
                <a:spLocks noRot="1" noChangeAspect="1" noMove="1" noResize="1" noEditPoints="1" noAdjustHandles="1" noChangeArrowheads="1" noChangeShapeType="1" noTextEdit="1"/>
              </p:cNvSpPr>
              <p:nvPr/>
            </p:nvSpPr>
            <p:spPr>
              <a:xfrm>
                <a:off x="7576213" y="3400550"/>
                <a:ext cx="228600" cy="228600"/>
              </a:xfrm>
              <a:prstGeom prst="ellipse">
                <a:avLst/>
              </a:prstGeom>
              <a:blipFill>
                <a:blip r:embed="rId6"/>
                <a:stretch>
                  <a:fillRect/>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BCCA8AA6-4BA4-4501-8778-650BEE2B77DA}"/>
              </a:ext>
            </a:extLst>
          </p:cNvPr>
          <p:cNvCxnSpPr>
            <a:cxnSpLocks/>
            <a:stCxn id="5" idx="7"/>
            <a:endCxn id="9" idx="3"/>
          </p:cNvCxnSpPr>
          <p:nvPr/>
        </p:nvCxnSpPr>
        <p:spPr>
          <a:xfrm flipV="1">
            <a:off x="5622058" y="2625280"/>
            <a:ext cx="384305" cy="34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63AA4F7-0B3B-4DED-9F84-818F2EF52ACE}"/>
              </a:ext>
            </a:extLst>
          </p:cNvPr>
          <p:cNvCxnSpPr>
            <a:cxnSpLocks/>
            <a:stCxn id="9" idx="7"/>
            <a:endCxn id="7" idx="3"/>
          </p:cNvCxnSpPr>
          <p:nvPr/>
        </p:nvCxnSpPr>
        <p:spPr>
          <a:xfrm flipV="1">
            <a:off x="6168008" y="2154374"/>
            <a:ext cx="571070" cy="29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0CA272F-875E-4868-B8DD-AED5172932F3}"/>
              </a:ext>
            </a:extLst>
          </p:cNvPr>
          <p:cNvCxnSpPr>
            <a:cxnSpLocks/>
            <a:endCxn id="11" idx="2"/>
          </p:cNvCxnSpPr>
          <p:nvPr/>
        </p:nvCxnSpPr>
        <p:spPr>
          <a:xfrm flipV="1">
            <a:off x="6931569" y="1674256"/>
            <a:ext cx="645924" cy="344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2580060-B82D-485E-8425-E3D59B5283F3}"/>
              </a:ext>
            </a:extLst>
          </p:cNvPr>
          <p:cNvCxnSpPr>
            <a:cxnSpLocks/>
            <a:stCxn id="5" idx="5"/>
          </p:cNvCxnSpPr>
          <p:nvPr/>
        </p:nvCxnSpPr>
        <p:spPr>
          <a:xfrm>
            <a:off x="5622058" y="3216763"/>
            <a:ext cx="350828" cy="24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09AB14-3A01-4206-824C-C54479C5FB75}"/>
              </a:ext>
            </a:extLst>
          </p:cNvPr>
          <p:cNvCxnSpPr>
            <a:cxnSpLocks/>
            <a:endCxn id="8" idx="1"/>
          </p:cNvCxnSpPr>
          <p:nvPr/>
        </p:nvCxnSpPr>
        <p:spPr>
          <a:xfrm>
            <a:off x="6167371" y="2610364"/>
            <a:ext cx="573982" cy="34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69C001-A34A-4A6E-B14E-A029AECC4393}"/>
              </a:ext>
            </a:extLst>
          </p:cNvPr>
          <p:cNvCxnSpPr>
            <a:cxnSpLocks/>
            <a:endCxn id="12" idx="3"/>
          </p:cNvCxnSpPr>
          <p:nvPr/>
        </p:nvCxnSpPr>
        <p:spPr>
          <a:xfrm flipV="1">
            <a:off x="6891380" y="2612677"/>
            <a:ext cx="719591" cy="354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AF56587-B524-4332-A4A5-E5A49B0A8474}"/>
              </a:ext>
            </a:extLst>
          </p:cNvPr>
          <p:cNvCxnSpPr>
            <a:cxnSpLocks/>
            <a:stCxn id="8" idx="5"/>
            <a:endCxn id="13" idx="1"/>
          </p:cNvCxnSpPr>
          <p:nvPr/>
        </p:nvCxnSpPr>
        <p:spPr>
          <a:xfrm>
            <a:off x="6902997" y="3117225"/>
            <a:ext cx="706694" cy="31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820DAB-DD97-41CA-AC55-438429BE20D1}"/>
              </a:ext>
            </a:extLst>
          </p:cNvPr>
          <p:cNvCxnSpPr>
            <a:cxnSpLocks/>
          </p:cNvCxnSpPr>
          <p:nvPr/>
        </p:nvCxnSpPr>
        <p:spPr>
          <a:xfrm>
            <a:off x="6193918" y="3592792"/>
            <a:ext cx="545160" cy="37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4E96346-412B-4C1E-BE4B-C568612D2959}"/>
              </a:ext>
            </a:extLst>
          </p:cNvPr>
          <p:cNvCxnSpPr>
            <a:cxnSpLocks/>
            <a:endCxn id="13" idx="3"/>
          </p:cNvCxnSpPr>
          <p:nvPr/>
        </p:nvCxnSpPr>
        <p:spPr>
          <a:xfrm flipV="1">
            <a:off x="6931569" y="3595672"/>
            <a:ext cx="678122" cy="41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D11B2-4A92-42D5-8EBA-7BABC56E1A76}"/>
              </a:ext>
            </a:extLst>
          </p:cNvPr>
          <p:cNvCxnSpPr>
            <a:cxnSpLocks/>
            <a:stCxn id="7" idx="5"/>
            <a:endCxn id="12" idx="2"/>
          </p:cNvCxnSpPr>
          <p:nvPr/>
        </p:nvCxnSpPr>
        <p:spPr>
          <a:xfrm>
            <a:off x="6900722" y="2154374"/>
            <a:ext cx="676771" cy="377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0AD64BE-B135-4F2D-9F29-80593710D3E0}"/>
              </a:ext>
            </a:extLst>
          </p:cNvPr>
          <p:cNvCxnSpPr>
            <a:cxnSpLocks/>
            <a:endCxn id="8" idx="3"/>
          </p:cNvCxnSpPr>
          <p:nvPr/>
        </p:nvCxnSpPr>
        <p:spPr>
          <a:xfrm flipV="1">
            <a:off x="6172094" y="3117225"/>
            <a:ext cx="569259" cy="32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3070D51-BD73-4B83-9352-431D2DBBD27F}"/>
              </a:ext>
            </a:extLst>
          </p:cNvPr>
          <p:cNvCxnSpPr>
            <a:cxnSpLocks/>
          </p:cNvCxnSpPr>
          <p:nvPr/>
        </p:nvCxnSpPr>
        <p:spPr>
          <a:xfrm>
            <a:off x="6900722" y="4132399"/>
            <a:ext cx="676771" cy="42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Oval 61">
                <a:extLst>
                  <a:ext uri="{FF2B5EF4-FFF2-40B4-BE49-F238E27FC236}">
                    <a16:creationId xmlns:a16="http://schemas.microsoft.com/office/drawing/2014/main" id="{C829B0E9-D7C8-48CD-AAD3-64485BF979AE}"/>
                  </a:ext>
                </a:extLst>
              </p:cNvPr>
              <p:cNvSpPr/>
              <p:nvPr/>
            </p:nvSpPr>
            <p:spPr>
              <a:xfrm>
                <a:off x="5945271" y="3352315"/>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p:sp>
            <p:nvSpPr>
              <p:cNvPr id="62" name="Oval 61">
                <a:extLst>
                  <a:ext uri="{FF2B5EF4-FFF2-40B4-BE49-F238E27FC236}">
                    <a16:creationId xmlns:a16="http://schemas.microsoft.com/office/drawing/2014/main" id="{C829B0E9-D7C8-48CD-AAD3-64485BF979AE}"/>
                  </a:ext>
                </a:extLst>
              </p:cNvPr>
              <p:cNvSpPr>
                <a:spLocks noRot="1" noChangeAspect="1" noMove="1" noResize="1" noEditPoints="1" noAdjustHandles="1" noChangeArrowheads="1" noChangeShapeType="1" noTextEdit="1"/>
              </p:cNvSpPr>
              <p:nvPr/>
            </p:nvSpPr>
            <p:spPr>
              <a:xfrm>
                <a:off x="5945271" y="3352315"/>
                <a:ext cx="335650" cy="345217"/>
              </a:xfrm>
              <a:prstGeom prst="ellipse">
                <a:avLst/>
              </a:prstGeom>
              <a:blipFill>
                <a:blip r:embed="rId7"/>
                <a:stretch>
                  <a:fillRect t="-1695" b="-1186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3" name="Oval 62">
                <a:extLst>
                  <a:ext uri="{FF2B5EF4-FFF2-40B4-BE49-F238E27FC236}">
                    <a16:creationId xmlns:a16="http://schemas.microsoft.com/office/drawing/2014/main" id="{0DEB735C-FA2A-4BC3-A91B-4A2F5103D607}"/>
                  </a:ext>
                </a:extLst>
              </p:cNvPr>
              <p:cNvSpPr/>
              <p:nvPr/>
            </p:nvSpPr>
            <p:spPr>
              <a:xfrm>
                <a:off x="6667499" y="3901623"/>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p:sp>
            <p:nvSpPr>
              <p:cNvPr id="63" name="Oval 62">
                <a:extLst>
                  <a:ext uri="{FF2B5EF4-FFF2-40B4-BE49-F238E27FC236}">
                    <a16:creationId xmlns:a16="http://schemas.microsoft.com/office/drawing/2014/main" id="{0DEB735C-FA2A-4BC3-A91B-4A2F5103D607}"/>
                  </a:ext>
                </a:extLst>
              </p:cNvPr>
              <p:cNvSpPr>
                <a:spLocks noRot="1" noChangeAspect="1" noMove="1" noResize="1" noEditPoints="1" noAdjustHandles="1" noChangeArrowheads="1" noChangeShapeType="1" noTextEdit="1"/>
              </p:cNvSpPr>
              <p:nvPr/>
            </p:nvSpPr>
            <p:spPr>
              <a:xfrm>
                <a:off x="6667499" y="3901623"/>
                <a:ext cx="335650" cy="345217"/>
              </a:xfrm>
              <a:prstGeom prst="ellipse">
                <a:avLst/>
              </a:prstGeom>
              <a:blipFill>
                <a:blip r:embed="rId8"/>
                <a:stretch>
                  <a:fillRect b="-1186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4" name="Oval 63">
                <a:extLst>
                  <a:ext uri="{FF2B5EF4-FFF2-40B4-BE49-F238E27FC236}">
                    <a16:creationId xmlns:a16="http://schemas.microsoft.com/office/drawing/2014/main" id="{BCE608E5-ADF7-4597-BC57-ACE7EBBBF8D3}"/>
                  </a:ext>
                </a:extLst>
              </p:cNvPr>
              <p:cNvSpPr/>
              <p:nvPr/>
            </p:nvSpPr>
            <p:spPr>
              <a:xfrm>
                <a:off x="7559649" y="4393804"/>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p:sp>
            <p:nvSpPr>
              <p:cNvPr id="64" name="Oval 63">
                <a:extLst>
                  <a:ext uri="{FF2B5EF4-FFF2-40B4-BE49-F238E27FC236}">
                    <a16:creationId xmlns:a16="http://schemas.microsoft.com/office/drawing/2014/main" id="{BCE608E5-ADF7-4597-BC57-ACE7EBBBF8D3}"/>
                  </a:ext>
                </a:extLst>
              </p:cNvPr>
              <p:cNvSpPr>
                <a:spLocks noRot="1" noChangeAspect="1" noMove="1" noResize="1" noEditPoints="1" noAdjustHandles="1" noChangeArrowheads="1" noChangeShapeType="1" noTextEdit="1"/>
              </p:cNvSpPr>
              <p:nvPr/>
            </p:nvSpPr>
            <p:spPr>
              <a:xfrm>
                <a:off x="7559649" y="4393804"/>
                <a:ext cx="335650" cy="345217"/>
              </a:xfrm>
              <a:prstGeom prst="ellipse">
                <a:avLst/>
              </a:prstGeom>
              <a:blipFill>
                <a:blip r:embed="rId9"/>
                <a:stretch>
                  <a:fillRect t="-1724" b="-1379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5D27E1BC-2855-45E2-A4A1-2DA43FC180DA}"/>
                  </a:ext>
                </a:extLst>
              </p:cNvPr>
              <p:cNvSpPr txBox="1"/>
              <p:nvPr/>
            </p:nvSpPr>
            <p:spPr>
              <a:xfrm>
                <a:off x="5036995" y="1282403"/>
                <a:ext cx="582915" cy="2462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=20</m:t>
                      </m:r>
                    </m:oMath>
                  </m:oMathPara>
                </a14:m>
                <a:endParaRPr lang="en-GB" sz="1000" dirty="0"/>
              </a:p>
            </p:txBody>
          </p:sp>
        </mc:Choice>
        <mc:Fallback>
          <p:sp>
            <p:nvSpPr>
              <p:cNvPr id="66" name="TextBox 65">
                <a:extLst>
                  <a:ext uri="{FF2B5EF4-FFF2-40B4-BE49-F238E27FC236}">
                    <a16:creationId xmlns:a16="http://schemas.microsoft.com/office/drawing/2014/main" id="{5D27E1BC-2855-45E2-A4A1-2DA43FC180DA}"/>
                  </a:ext>
                </a:extLst>
              </p:cNvPr>
              <p:cNvSpPr txBox="1">
                <a:spLocks noRot="1" noChangeAspect="1" noMove="1" noResize="1" noEditPoints="1" noAdjustHandles="1" noChangeArrowheads="1" noChangeShapeType="1" noTextEdit="1"/>
              </p:cNvSpPr>
              <p:nvPr/>
            </p:nvSpPr>
            <p:spPr>
              <a:xfrm>
                <a:off x="5036995" y="1282403"/>
                <a:ext cx="582915" cy="246221"/>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520BCA36-EEF6-4188-B4F0-886144201624}"/>
                  </a:ext>
                </a:extLst>
              </p:cNvPr>
              <p:cNvSpPr txBox="1"/>
              <p:nvPr/>
            </p:nvSpPr>
            <p:spPr>
              <a:xfrm>
                <a:off x="5714905" y="1283311"/>
                <a:ext cx="582916" cy="2462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=25</m:t>
                      </m:r>
                    </m:oMath>
                  </m:oMathPara>
                </a14:m>
                <a:endParaRPr lang="en-GB" sz="1000" dirty="0"/>
              </a:p>
            </p:txBody>
          </p:sp>
        </mc:Choice>
        <mc:Fallback>
          <p:sp>
            <p:nvSpPr>
              <p:cNvPr id="67" name="TextBox 66">
                <a:extLst>
                  <a:ext uri="{FF2B5EF4-FFF2-40B4-BE49-F238E27FC236}">
                    <a16:creationId xmlns:a16="http://schemas.microsoft.com/office/drawing/2014/main" id="{520BCA36-EEF6-4188-B4F0-886144201624}"/>
                  </a:ext>
                </a:extLst>
              </p:cNvPr>
              <p:cNvSpPr txBox="1">
                <a:spLocks noRot="1" noChangeAspect="1" noMove="1" noResize="1" noEditPoints="1" noAdjustHandles="1" noChangeArrowheads="1" noChangeShapeType="1" noTextEdit="1"/>
              </p:cNvSpPr>
              <p:nvPr/>
            </p:nvSpPr>
            <p:spPr>
              <a:xfrm>
                <a:off x="5714905" y="1283311"/>
                <a:ext cx="582916" cy="246221"/>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A344E8FD-FC63-4A62-95C9-8B9F5CB98466}"/>
                  </a:ext>
                </a:extLst>
              </p:cNvPr>
              <p:cNvSpPr txBox="1"/>
              <p:nvPr/>
            </p:nvSpPr>
            <p:spPr>
              <a:xfrm>
                <a:off x="6543866" y="1282403"/>
                <a:ext cx="582915" cy="2462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=35</m:t>
                      </m:r>
                    </m:oMath>
                  </m:oMathPara>
                </a14:m>
                <a:endParaRPr lang="en-GB" sz="1000" dirty="0"/>
              </a:p>
            </p:txBody>
          </p:sp>
        </mc:Choice>
        <mc:Fallback>
          <p:sp>
            <p:nvSpPr>
              <p:cNvPr id="68" name="TextBox 67">
                <a:extLst>
                  <a:ext uri="{FF2B5EF4-FFF2-40B4-BE49-F238E27FC236}">
                    <a16:creationId xmlns:a16="http://schemas.microsoft.com/office/drawing/2014/main" id="{A344E8FD-FC63-4A62-95C9-8B9F5CB98466}"/>
                  </a:ext>
                </a:extLst>
              </p:cNvPr>
              <p:cNvSpPr txBox="1">
                <a:spLocks noRot="1" noChangeAspect="1" noMove="1" noResize="1" noEditPoints="1" noAdjustHandles="1" noChangeArrowheads="1" noChangeShapeType="1" noTextEdit="1"/>
              </p:cNvSpPr>
              <p:nvPr/>
            </p:nvSpPr>
            <p:spPr>
              <a:xfrm>
                <a:off x="6543866" y="1282403"/>
                <a:ext cx="582915" cy="246221"/>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FCF5ADD1-E4F0-4BBE-BBAE-D39466501EF9}"/>
                  </a:ext>
                </a:extLst>
              </p:cNvPr>
              <p:cNvSpPr txBox="1"/>
              <p:nvPr/>
            </p:nvSpPr>
            <p:spPr>
              <a:xfrm>
                <a:off x="7318233" y="1286372"/>
                <a:ext cx="582916" cy="2462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=65</m:t>
                      </m:r>
                    </m:oMath>
                  </m:oMathPara>
                </a14:m>
                <a:endParaRPr lang="en-GB" sz="1000" dirty="0"/>
              </a:p>
            </p:txBody>
          </p:sp>
        </mc:Choice>
        <mc:Fallback>
          <p:sp>
            <p:nvSpPr>
              <p:cNvPr id="69" name="TextBox 68">
                <a:extLst>
                  <a:ext uri="{FF2B5EF4-FFF2-40B4-BE49-F238E27FC236}">
                    <a16:creationId xmlns:a16="http://schemas.microsoft.com/office/drawing/2014/main" id="{FCF5ADD1-E4F0-4BBE-BBAE-D39466501EF9}"/>
                  </a:ext>
                </a:extLst>
              </p:cNvPr>
              <p:cNvSpPr txBox="1">
                <a:spLocks noRot="1" noChangeAspect="1" noMove="1" noResize="1" noEditPoints="1" noAdjustHandles="1" noChangeArrowheads="1" noChangeShapeType="1" noTextEdit="1"/>
              </p:cNvSpPr>
              <p:nvPr/>
            </p:nvSpPr>
            <p:spPr>
              <a:xfrm>
                <a:off x="7318233" y="1286372"/>
                <a:ext cx="582916" cy="246221"/>
              </a:xfrm>
              <a:prstGeom prst="rect">
                <a:avLst/>
              </a:prstGeom>
              <a:blipFill>
                <a:blip r:embed="rId1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2826799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DDED-AC9A-4208-A7A3-ED93E965CB62}"/>
              </a:ext>
            </a:extLst>
          </p:cNvPr>
          <p:cNvSpPr>
            <a:spLocks noGrp="1"/>
          </p:cNvSpPr>
          <p:nvPr>
            <p:ph type="title"/>
          </p:nvPr>
        </p:nvSpPr>
        <p:spPr/>
        <p:txBody>
          <a:bodyPr/>
          <a:lstStyle/>
          <a:p>
            <a:r>
              <a:rPr lang="en-GB" dirty="0"/>
              <a:t>Towards a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9C9E65-D10B-4CD2-BE37-9B781D7440F9}"/>
                  </a:ext>
                </a:extLst>
              </p:cNvPr>
              <p:cNvSpPr>
                <a:spLocks noGrp="1"/>
              </p:cNvSpPr>
              <p:nvPr>
                <p:ph idx="1"/>
              </p:nvPr>
            </p:nvSpPr>
            <p:spPr/>
            <p:txBody>
              <a:bodyPr>
                <a:normAutofit fontScale="77500" lnSpcReduction="20000"/>
              </a:bodyPr>
              <a:lstStyle/>
              <a:p>
                <a:r>
                  <a:rPr lang="en-GB" dirty="0"/>
                  <a:t>Consider the assets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oMath>
                </a14:m>
                <a:r>
                  <a:rPr lang="en-GB" dirty="0"/>
                  <a:t> and personal characteristics </a:t>
                </a:r>
                <a14:m>
                  <m:oMath xmlns:m="http://schemas.openxmlformats.org/officeDocument/2006/math">
                    <m:r>
                      <a:rPr lang="en-GB" i="1">
                        <a:latin typeface="Cambria Math" panose="02040503050406030204" pitchFamily="18" charset="0"/>
                      </a:rPr>
                      <m:t>𝜌</m:t>
                    </m:r>
                  </m:oMath>
                </a14:m>
                <a:r>
                  <a:rPr lang="en-GB" dirty="0"/>
                  <a:t> (education, occupation, class etc.) that may influence consumer decision (through discounting or otherwise)</a:t>
                </a:r>
              </a:p>
              <a:p>
                <a:r>
                  <a:rPr lang="en-GB" dirty="0"/>
                  <a:t>To bring the life-cycle factors, consider a function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𝜂</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oMath>
                </a14:m>
                <a:r>
                  <a:rPr lang="en-GB" dirty="0"/>
                  <a:t> representing the needs of the consumer over her lifetime </a:t>
                </a:r>
                <a14:m>
                  <m:oMath xmlns:m="http://schemas.openxmlformats.org/officeDocument/2006/math">
                    <m:r>
                      <a:rPr lang="en-GB" i="1">
                        <a:latin typeface="Cambria Math" panose="02040503050406030204" pitchFamily="18" charset="0"/>
                      </a:rPr>
                      <m:t>𝑇</m:t>
                    </m:r>
                  </m:oMath>
                </a14:m>
                <a:endParaRPr lang="en-GB" dirty="0"/>
              </a:p>
              <a:p>
                <a:r>
                  <a:rPr lang="en-GB" dirty="0"/>
                  <a:t>Consider the cost of minimum needs per head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𝑡</m:t>
                        </m:r>
                      </m:sub>
                    </m:sSub>
                  </m:oMath>
                </a14:m>
                <a:r>
                  <a:rPr lang="en-GB" dirty="0"/>
                  <a:t> so that the cost of needs fulfilment is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𝑡</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oMath>
                </a14:m>
                <a:r>
                  <a:rPr lang="en-GB" dirty="0"/>
                  <a:t> in period </a:t>
                </a:r>
                <a14:m>
                  <m:oMath xmlns:m="http://schemas.openxmlformats.org/officeDocument/2006/math">
                    <m:r>
                      <a:rPr lang="en-GB" b="0" i="1" smtClean="0">
                        <a:latin typeface="Cambria Math" panose="02040503050406030204" pitchFamily="18" charset="0"/>
                      </a:rPr>
                      <m:t>𝑡</m:t>
                    </m:r>
                  </m:oMath>
                </a14:m>
                <a:r>
                  <a:rPr lang="en-GB" dirty="0"/>
                  <a:t> </a:t>
                </a:r>
              </a:p>
              <a:p>
                <a:r>
                  <a:rPr lang="en-GB" dirty="0"/>
                  <a:t>The intertemporal choice is between consumption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GB" dirty="0"/>
                  <a:t> in the period </a:t>
                </a:r>
                <a14:m>
                  <m:oMath xmlns:m="http://schemas.openxmlformats.org/officeDocument/2006/math">
                    <m:r>
                      <a:rPr lang="en-GB" b="0" i="1" smtClean="0">
                        <a:latin typeface="Cambria Math" panose="02040503050406030204" pitchFamily="18" charset="0"/>
                      </a:rPr>
                      <m:t>𝑡</m:t>
                    </m:r>
                  </m:oMath>
                </a14:m>
                <a:r>
                  <a:rPr lang="en-GB" dirty="0"/>
                  <a:t> and savings a portion of income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sub>
                    </m:sSub>
                  </m:oMath>
                </a14:m>
                <a:r>
                  <a:rPr lang="en-GB" dirty="0"/>
                  <a:t> towards asset account </a:t>
                </a:r>
                <a14:m>
                  <m:oMath xmlns:m="http://schemas.openxmlformats.org/officeDocument/2006/math">
                    <m:sSub>
                      <m:sSubPr>
                        <m:ctrlPr>
                          <a:rPr lang="en-GB" i="1">
                            <a:latin typeface="Cambria Math" panose="02040503050406030204" pitchFamily="18" charset="0"/>
                          </a:rPr>
                        </m:ctrlPr>
                      </m:sSubPr>
                      <m:e>
                        <m:r>
                          <m:rPr>
                            <m:sty m:val="p"/>
                          </m:rPr>
                          <a:rPr lang="en-GB" b="0" i="0" smtClean="0">
                            <a:latin typeface="Cambria Math" panose="02040503050406030204" pitchFamily="18" charset="0"/>
                          </a:rPr>
                          <m:t>A</m:t>
                        </m:r>
                      </m:e>
                      <m:sub>
                        <m:r>
                          <a:rPr lang="en-GB" i="1">
                            <a:latin typeface="Cambria Math" panose="02040503050406030204" pitchFamily="18" charset="0"/>
                          </a:rPr>
                          <m:t>𝑡</m:t>
                        </m:r>
                      </m:sub>
                    </m:sSub>
                  </m:oMath>
                </a14:m>
                <a:r>
                  <a:rPr lang="en-GB" dirty="0"/>
                  <a:t> </a:t>
                </a:r>
              </a:p>
              <a:p>
                <a:r>
                  <a:rPr lang="en-GB" dirty="0"/>
                  <a:t>Consider two risks - first the exogenous risk associated with the rise in income </a:t>
                </a:r>
                <a14:m>
                  <m:oMath xmlns:m="http://schemas.openxmlformats.org/officeDocument/2006/math">
                    <m:sSub>
                      <m:sSubPr>
                        <m:ctrlPr>
                          <a:rPr lang="en-GB" i="1">
                            <a:latin typeface="Cambria Math" panose="02040503050406030204" pitchFamily="18" charset="0"/>
                          </a:rPr>
                        </m:ctrlPr>
                      </m:sSubPr>
                      <m:e>
                        <m:r>
                          <m:rPr>
                            <m:sty m:val="p"/>
                          </m:rPr>
                          <a:rPr lang="en-GB" b="0" i="0" smtClean="0">
                            <a:latin typeface="Cambria Math" panose="02040503050406030204" pitchFamily="18" charset="0"/>
                          </a:rPr>
                          <m:t>i</m:t>
                        </m:r>
                      </m:e>
                      <m:sub>
                        <m:r>
                          <a:rPr lang="en-GB" i="1">
                            <a:latin typeface="Cambria Math" panose="02040503050406030204" pitchFamily="18" charset="0"/>
                          </a:rPr>
                          <m:t>𝑡</m:t>
                        </m:r>
                      </m:sub>
                    </m:sSub>
                  </m:oMath>
                </a14:m>
                <a:r>
                  <a:rPr lang="en-GB" dirty="0"/>
                  <a:t> (call it </a:t>
                </a:r>
                <a14:m>
                  <m:oMath xmlns:m="http://schemas.openxmlformats.org/officeDocument/2006/math">
                    <m:r>
                      <a:rPr lang="en-GB" b="0" i="1" smtClean="0">
                        <a:latin typeface="Cambria Math" panose="02040503050406030204" pitchFamily="18" charset="0"/>
                      </a:rPr>
                      <m:t>𝜎</m:t>
                    </m:r>
                  </m:oMath>
                </a14:m>
                <a:r>
                  <a:rPr lang="en-GB" dirty="0"/>
                  <a:t>) and the second associated with the windfall or loss (call it </a:t>
                </a:r>
                <a14:m>
                  <m:oMath xmlns:m="http://schemas.openxmlformats.org/officeDocument/2006/math">
                    <m:r>
                      <m:rPr>
                        <m:sty m:val="p"/>
                      </m:rPr>
                      <a:rPr lang="en-GB" b="0" i="0" smtClean="0">
                        <a:latin typeface="Cambria Math" panose="02040503050406030204" pitchFamily="18" charset="0"/>
                      </a:rPr>
                      <m:t>Γ</m:t>
                    </m:r>
                  </m:oMath>
                </a14:m>
                <a:r>
                  <a:rPr lang="en-GB" dirty="0"/>
                  <a:t>) for wealth</a:t>
                </a:r>
              </a:p>
              <a:p>
                <a:r>
                  <a:rPr lang="en-GB" dirty="0"/>
                  <a:t>Remember that savings require a long time commitment depending on </a:t>
                </a:r>
                <a14:m>
                  <m:oMath xmlns:m="http://schemas.openxmlformats.org/officeDocument/2006/math">
                    <m:r>
                      <a:rPr lang="en-GB" i="1">
                        <a:latin typeface="Cambria Math" panose="02040503050406030204" pitchFamily="18" charset="0"/>
                      </a:rPr>
                      <m:t>𝜎</m:t>
                    </m:r>
                  </m:oMath>
                </a14:m>
                <a:r>
                  <a:rPr lang="en-GB" dirty="0"/>
                  <a:t> but consumption is influenced by other risks that determine </a:t>
                </a:r>
                <a14:m>
                  <m:oMath xmlns:m="http://schemas.openxmlformats.org/officeDocument/2006/math">
                    <m:r>
                      <m:rPr>
                        <m:sty m:val="p"/>
                      </m:rPr>
                      <a:rPr lang="en-GB">
                        <a:latin typeface="Cambria Math" panose="02040503050406030204" pitchFamily="18" charset="0"/>
                      </a:rPr>
                      <m:t>Γ</m:t>
                    </m:r>
                  </m:oMath>
                </a14:m>
                <a:r>
                  <a:rPr lang="en-GB" dirty="0"/>
                  <a:t> (e.g. perceptions of wealth)</a:t>
                </a:r>
              </a:p>
              <a:p>
                <a:endParaRPr lang="en-GB" dirty="0"/>
              </a:p>
            </p:txBody>
          </p:sp>
        </mc:Choice>
        <mc:Fallback>
          <p:sp>
            <p:nvSpPr>
              <p:cNvPr id="3" name="Content Placeholder 2">
                <a:extLst>
                  <a:ext uri="{FF2B5EF4-FFF2-40B4-BE49-F238E27FC236}">
                    <a16:creationId xmlns:a16="http://schemas.microsoft.com/office/drawing/2014/main" id="{6C9C9E65-D10B-4CD2-BE37-9B781D7440F9}"/>
                  </a:ext>
                </a:extLst>
              </p:cNvPr>
              <p:cNvSpPr>
                <a:spLocks noGrp="1" noRot="1" noChangeAspect="1" noMove="1" noResize="1" noEditPoints="1" noAdjustHandles="1" noChangeArrowheads="1" noChangeShapeType="1" noTextEdit="1"/>
              </p:cNvSpPr>
              <p:nvPr>
                <p:ph idx="1"/>
              </p:nvPr>
            </p:nvSpPr>
            <p:spPr>
              <a:blipFill>
                <a:blip r:embed="rId2"/>
                <a:stretch>
                  <a:fillRect l="-309" t="-2430" r="-15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114149-19E5-4CE5-B9E4-95A2009661DD}"/>
              </a:ext>
            </a:extLst>
          </p:cNvPr>
          <p:cNvSpPr>
            <a:spLocks noGrp="1"/>
          </p:cNvSpPr>
          <p:nvPr>
            <p:ph type="sldNum" sz="quarter" idx="12"/>
          </p:nvPr>
        </p:nvSpPr>
        <p:spPr/>
        <p:txBody>
          <a:bodyPr/>
          <a:lstStyle/>
          <a:p>
            <a:pPr>
              <a:defRPr/>
            </a:pPr>
            <a:fld id="{8E35B453-7314-4BBD-9303-11C6BECC4B0D}" type="slidenum">
              <a:rPr lang="en-GB" altLang="en-US" smtClean="0"/>
              <a:pPr>
                <a:defRPr/>
              </a:pPr>
              <a:t>12</a:t>
            </a:fld>
            <a:endParaRPr lang="en-GB" altLang="en-US" dirty="0"/>
          </a:p>
        </p:txBody>
      </p:sp>
    </p:spTree>
    <p:extLst>
      <p:ext uri="{BB962C8B-B14F-4D97-AF65-F5344CB8AC3E}">
        <p14:creationId xmlns:p14="http://schemas.microsoft.com/office/powerpoint/2010/main" val="22970425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06E6-1B5C-4DE5-B6D1-6F9670F60C3B}"/>
              </a:ext>
            </a:extLst>
          </p:cNvPr>
          <p:cNvSpPr>
            <a:spLocks noGrp="1"/>
          </p:cNvSpPr>
          <p:nvPr>
            <p:ph type="title"/>
          </p:nvPr>
        </p:nvSpPr>
        <p:spPr/>
        <p:txBody>
          <a:bodyPr/>
          <a:lstStyle/>
          <a:p>
            <a:r>
              <a:rPr lang="en-GB" dirty="0"/>
              <a:t>The role of two uncertainties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50E727-D68A-415F-9A9C-4798B149EEB7}"/>
                  </a:ext>
                </a:extLst>
              </p:cNvPr>
              <p:cNvSpPr>
                <a:spLocks noGrp="1"/>
              </p:cNvSpPr>
              <p:nvPr>
                <p:ph idx="1"/>
              </p:nvPr>
            </p:nvSpPr>
            <p:spPr/>
            <p:txBody>
              <a:bodyPr>
                <a:normAutofit/>
              </a:bodyPr>
              <a:lstStyle/>
              <a:p>
                <a:r>
                  <a:rPr lang="en-GB" dirty="0"/>
                  <a:t>The two risks (rather than one) allow the consumer to deviate from the direction where income is smoothened (i.e. where more risk results in more saving and less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sub>
                    </m:sSub>
                  </m:oMath>
                </a14:m>
                <a:r>
                  <a:rPr lang="en-GB" dirty="0"/>
                  <a:t> )</a:t>
                </a:r>
              </a:p>
              <a:p>
                <a:r>
                  <a:rPr lang="en-GB" dirty="0"/>
                  <a:t>In the short-run, </a:t>
                </a:r>
                <a14:m>
                  <m:oMath xmlns:m="http://schemas.openxmlformats.org/officeDocument/2006/math">
                    <m:r>
                      <a:rPr lang="en-GB" i="1">
                        <a:latin typeface="Cambria Math" panose="02040503050406030204" pitchFamily="18" charset="0"/>
                      </a:rPr>
                      <m:t>𝜌</m:t>
                    </m:r>
                  </m:oMath>
                </a14:m>
                <a:r>
                  <a:rPr lang="en-GB" dirty="0"/>
                  <a:t> does not change - so the consumer controls only the evolution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oMath>
                </a14:m>
                <a:r>
                  <a:rPr lang="en-GB" dirty="0"/>
                  <a:t> in her lifetime – which is not influenced by subjective probability as much as consumption is. Note that this relies on the use of a stochastic (risk-based) approach</a:t>
                </a:r>
              </a:p>
              <a:p>
                <a:endParaRPr lang="en-GB" dirty="0"/>
              </a:p>
            </p:txBody>
          </p:sp>
        </mc:Choice>
        <mc:Fallback>
          <p:sp>
            <p:nvSpPr>
              <p:cNvPr id="3" name="Content Placeholder 2">
                <a:extLst>
                  <a:ext uri="{FF2B5EF4-FFF2-40B4-BE49-F238E27FC236}">
                    <a16:creationId xmlns:a16="http://schemas.microsoft.com/office/drawing/2014/main" id="{0850E727-D68A-415F-9A9C-4798B149EEB7}"/>
                  </a:ext>
                </a:extLst>
              </p:cNvPr>
              <p:cNvSpPr>
                <a:spLocks noGrp="1" noRot="1" noChangeAspect="1" noMove="1" noResize="1" noEditPoints="1" noAdjustHandles="1" noChangeArrowheads="1" noChangeShapeType="1" noTextEdit="1"/>
              </p:cNvSpPr>
              <p:nvPr>
                <p:ph idx="1"/>
              </p:nvPr>
            </p:nvSpPr>
            <p:spPr>
              <a:blipFill>
                <a:blip r:embed="rId2"/>
                <a:stretch>
                  <a:fillRect l="-773" t="-224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4A2C9EA-D936-4463-8F10-86522BD8218B}"/>
              </a:ext>
            </a:extLst>
          </p:cNvPr>
          <p:cNvSpPr>
            <a:spLocks noGrp="1"/>
          </p:cNvSpPr>
          <p:nvPr>
            <p:ph type="sldNum" sz="quarter" idx="12"/>
          </p:nvPr>
        </p:nvSpPr>
        <p:spPr/>
        <p:txBody>
          <a:bodyPr/>
          <a:lstStyle/>
          <a:p>
            <a:pPr>
              <a:defRPr/>
            </a:pPr>
            <a:fld id="{8E35B453-7314-4BBD-9303-11C6BECC4B0D}" type="slidenum">
              <a:rPr lang="en-GB" altLang="en-US" smtClean="0"/>
              <a:pPr>
                <a:defRPr/>
              </a:pPr>
              <a:t>13</a:t>
            </a:fld>
            <a:endParaRPr lang="en-GB" altLang="en-US" dirty="0"/>
          </a:p>
        </p:txBody>
      </p:sp>
    </p:spTree>
    <p:extLst>
      <p:ext uri="{BB962C8B-B14F-4D97-AF65-F5344CB8AC3E}">
        <p14:creationId xmlns:p14="http://schemas.microsoft.com/office/powerpoint/2010/main" val="39765411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F181-116C-4EC2-9CED-27F331B30C88}"/>
              </a:ext>
            </a:extLst>
          </p:cNvPr>
          <p:cNvSpPr>
            <a:spLocks noGrp="1"/>
          </p:cNvSpPr>
          <p:nvPr>
            <p:ph type="title"/>
          </p:nvPr>
        </p:nvSpPr>
        <p:spPr/>
        <p:txBody>
          <a:bodyPr/>
          <a:lstStyle/>
          <a:p>
            <a:r>
              <a:rPr lang="en-GB" dirty="0"/>
              <a:t>A Stochastic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B9D061-7C30-4649-A206-50FFAEFA9D52}"/>
                  </a:ext>
                </a:extLst>
              </p:cNvPr>
              <p:cNvSpPr>
                <a:spLocks noGrp="1"/>
              </p:cNvSpPr>
              <p:nvPr>
                <p:ph idx="1"/>
              </p:nvPr>
            </p:nvSpPr>
            <p:spPr/>
            <p:txBody>
              <a:bodyPr>
                <a:normAutofit fontScale="55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𝜂</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𝜂</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𝑇</m:t>
                      </m:r>
                      <m:r>
                        <a:rPr lang="en-GB" i="1">
                          <a:latin typeface="Cambria Math" panose="02040503050406030204" pitchFamily="18" charset="0"/>
                        </a:rPr>
                        <m:t>)</m:t>
                      </m:r>
                    </m:oMath>
                  </m:oMathPara>
                </a14:m>
                <a:endParaRPr lang="en-GB" dirty="0"/>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𝑘</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𝜎</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m:t>
                          </m:r>
                        </m:sub>
                      </m:sSub>
                    </m:oMath>
                  </m:oMathPara>
                </a14:m>
                <a:endParaRPr lang="en-GB" b="0"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r>
                        <a:rPr lang="en-GB" b="0" i="1" smtClean="0">
                          <a:latin typeface="Cambria Math" panose="02040503050406030204" pitchFamily="18" charset="0"/>
                        </a:rPr>
                        <m:t>𝑔</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Γ</m:t>
                          </m:r>
                        </m:e>
                      </m:d>
                    </m:oMath>
                  </m:oMathPara>
                </a14:m>
                <a:endParaRPr lang="en-GB" b="0" dirty="0"/>
              </a:p>
              <a:p>
                <a:pPr marL="0" indent="0">
                  <a:buNone/>
                </a:pPr>
                <a:endParaRPr lang="en-GB" b="0" dirty="0"/>
              </a:p>
              <a:p>
                <a:pPr marL="0" indent="0">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Γ</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rPr>
                        <m:t>(</m:t>
                      </m:r>
                      <m:r>
                        <a:rPr lang="en-GB" b="0" i="1" smtClean="0">
                          <a:latin typeface="Cambria Math" panose="02040503050406030204" pitchFamily="18" charset="0"/>
                        </a:rPr>
                        <m:t>𝜎</m:t>
                      </m:r>
                      <m:r>
                        <a:rPr lang="en-GB" b="0" i="1" smtClean="0">
                          <a:latin typeface="Cambria Math" panose="02040503050406030204" pitchFamily="18" charset="0"/>
                        </a:rPr>
                        <m:t>,</m:t>
                      </m:r>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r>
                        <a:rPr lang="en-GB" b="0" i="1" smtClean="0">
                          <a:latin typeface="Cambria Math" panose="02040503050406030204" pitchFamily="18" charset="0"/>
                        </a:rPr>
                        <m:t>)</m:t>
                      </m:r>
                    </m:oMath>
                  </m:oMathPara>
                </a14:m>
                <a:endParaRPr lang="en-GB" dirty="0"/>
              </a:p>
              <a:p>
                <a:pPr marL="0" indent="0">
                  <a:buNone/>
                </a:pPr>
                <a:endParaRPr lang="en-GB" dirty="0"/>
              </a:p>
              <a:p>
                <a:r>
                  <a:rPr lang="en-GB" dirty="0"/>
                  <a:t>Income follows a stochastic process with uncertainty </a:t>
                </a:r>
                <a14:m>
                  <m:oMath xmlns:m="http://schemas.openxmlformats.org/officeDocument/2006/math">
                    <m:r>
                      <a:rPr lang="en-GB" i="1">
                        <a:latin typeface="Cambria Math" panose="02040503050406030204" pitchFamily="18" charset="0"/>
                      </a:rPr>
                      <m:t>𝜎</m:t>
                    </m:r>
                  </m:oMath>
                </a14:m>
                <a:r>
                  <a:rPr lang="en-GB" dirty="0"/>
                  <a:t> – but the consumer sets quality </a:t>
                </a:r>
                <a14:m>
                  <m:oMath xmlns:m="http://schemas.openxmlformats.org/officeDocument/2006/math">
                    <m:r>
                      <a:rPr lang="en-GB" i="1">
                        <a:latin typeface="Cambria Math" panose="02040503050406030204" pitchFamily="18" charset="0"/>
                      </a:rPr>
                      <m:t>𝜈</m:t>
                    </m:r>
                    <m:r>
                      <a:rPr lang="en-GB" i="1">
                        <a:latin typeface="Cambria Math" panose="02040503050406030204" pitchFamily="18" charset="0"/>
                      </a:rPr>
                      <m:t> </m:t>
                    </m:r>
                  </m:oMath>
                </a14:m>
                <a:r>
                  <a:rPr lang="en-GB" dirty="0"/>
                  <a:t>based on </a:t>
                </a:r>
                <a14:m>
                  <m:oMath xmlns:m="http://schemas.openxmlformats.org/officeDocument/2006/math">
                    <m:r>
                      <m:rPr>
                        <m:sty m:val="p"/>
                      </m:rPr>
                      <a:rPr lang="en-GB" b="0" i="0" smtClean="0">
                        <a:latin typeface="Cambria Math" panose="02040503050406030204" pitchFamily="18" charset="0"/>
                      </a:rPr>
                      <m:t>Γ</m:t>
                    </m:r>
                  </m:oMath>
                </a14:m>
                <a:r>
                  <a:rPr lang="en-GB" dirty="0"/>
                  <a:t> – returning different discounting factors based on </a:t>
                </a:r>
                <a14:m>
                  <m:oMath xmlns:m="http://schemas.openxmlformats.org/officeDocument/2006/math">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oMath>
                </a14:m>
                <a:endParaRPr lang="en-GB" dirty="0"/>
              </a:p>
              <a:p>
                <a:r>
                  <a:rPr lang="en-GB" dirty="0"/>
                  <a:t>Given a utility function </a:t>
                </a:r>
                <a14:m>
                  <m:oMath xmlns:m="http://schemas.openxmlformats.org/officeDocument/2006/math">
                    <m:r>
                      <m:rPr>
                        <m:sty m:val="p"/>
                      </m:rPr>
                      <a:rPr lang="en-GB">
                        <a:latin typeface="Cambria Math" panose="02040503050406030204" pitchFamily="18" charset="0"/>
                      </a:rPr>
                      <m:t>u</m:t>
                    </m:r>
                    <m:r>
                      <a:rPr lang="en-GB">
                        <a:latin typeface="Cambria Math" panose="02040503050406030204" pitchFamily="18" charset="0"/>
                      </a:rPr>
                      <m:t>(</m:t>
                    </m:r>
                    <m:r>
                      <m:rPr>
                        <m:sty m:val="p"/>
                      </m:rPr>
                      <a:rPr lang="en-GB">
                        <a:latin typeface="Cambria Math" panose="02040503050406030204" pitchFamily="18" charset="0"/>
                      </a:rPr>
                      <m:t>A</m:t>
                    </m:r>
                    <m:r>
                      <a:rPr lang="en-GB">
                        <a:latin typeface="Cambria Math" panose="02040503050406030204" pitchFamily="18" charset="0"/>
                      </a:rPr>
                      <m:t>,</m:t>
                    </m:r>
                    <m:r>
                      <a:rPr lang="en-GB" i="1">
                        <a:latin typeface="Cambria Math" panose="02040503050406030204" pitchFamily="18" charset="0"/>
                      </a:rPr>
                      <m:t>𝜌</m:t>
                    </m:r>
                    <m:r>
                      <a:rPr lang="en-GB">
                        <a:latin typeface="Cambria Math" panose="02040503050406030204" pitchFamily="18" charset="0"/>
                      </a:rPr>
                      <m:t>,</m:t>
                    </m:r>
                    <m:r>
                      <a:rPr lang="en-GB" i="1">
                        <a:latin typeface="Cambria Math" panose="02040503050406030204" pitchFamily="18" charset="0"/>
                      </a:rPr>
                      <m:t>𝜈</m:t>
                    </m:r>
                    <m:r>
                      <a:rPr lang="en-GB" i="1">
                        <a:latin typeface="Cambria Math" panose="02040503050406030204" pitchFamily="18" charset="0"/>
                      </a:rPr>
                      <m:t>)</m:t>
                    </m:r>
                  </m:oMath>
                </a14:m>
                <a:r>
                  <a:rPr lang="en-GB" dirty="0"/>
                  <a:t>, a consumer would solve the </a:t>
                </a:r>
                <a14:m>
                  <m:oMath xmlns:m="http://schemas.openxmlformats.org/officeDocument/2006/math">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r>
                          <a:rPr lang="en-GB" b="0" i="1" smtClean="0">
                            <a:latin typeface="Cambria Math" panose="02040503050406030204" pitchFamily="18" charset="0"/>
                          </a:rPr>
                          <m:t>=0</m:t>
                        </m:r>
                      </m:sub>
                      <m:sup/>
                      <m:e>
                        <m:r>
                          <a:rPr lang="en-GB" b="0" i="1" smtClean="0">
                            <a:latin typeface="Cambria Math" panose="02040503050406030204" pitchFamily="18" charset="0"/>
                          </a:rPr>
                          <m:t>𝑢</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𝑖</m:t>
                            </m:r>
                          </m:sub>
                        </m:sSub>
                        <m:r>
                          <a:rPr lang="en-GB" b="0" i="1" smtClean="0">
                            <a:latin typeface="Cambria Math" panose="02040503050406030204" pitchFamily="18" charset="0"/>
                          </a:rPr>
                          <m:t>)</m:t>
                        </m:r>
                      </m:e>
                    </m:nary>
                  </m:oMath>
                </a14:m>
                <a:r>
                  <a:rPr lang="en-GB" dirty="0"/>
                  <a:t>.  This would result in a stochastic dynamic optimisation problem – which is often solved through simulations. Log-linear approaches are discouraged.</a:t>
                </a:r>
              </a:p>
              <a:p>
                <a:r>
                  <a:rPr lang="en-GB" dirty="0"/>
                  <a:t>Notice that we associate consumption both with quality </a:t>
                </a:r>
                <a14:m>
                  <m:oMath xmlns:m="http://schemas.openxmlformats.org/officeDocument/2006/math">
                    <m:r>
                      <a:rPr lang="en-GB" i="1">
                        <a:latin typeface="Cambria Math" panose="02040503050406030204" pitchFamily="18" charset="0"/>
                      </a:rPr>
                      <m:t>𝑔</m:t>
                    </m:r>
                    <m:d>
                      <m:dPr>
                        <m:ctrlPr>
                          <a:rPr lang="en-GB" i="1">
                            <a:latin typeface="Cambria Math" panose="02040503050406030204" pitchFamily="18" charset="0"/>
                          </a:rPr>
                        </m:ctrlPr>
                      </m:dPr>
                      <m:e>
                        <m:r>
                          <m:rPr>
                            <m:sty m:val="p"/>
                          </m:rPr>
                          <a:rPr lang="en-GB">
                            <a:latin typeface="Cambria Math" panose="02040503050406030204" pitchFamily="18" charset="0"/>
                          </a:rPr>
                          <m:t>Γ</m:t>
                        </m:r>
                      </m:e>
                    </m:d>
                  </m:oMath>
                </a14:m>
                <a:r>
                  <a:rPr lang="en-GB" dirty="0"/>
                  <a:t> and needs/</a:t>
                </a:r>
              </a:p>
              <a:p>
                <a:pPr marL="0" indent="0">
                  <a:buNone/>
                </a:pPr>
                <a:endParaRPr lang="en-GB" dirty="0"/>
              </a:p>
            </p:txBody>
          </p:sp>
        </mc:Choice>
        <mc:Fallback>
          <p:sp>
            <p:nvSpPr>
              <p:cNvPr id="3" name="Content Placeholder 2">
                <a:extLst>
                  <a:ext uri="{FF2B5EF4-FFF2-40B4-BE49-F238E27FC236}">
                    <a16:creationId xmlns:a16="http://schemas.microsoft.com/office/drawing/2014/main" id="{47B9D061-7C30-4649-A206-50FFAEFA9D52}"/>
                  </a:ext>
                </a:extLst>
              </p:cNvPr>
              <p:cNvSpPr>
                <a:spLocks noGrp="1" noRot="1" noChangeAspect="1" noMove="1" noResize="1" noEditPoints="1" noAdjustHandles="1" noChangeArrowheads="1" noChangeShapeType="1" noTextEdit="1"/>
              </p:cNvSpPr>
              <p:nvPr>
                <p:ph idx="1"/>
              </p:nvPr>
            </p:nvSpPr>
            <p:spPr>
              <a:blipFill>
                <a:blip r:embed="rId2"/>
                <a:stretch>
                  <a:fillRect r="-23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96497DD-EA4E-4EC4-844C-D5327A2802C5}"/>
              </a:ext>
            </a:extLst>
          </p:cNvPr>
          <p:cNvSpPr>
            <a:spLocks noGrp="1"/>
          </p:cNvSpPr>
          <p:nvPr>
            <p:ph type="sldNum" sz="quarter" idx="12"/>
          </p:nvPr>
        </p:nvSpPr>
        <p:spPr/>
        <p:txBody>
          <a:bodyPr/>
          <a:lstStyle/>
          <a:p>
            <a:pPr>
              <a:defRPr/>
            </a:pPr>
            <a:fld id="{8E35B453-7314-4BBD-9303-11C6BECC4B0D}" type="slidenum">
              <a:rPr lang="en-GB" altLang="en-US" smtClean="0"/>
              <a:pPr>
                <a:defRPr/>
              </a:pPr>
              <a:t>14</a:t>
            </a:fld>
            <a:endParaRPr lang="en-GB" altLang="en-US" dirty="0"/>
          </a:p>
        </p:txBody>
      </p:sp>
    </p:spTree>
    <p:extLst>
      <p:ext uri="{BB962C8B-B14F-4D97-AF65-F5344CB8AC3E}">
        <p14:creationId xmlns:p14="http://schemas.microsoft.com/office/powerpoint/2010/main" val="2366254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BFB1-E711-46FE-9640-ACB165329918}"/>
              </a:ext>
            </a:extLst>
          </p:cNvPr>
          <p:cNvSpPr>
            <a:spLocks noGrp="1"/>
          </p:cNvSpPr>
          <p:nvPr>
            <p:ph type="title"/>
          </p:nvPr>
        </p:nvSpPr>
        <p:spPr/>
        <p:txBody>
          <a:bodyPr/>
          <a:lstStyle/>
          <a:p>
            <a:r>
              <a:rPr lang="en-GB" dirty="0"/>
              <a:t>A simpler non-stochastic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17D304-52FB-40B2-8A70-166828E93AA6}"/>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𝜂</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𝜂</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𝑇</m:t>
                      </m:r>
                      <m:r>
                        <a:rPr lang="en-GB" i="1">
                          <a:latin typeface="Cambria Math" panose="02040503050406030204" pitchFamily="18" charset="0"/>
                        </a:rPr>
                        <m:t>)</m:t>
                      </m:r>
                    </m:oMath>
                  </m:oMathPara>
                </a14:m>
                <a:endParaRPr lang="en-GB" dirty="0"/>
              </a:p>
              <a:p>
                <a:pPr marL="0" indent="0">
                  <a:buNone/>
                </a:pPr>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𝑘</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sub>
                      </m:sSub>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d>
                            <m:dPr>
                              <m:ctrlPr>
                                <a:rPr lang="en-GB" b="0" i="1" smtClean="0">
                                  <a:latin typeface="Cambria Math" panose="02040503050406030204" pitchFamily="18" charset="0"/>
                                </a:rPr>
                              </m:ctrlPr>
                            </m:dPr>
                            <m:e>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i="1">
                              <a:latin typeface="Cambria Math" panose="02040503050406030204" pitchFamily="18" charset="0"/>
                            </a:rPr>
                            <m:t>𝜂</m:t>
                          </m:r>
                        </m:e>
                        <m:sub>
                          <m:r>
                            <a:rPr lang="en-GB" i="1">
                              <a:latin typeface="Cambria Math" panose="02040503050406030204" pitchFamily="18" charset="0"/>
                            </a:rPr>
                            <m:t>𝑡</m:t>
                          </m:r>
                        </m:sub>
                      </m:sSub>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𝜌</m:t>
                          </m:r>
                        </m:e>
                      </m:d>
                    </m:oMath>
                  </m:oMathPara>
                </a14:m>
                <a:endParaRPr lang="en-GB" dirty="0"/>
              </a:p>
              <a:p>
                <a:pPr marL="0" indent="0">
                  <a:buNone/>
                </a:pPr>
                <a:endParaRPr lang="en-GB" dirty="0"/>
              </a:p>
              <a:p>
                <a:pPr marL="0" indent="0">
                  <a:buNone/>
                </a:pPr>
                <a:r>
                  <a:rPr lang="en-GB" dirty="0"/>
                  <a:t>To show the role of </a:t>
                </a: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e>
                    </m:d>
                  </m:oMath>
                </a14:m>
                <a:r>
                  <a:rPr lang="en-GB" dirty="0"/>
                  <a:t> in a non-stochastic model, consider </a:t>
                </a: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e>
                    </m:d>
                    <m:r>
                      <a:rPr lang="en-GB" b="0" i="1" smtClean="0">
                        <a:latin typeface="Cambria Math" panose="02040503050406030204" pitchFamily="18" charset="0"/>
                      </a:rPr>
                      <m:t>=</m:t>
                    </m:r>
                    <m:r>
                      <a:rPr lang="en-GB" b="0" i="1" smtClean="0">
                        <a:latin typeface="Cambria Math" panose="02040503050406030204" pitchFamily="18" charset="0"/>
                      </a:rPr>
                      <m:t>𝑚</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𝑎</m:t>
                        </m:r>
                      </m:sup>
                    </m:sSup>
                  </m:oMath>
                </a14:m>
                <a:r>
                  <a:rPr lang="en-GB" dirty="0"/>
                  <a:t> and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𝛼</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e>
                        </m:d>
                      </m:e>
                    </m:func>
                    <m:r>
                      <a:rPr lang="en-GB" b="0" i="1" smtClean="0">
                        <a:latin typeface="Cambria Math" panose="02040503050406030204" pitchFamily="18" charset="0"/>
                      </a:rPr>
                      <m:t>+</m:t>
                    </m:r>
                    <m:r>
                      <a:rPr lang="en-GB" b="0" i="1" smtClean="0">
                        <a:latin typeface="Cambria Math" panose="02040503050406030204" pitchFamily="18" charset="0"/>
                      </a:rPr>
                      <m:t>𝛽</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𝑡</m:t>
                                </m:r>
                              </m:sub>
                            </m:sSub>
                          </m:e>
                        </m:d>
                      </m:e>
                    </m:func>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𝛼</m:t>
                        </m:r>
                        <m:r>
                          <a:rPr lang="en-GB" b="0" i="1" smtClean="0">
                            <a:latin typeface="Cambria Math" panose="02040503050406030204" pitchFamily="18" charset="0"/>
                          </a:rPr>
                          <m:t>−</m:t>
                        </m:r>
                        <m:r>
                          <a:rPr lang="en-GB" b="0" i="1" smtClean="0">
                            <a:latin typeface="Cambria Math" panose="02040503050406030204" pitchFamily="18" charset="0"/>
                          </a:rPr>
                          <m:t>𝛽</m:t>
                        </m:r>
                      </m:e>
                    </m:d>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𝜌</m:t>
                            </m:r>
                          </m:e>
                        </m:d>
                      </m:e>
                    </m:func>
                  </m:oMath>
                </a14:m>
                <a:r>
                  <a:rPr lang="en-GB" dirty="0"/>
                  <a:t> where a consumer can adjust </a:t>
                </a:r>
                <a14:m>
                  <m:oMath xmlns:m="http://schemas.openxmlformats.org/officeDocument/2006/math">
                    <m:r>
                      <a:rPr lang="en-GB" i="1">
                        <a:latin typeface="Cambria Math" panose="02040503050406030204" pitchFamily="18" charset="0"/>
                      </a:rPr>
                      <m:t>𝜈</m:t>
                    </m:r>
                  </m:oMath>
                </a14:m>
                <a:r>
                  <a:rPr lang="en-GB" dirty="0"/>
                  <a:t> while cost per need-unit is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oMath>
                </a14:m>
                <a:r>
                  <a:rPr lang="en-GB" dirty="0"/>
                  <a:t> and the constraint </a:t>
                </a: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𝜌</m:t>
                        </m:r>
                      </m:e>
                    </m:d>
                  </m:oMath>
                </a14:m>
                <a:r>
                  <a:rPr lang="en-GB" dirty="0"/>
                  <a:t> is brought about by ownership of assets. This non-stochastic replaces </a:t>
                </a:r>
                <a14:m>
                  <m:oMath xmlns:m="http://schemas.openxmlformats.org/officeDocument/2006/math">
                    <m:r>
                      <a:rPr lang="en-GB" i="1">
                        <a:latin typeface="Cambria Math" panose="02040503050406030204" pitchFamily="18" charset="0"/>
                      </a:rPr>
                      <m:t>𝜌</m:t>
                    </m:r>
                  </m:oMath>
                </a14:m>
                <a:r>
                  <a:rPr lang="en-GB" dirty="0"/>
                  <a:t>-discounting with cost.</a:t>
                </a:r>
              </a:p>
              <a:p>
                <a:endParaRPr lang="en-GB" dirty="0"/>
              </a:p>
            </p:txBody>
          </p:sp>
        </mc:Choice>
        <mc:Fallback>
          <p:sp>
            <p:nvSpPr>
              <p:cNvPr id="3" name="Content Placeholder 2">
                <a:extLst>
                  <a:ext uri="{FF2B5EF4-FFF2-40B4-BE49-F238E27FC236}">
                    <a16:creationId xmlns:a16="http://schemas.microsoft.com/office/drawing/2014/main" id="{0C17D304-52FB-40B2-8A70-166828E93AA6}"/>
                  </a:ext>
                </a:extLst>
              </p:cNvPr>
              <p:cNvSpPr>
                <a:spLocks noGrp="1" noRot="1" noChangeAspect="1" noMove="1" noResize="1" noEditPoints="1" noAdjustHandles="1" noChangeArrowheads="1" noChangeShapeType="1" noTextEdit="1"/>
              </p:cNvSpPr>
              <p:nvPr>
                <p:ph idx="1"/>
              </p:nvPr>
            </p:nvSpPr>
            <p:spPr>
              <a:blipFill>
                <a:blip r:embed="rId2"/>
                <a:stretch>
                  <a:fillRect l="-6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50017A4-2421-4F46-9E41-19A7140A79C4}"/>
              </a:ext>
            </a:extLst>
          </p:cNvPr>
          <p:cNvSpPr>
            <a:spLocks noGrp="1"/>
          </p:cNvSpPr>
          <p:nvPr>
            <p:ph type="sldNum" sz="quarter" idx="12"/>
          </p:nvPr>
        </p:nvSpPr>
        <p:spPr/>
        <p:txBody>
          <a:bodyPr/>
          <a:lstStyle/>
          <a:p>
            <a:pPr>
              <a:defRPr/>
            </a:pPr>
            <a:fld id="{8E35B453-7314-4BBD-9303-11C6BECC4B0D}" type="slidenum">
              <a:rPr lang="en-GB" altLang="en-US" smtClean="0"/>
              <a:pPr>
                <a:defRPr/>
              </a:pPr>
              <a:t>15</a:t>
            </a:fld>
            <a:endParaRPr lang="en-GB" altLang="en-US" dirty="0"/>
          </a:p>
        </p:txBody>
      </p:sp>
    </p:spTree>
    <p:extLst>
      <p:ext uri="{BB962C8B-B14F-4D97-AF65-F5344CB8AC3E}">
        <p14:creationId xmlns:p14="http://schemas.microsoft.com/office/powerpoint/2010/main" val="2471176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4707-8F64-4DB9-8603-C0BD55EAD3BD}"/>
              </a:ext>
            </a:extLst>
          </p:cNvPr>
          <p:cNvSpPr>
            <a:spLocks noGrp="1"/>
          </p:cNvSpPr>
          <p:nvPr>
            <p:ph type="title"/>
          </p:nvPr>
        </p:nvSpPr>
        <p:spPr/>
        <p:txBody>
          <a:bodyPr/>
          <a:lstStyle/>
          <a:p>
            <a:r>
              <a:rPr lang="en-GB" dirty="0"/>
              <a:t>Empirical Concerns</a:t>
            </a:r>
          </a:p>
        </p:txBody>
      </p:sp>
      <p:sp>
        <p:nvSpPr>
          <p:cNvPr id="3" name="Content Placeholder 2">
            <a:extLst>
              <a:ext uri="{FF2B5EF4-FFF2-40B4-BE49-F238E27FC236}">
                <a16:creationId xmlns:a16="http://schemas.microsoft.com/office/drawing/2014/main" id="{640F76F0-9B0A-46DC-BD18-29A51356C490}"/>
              </a:ext>
            </a:extLst>
          </p:cNvPr>
          <p:cNvSpPr>
            <a:spLocks noGrp="1"/>
          </p:cNvSpPr>
          <p:nvPr>
            <p:ph idx="1"/>
          </p:nvPr>
        </p:nvSpPr>
        <p:spPr/>
        <p:txBody>
          <a:bodyPr/>
          <a:lstStyle/>
          <a:p>
            <a:r>
              <a:rPr lang="en-GB" dirty="0"/>
              <a:t>It is easy to determine which characteristics can be passed down to generations in the empirical data</a:t>
            </a:r>
          </a:p>
          <a:p>
            <a:r>
              <a:rPr lang="en-GB" dirty="0"/>
              <a:t>Quality is defined with total costs on commodity (many interpretations of quality exist in the literature)</a:t>
            </a:r>
          </a:p>
          <a:p>
            <a:r>
              <a:rPr lang="en-GB" dirty="0"/>
              <a:t>Credit plays a significant role in the current setting (directly to consumers or through governments in the LDCs) – thus requiring us to consider interest rates in the evolution of assets</a:t>
            </a:r>
          </a:p>
          <a:p>
            <a:endParaRPr lang="en-GB" dirty="0"/>
          </a:p>
          <a:p>
            <a:endParaRPr lang="en-GB" dirty="0"/>
          </a:p>
        </p:txBody>
      </p:sp>
      <p:sp>
        <p:nvSpPr>
          <p:cNvPr id="4" name="Slide Number Placeholder 3">
            <a:extLst>
              <a:ext uri="{FF2B5EF4-FFF2-40B4-BE49-F238E27FC236}">
                <a16:creationId xmlns:a16="http://schemas.microsoft.com/office/drawing/2014/main" id="{7636CE9F-02CD-4400-AC8B-651B0264459B}"/>
              </a:ext>
            </a:extLst>
          </p:cNvPr>
          <p:cNvSpPr>
            <a:spLocks noGrp="1"/>
          </p:cNvSpPr>
          <p:nvPr>
            <p:ph type="sldNum" sz="quarter" idx="12"/>
          </p:nvPr>
        </p:nvSpPr>
        <p:spPr/>
        <p:txBody>
          <a:bodyPr/>
          <a:lstStyle/>
          <a:p>
            <a:pPr>
              <a:defRPr/>
            </a:pPr>
            <a:fld id="{8E35B453-7314-4BBD-9303-11C6BECC4B0D}" type="slidenum">
              <a:rPr lang="en-GB" altLang="en-US" smtClean="0"/>
              <a:pPr>
                <a:defRPr/>
              </a:pPr>
              <a:t>16</a:t>
            </a:fld>
            <a:endParaRPr lang="en-GB" altLang="en-US" dirty="0"/>
          </a:p>
        </p:txBody>
      </p:sp>
    </p:spTree>
    <p:extLst>
      <p:ext uri="{BB962C8B-B14F-4D97-AF65-F5344CB8AC3E}">
        <p14:creationId xmlns:p14="http://schemas.microsoft.com/office/powerpoint/2010/main" val="12682291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C546-8FFD-446E-BDCF-98089415F8B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A2A16AD-BBE9-46B1-A4CE-03E91196953B}"/>
              </a:ext>
            </a:extLst>
          </p:cNvPr>
          <p:cNvSpPr>
            <a:spLocks noGrp="1"/>
          </p:cNvSpPr>
          <p:nvPr>
            <p:ph idx="1"/>
          </p:nvPr>
        </p:nvSpPr>
        <p:spPr/>
        <p:txBody>
          <a:bodyPr/>
          <a:lstStyle/>
          <a:p>
            <a:pPr marL="457200" indent="-457200">
              <a:buFont typeface="+mj-lt"/>
              <a:buAutoNum type="arabicPeriod"/>
            </a:pPr>
            <a:r>
              <a:rPr lang="en-GB" dirty="0"/>
              <a:t>A Deaton, </a:t>
            </a:r>
            <a:r>
              <a:rPr lang="en-GB" i="1" dirty="0"/>
              <a:t>Understanding Consumption</a:t>
            </a:r>
            <a:r>
              <a:rPr lang="en-GB" dirty="0"/>
              <a:t>, Clarendon Press 1993</a:t>
            </a:r>
          </a:p>
          <a:p>
            <a:pPr marL="457200" indent="-457200">
              <a:buFont typeface="+mj-lt"/>
              <a:buAutoNum type="arabicPeriod"/>
            </a:pPr>
            <a:r>
              <a:rPr lang="en-GB" dirty="0"/>
              <a:t>N J Ireland, “On limiting the market for status signals,” </a:t>
            </a:r>
            <a:r>
              <a:rPr lang="en-GB" i="1" dirty="0"/>
              <a:t>Journal of Public Economics</a:t>
            </a:r>
            <a:r>
              <a:rPr lang="en-GB" dirty="0"/>
              <a:t>, 1994</a:t>
            </a:r>
          </a:p>
          <a:p>
            <a:pPr marL="457200" indent="-457200" fontAlgn="ctr">
              <a:buFont typeface="+mj-lt"/>
              <a:buAutoNum type="arabicPeriod"/>
            </a:pPr>
            <a:r>
              <a:rPr lang="en-GB" dirty="0"/>
              <a:t>L </a:t>
            </a:r>
            <a:r>
              <a:rPr lang="en-GB" dirty="0" err="1"/>
              <a:t>Doyal</a:t>
            </a:r>
            <a:r>
              <a:rPr lang="en-GB" dirty="0"/>
              <a:t> and I Gough, </a:t>
            </a:r>
            <a:r>
              <a:rPr lang="en-GB" i="1" dirty="0"/>
              <a:t>A Theory of Human Need, </a:t>
            </a:r>
            <a:r>
              <a:rPr lang="en-GB" dirty="0"/>
              <a:t>Palgrave London 1991</a:t>
            </a:r>
          </a:p>
          <a:p>
            <a:pPr marL="457200" indent="-457200" fontAlgn="ctr">
              <a:buFont typeface="+mj-lt"/>
              <a:buAutoNum type="arabicPeriod"/>
            </a:pPr>
            <a:r>
              <a:rPr lang="en-GB" dirty="0"/>
              <a:t>G Loewenstein and D </a:t>
            </a:r>
            <a:r>
              <a:rPr lang="en-GB" dirty="0" err="1"/>
              <a:t>Prelec</a:t>
            </a:r>
            <a:r>
              <a:rPr lang="en-GB" dirty="0"/>
              <a:t>, “Anomalies in Intertemporal Choice: Evidence and an Interpretation”, </a:t>
            </a:r>
            <a:r>
              <a:rPr lang="en-GB" i="1" dirty="0"/>
              <a:t>The Quarterly Journal of Economics</a:t>
            </a:r>
            <a:r>
              <a:rPr lang="en-GB" dirty="0"/>
              <a:t>, 107 (2) (May, 1992), pp. 573-597</a:t>
            </a:r>
          </a:p>
          <a:p>
            <a:endParaRPr lang="en-GB" dirty="0"/>
          </a:p>
        </p:txBody>
      </p:sp>
      <p:sp>
        <p:nvSpPr>
          <p:cNvPr id="4" name="Slide Number Placeholder 3">
            <a:extLst>
              <a:ext uri="{FF2B5EF4-FFF2-40B4-BE49-F238E27FC236}">
                <a16:creationId xmlns:a16="http://schemas.microsoft.com/office/drawing/2014/main" id="{E01FF188-C96F-42BD-A87E-32B495EE8554}"/>
              </a:ext>
            </a:extLst>
          </p:cNvPr>
          <p:cNvSpPr>
            <a:spLocks noGrp="1"/>
          </p:cNvSpPr>
          <p:nvPr>
            <p:ph type="sldNum" sz="quarter" idx="12"/>
          </p:nvPr>
        </p:nvSpPr>
        <p:spPr/>
        <p:txBody>
          <a:bodyPr/>
          <a:lstStyle/>
          <a:p>
            <a:pPr>
              <a:defRPr/>
            </a:pPr>
            <a:fld id="{8E35B453-7314-4BBD-9303-11C6BECC4B0D}" type="slidenum">
              <a:rPr lang="en-GB" altLang="en-US" smtClean="0"/>
              <a:pPr>
                <a:defRPr/>
              </a:pPr>
              <a:t>17</a:t>
            </a:fld>
            <a:endParaRPr lang="en-GB" altLang="en-US" dirty="0"/>
          </a:p>
        </p:txBody>
      </p:sp>
    </p:spTree>
    <p:extLst>
      <p:ext uri="{BB962C8B-B14F-4D97-AF65-F5344CB8AC3E}">
        <p14:creationId xmlns:p14="http://schemas.microsoft.com/office/powerpoint/2010/main" val="1118667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Conspicuous or status-related Consumption</a:t>
            </a:r>
          </a:p>
        </p:txBody>
      </p:sp>
      <p:sp>
        <p:nvSpPr>
          <p:cNvPr id="3" name="Content Placeholder 2"/>
          <p:cNvSpPr>
            <a:spLocks noGrp="1"/>
          </p:cNvSpPr>
          <p:nvPr>
            <p:ph idx="1"/>
          </p:nvPr>
        </p:nvSpPr>
        <p:spPr>
          <a:xfrm>
            <a:off x="633067" y="1428750"/>
            <a:ext cx="7886700" cy="3262312"/>
          </a:xfrm>
        </p:spPr>
        <p:txBody>
          <a:bodyPr>
            <a:normAutofit/>
          </a:bodyPr>
          <a:lstStyle/>
          <a:p>
            <a:endParaRPr lang="en-GB" dirty="0"/>
          </a:p>
          <a:p>
            <a:r>
              <a:rPr lang="en-GB" dirty="0"/>
              <a:t>The tendency of consumers to indicate status by using goods of a higher quality or in higher quantity than what might be considered necessary*</a:t>
            </a:r>
          </a:p>
          <a:p>
            <a:r>
              <a:rPr lang="en-GB" dirty="0"/>
              <a:t>Veblen argued that signalling of status is innate in societies.</a:t>
            </a:r>
          </a:p>
          <a:p>
            <a:pPr marL="0" indent="0">
              <a:buNone/>
            </a:pPr>
            <a:r>
              <a:rPr lang="en-GB" dirty="0"/>
              <a:t> </a:t>
            </a:r>
          </a:p>
        </p:txBody>
      </p:sp>
    </p:spTree>
    <p:extLst>
      <p:ext uri="{BB962C8B-B14F-4D97-AF65-F5344CB8AC3E}">
        <p14:creationId xmlns:p14="http://schemas.microsoft.com/office/powerpoint/2010/main" val="2245596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7D39-567F-47A4-9152-FB5354A26436}"/>
              </a:ext>
            </a:extLst>
          </p:cNvPr>
          <p:cNvSpPr>
            <a:spLocks noGrp="1"/>
          </p:cNvSpPr>
          <p:nvPr>
            <p:ph type="title"/>
          </p:nvPr>
        </p:nvSpPr>
        <p:spPr/>
        <p:txBody>
          <a:bodyPr/>
          <a:lstStyle/>
          <a:p>
            <a:r>
              <a:rPr lang="en-GB" dirty="0"/>
              <a:t>What are “needs”?</a:t>
            </a:r>
          </a:p>
        </p:txBody>
      </p:sp>
      <p:sp>
        <p:nvSpPr>
          <p:cNvPr id="3" name="Content Placeholder 2">
            <a:extLst>
              <a:ext uri="{FF2B5EF4-FFF2-40B4-BE49-F238E27FC236}">
                <a16:creationId xmlns:a16="http://schemas.microsoft.com/office/drawing/2014/main" id="{FA1E554A-079D-44D9-8B97-FA9E72A5FFB9}"/>
              </a:ext>
            </a:extLst>
          </p:cNvPr>
          <p:cNvSpPr>
            <a:spLocks noGrp="1"/>
          </p:cNvSpPr>
          <p:nvPr>
            <p:ph idx="1"/>
          </p:nvPr>
        </p:nvSpPr>
        <p:spPr/>
        <p:txBody>
          <a:bodyPr/>
          <a:lstStyle/>
          <a:p>
            <a:r>
              <a:rPr lang="en-GB" dirty="0"/>
              <a:t>On one hand we have the view supported by Townsend that treats “needs” purely as subjective preferences</a:t>
            </a:r>
          </a:p>
          <a:p>
            <a:r>
              <a:rPr lang="en-GB" dirty="0"/>
              <a:t>On the other extreme, there is the view that “needs” should be decided by a benign central committee</a:t>
            </a:r>
          </a:p>
          <a:p>
            <a:r>
              <a:rPr lang="en-GB" dirty="0" err="1"/>
              <a:t>Doyal</a:t>
            </a:r>
            <a:r>
              <a:rPr lang="en-GB" dirty="0"/>
              <a:t> and Gough[3] define needs in terms of health and autonomy – deriving societal preconditions for them in a general theory</a:t>
            </a:r>
          </a:p>
        </p:txBody>
      </p:sp>
      <p:sp>
        <p:nvSpPr>
          <p:cNvPr id="4" name="Slide Number Placeholder 3">
            <a:extLst>
              <a:ext uri="{FF2B5EF4-FFF2-40B4-BE49-F238E27FC236}">
                <a16:creationId xmlns:a16="http://schemas.microsoft.com/office/drawing/2014/main" id="{50066A6D-8A7E-48EA-90F8-26BD6819350B}"/>
              </a:ext>
            </a:extLst>
          </p:cNvPr>
          <p:cNvSpPr>
            <a:spLocks noGrp="1"/>
          </p:cNvSpPr>
          <p:nvPr>
            <p:ph type="sldNum" sz="quarter" idx="12"/>
          </p:nvPr>
        </p:nvSpPr>
        <p:spPr/>
        <p:txBody>
          <a:bodyPr/>
          <a:lstStyle/>
          <a:p>
            <a:pPr>
              <a:defRPr/>
            </a:pPr>
            <a:fld id="{8E35B453-7314-4BBD-9303-11C6BECC4B0D}" type="slidenum">
              <a:rPr lang="en-GB" altLang="en-US" smtClean="0"/>
              <a:pPr>
                <a:defRPr/>
              </a:pPr>
              <a:t>3</a:t>
            </a:fld>
            <a:endParaRPr lang="en-GB" altLang="en-US" dirty="0"/>
          </a:p>
        </p:txBody>
      </p:sp>
    </p:spTree>
    <p:extLst>
      <p:ext uri="{BB962C8B-B14F-4D97-AF65-F5344CB8AC3E}">
        <p14:creationId xmlns:p14="http://schemas.microsoft.com/office/powerpoint/2010/main" val="25622488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5EE8-DF91-4A2F-B735-EEFB35034214}"/>
              </a:ext>
            </a:extLst>
          </p:cNvPr>
          <p:cNvSpPr>
            <a:spLocks noGrp="1"/>
          </p:cNvSpPr>
          <p:nvPr>
            <p:ph type="title"/>
          </p:nvPr>
        </p:nvSpPr>
        <p:spPr/>
        <p:txBody>
          <a:bodyPr/>
          <a:lstStyle/>
          <a:p>
            <a:r>
              <a:rPr lang="en-GB" dirty="0"/>
              <a:t>Is conspicuous consumption universal?</a:t>
            </a:r>
          </a:p>
        </p:txBody>
      </p:sp>
      <p:sp>
        <p:nvSpPr>
          <p:cNvPr id="3" name="Content Placeholder 2">
            <a:extLst>
              <a:ext uri="{FF2B5EF4-FFF2-40B4-BE49-F238E27FC236}">
                <a16:creationId xmlns:a16="http://schemas.microsoft.com/office/drawing/2014/main" id="{32AEB821-15F4-4647-8240-BAAE398CEF97}"/>
              </a:ext>
            </a:extLst>
          </p:cNvPr>
          <p:cNvSpPr>
            <a:spLocks noGrp="1"/>
          </p:cNvSpPr>
          <p:nvPr>
            <p:ph idx="1"/>
          </p:nvPr>
        </p:nvSpPr>
        <p:spPr/>
        <p:txBody>
          <a:bodyPr/>
          <a:lstStyle/>
          <a:p>
            <a:r>
              <a:rPr lang="en-GB" dirty="0"/>
              <a:t>The public discourse often represents it as something that only serves the rich (consider the recent description of Ecclestone’s home). How true is this?</a:t>
            </a:r>
          </a:p>
          <a:p>
            <a:pPr lvl="1"/>
            <a:r>
              <a:rPr lang="en-GB" dirty="0"/>
              <a:t>Do the rich wealthy really need status-related consumption (more than the non-rich)?</a:t>
            </a:r>
          </a:p>
          <a:p>
            <a:pPr lvl="1"/>
            <a:r>
              <a:rPr lang="en-GB" dirty="0"/>
              <a:t>Can the poor benefit from status-related consumption?</a:t>
            </a:r>
          </a:p>
        </p:txBody>
      </p:sp>
      <p:sp>
        <p:nvSpPr>
          <p:cNvPr id="4" name="Slide Number Placeholder 3">
            <a:extLst>
              <a:ext uri="{FF2B5EF4-FFF2-40B4-BE49-F238E27FC236}">
                <a16:creationId xmlns:a16="http://schemas.microsoft.com/office/drawing/2014/main" id="{6DC5E073-F34C-4748-B870-825201DAA77C}"/>
              </a:ext>
            </a:extLst>
          </p:cNvPr>
          <p:cNvSpPr>
            <a:spLocks noGrp="1"/>
          </p:cNvSpPr>
          <p:nvPr>
            <p:ph type="sldNum" sz="quarter" idx="12"/>
          </p:nvPr>
        </p:nvSpPr>
        <p:spPr/>
        <p:txBody>
          <a:bodyPr/>
          <a:lstStyle/>
          <a:p>
            <a:pPr>
              <a:defRPr/>
            </a:pPr>
            <a:fld id="{8E35B453-7314-4BBD-9303-11C6BECC4B0D}" type="slidenum">
              <a:rPr lang="en-GB" altLang="en-US" smtClean="0"/>
              <a:pPr>
                <a:defRPr/>
              </a:pPr>
              <a:t>4</a:t>
            </a:fld>
            <a:endParaRPr lang="en-GB" altLang="en-US" dirty="0"/>
          </a:p>
        </p:txBody>
      </p:sp>
    </p:spTree>
    <p:extLst>
      <p:ext uri="{BB962C8B-B14F-4D97-AF65-F5344CB8AC3E}">
        <p14:creationId xmlns:p14="http://schemas.microsoft.com/office/powerpoint/2010/main" val="20089940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AD1D-E574-4903-B1EB-B9478DB3B1F7}"/>
              </a:ext>
            </a:extLst>
          </p:cNvPr>
          <p:cNvSpPr>
            <a:spLocks noGrp="1"/>
          </p:cNvSpPr>
          <p:nvPr>
            <p:ph type="title"/>
          </p:nvPr>
        </p:nvSpPr>
        <p:spPr>
          <a:xfrm>
            <a:off x="625238" y="389033"/>
            <a:ext cx="7886700" cy="993775"/>
          </a:xfrm>
        </p:spPr>
        <p:txBody>
          <a:bodyPr/>
          <a:lstStyle/>
          <a:p>
            <a:r>
              <a:rPr lang="en-GB" dirty="0"/>
              <a:t>Key Assumptions</a:t>
            </a:r>
          </a:p>
        </p:txBody>
      </p:sp>
      <p:sp>
        <p:nvSpPr>
          <p:cNvPr id="3" name="Content Placeholder 2">
            <a:extLst>
              <a:ext uri="{FF2B5EF4-FFF2-40B4-BE49-F238E27FC236}">
                <a16:creationId xmlns:a16="http://schemas.microsoft.com/office/drawing/2014/main" id="{1034B864-C603-454A-B4D2-EB2CCDB5A8E6}"/>
              </a:ext>
            </a:extLst>
          </p:cNvPr>
          <p:cNvSpPr>
            <a:spLocks noGrp="1"/>
          </p:cNvSpPr>
          <p:nvPr>
            <p:ph idx="1"/>
          </p:nvPr>
        </p:nvSpPr>
        <p:spPr/>
        <p:txBody>
          <a:bodyPr/>
          <a:lstStyle/>
          <a:p>
            <a:pPr marL="0" indent="0">
              <a:buNone/>
            </a:pPr>
            <a:endParaRPr lang="en-GB" dirty="0"/>
          </a:p>
          <a:p>
            <a:r>
              <a:rPr lang="en-GB" dirty="0"/>
              <a:t>A1. </a:t>
            </a:r>
            <a:r>
              <a:rPr lang="en-GB" i="1" dirty="0"/>
              <a:t>Rational Benefit </a:t>
            </a:r>
            <a:r>
              <a:rPr lang="en-GB" dirty="0"/>
              <a:t>-  There is a rational benefit to be had from status consumption (otherwise consumers would stay away from it in the long-run). The consumer preferences for status are not errors in judgment. </a:t>
            </a:r>
          </a:p>
          <a:p>
            <a:r>
              <a:rPr lang="en-GB" dirty="0"/>
              <a:t>A2. </a:t>
            </a:r>
            <a:r>
              <a:rPr lang="en-GB" i="1" dirty="0"/>
              <a:t>Assets can be held for long - </a:t>
            </a:r>
            <a:r>
              <a:rPr lang="en-GB" dirty="0"/>
              <a:t>Status-related consumption that is not considered “wealth” (i.e. most of non-durable status-related consumption) cannot be inherited (bequeathed) but all else can</a:t>
            </a:r>
          </a:p>
          <a:p>
            <a:endParaRPr lang="en-GB" dirty="0"/>
          </a:p>
        </p:txBody>
      </p:sp>
      <p:sp>
        <p:nvSpPr>
          <p:cNvPr id="4" name="Slide Number Placeholder 3">
            <a:extLst>
              <a:ext uri="{FF2B5EF4-FFF2-40B4-BE49-F238E27FC236}">
                <a16:creationId xmlns:a16="http://schemas.microsoft.com/office/drawing/2014/main" id="{1A1FAAFD-9808-4130-AB62-27CDEE1B0648}"/>
              </a:ext>
            </a:extLst>
          </p:cNvPr>
          <p:cNvSpPr>
            <a:spLocks noGrp="1"/>
          </p:cNvSpPr>
          <p:nvPr>
            <p:ph type="sldNum" sz="quarter" idx="12"/>
          </p:nvPr>
        </p:nvSpPr>
        <p:spPr/>
        <p:txBody>
          <a:bodyPr/>
          <a:lstStyle/>
          <a:p>
            <a:pPr>
              <a:defRPr/>
            </a:pPr>
            <a:fld id="{8E35B453-7314-4BBD-9303-11C6BECC4B0D}" type="slidenum">
              <a:rPr lang="en-GB" altLang="en-US" smtClean="0"/>
              <a:pPr>
                <a:defRPr/>
              </a:pPr>
              <a:t>5</a:t>
            </a:fld>
            <a:endParaRPr lang="en-GB" altLang="en-US" dirty="0"/>
          </a:p>
        </p:txBody>
      </p:sp>
    </p:spTree>
    <p:extLst>
      <p:ext uri="{BB962C8B-B14F-4D97-AF65-F5344CB8AC3E}">
        <p14:creationId xmlns:p14="http://schemas.microsoft.com/office/powerpoint/2010/main" val="13519923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ACA0-31A6-4A94-BA68-1A2739BEA033}"/>
              </a:ext>
            </a:extLst>
          </p:cNvPr>
          <p:cNvSpPr>
            <a:spLocks noGrp="1"/>
          </p:cNvSpPr>
          <p:nvPr>
            <p:ph type="title"/>
          </p:nvPr>
        </p:nvSpPr>
        <p:spPr/>
        <p:txBody>
          <a:bodyPr/>
          <a:lstStyle/>
          <a:p>
            <a:r>
              <a:rPr lang="en-GB" dirty="0"/>
              <a:t>Model for Consumer Demand</a:t>
            </a:r>
          </a:p>
        </p:txBody>
      </p:sp>
      <p:sp>
        <p:nvSpPr>
          <p:cNvPr id="3" name="Content Placeholder 2">
            <a:extLst>
              <a:ext uri="{FF2B5EF4-FFF2-40B4-BE49-F238E27FC236}">
                <a16:creationId xmlns:a16="http://schemas.microsoft.com/office/drawing/2014/main" id="{AEDF72D7-FBD8-441D-B702-D4D577D759A8}"/>
              </a:ext>
            </a:extLst>
          </p:cNvPr>
          <p:cNvSpPr>
            <a:spLocks noGrp="1"/>
          </p:cNvSpPr>
          <p:nvPr>
            <p:ph idx="1"/>
          </p:nvPr>
        </p:nvSpPr>
        <p:spPr/>
        <p:txBody>
          <a:bodyPr>
            <a:normAutofit lnSpcReduction="10000"/>
          </a:bodyPr>
          <a:lstStyle/>
          <a:p>
            <a:r>
              <a:rPr lang="en-GB" dirty="0"/>
              <a:t>A1 ensures that all consumers benefit from expensive non-durable consumption</a:t>
            </a:r>
          </a:p>
          <a:p>
            <a:r>
              <a:rPr lang="en-GB" dirty="0"/>
              <a:t>A2 separates long-term consumption from short-term consumption while considering the differences in start wealth of consumers</a:t>
            </a:r>
          </a:p>
          <a:p>
            <a:r>
              <a:rPr lang="en-GB" dirty="0"/>
              <a:t>Three claims about status follow:</a:t>
            </a:r>
          </a:p>
          <a:p>
            <a:pPr lvl="1"/>
            <a:r>
              <a:rPr lang="en-GB" dirty="0"/>
              <a:t>Claim 1: Status can come from either quality in non-durable consumption or wealth (which is durable consumption plus other long-term characteristics)</a:t>
            </a:r>
          </a:p>
          <a:p>
            <a:pPr lvl="1"/>
            <a:r>
              <a:rPr lang="en-GB" dirty="0"/>
              <a:t>Claim 2: Assets are more expensive but a more certain provider of status</a:t>
            </a:r>
          </a:p>
          <a:p>
            <a:pPr lvl="1"/>
            <a:r>
              <a:rPr lang="en-GB" dirty="0"/>
              <a:t>Claim 3: Fulfilment of minimum needs carries no status-advantage</a:t>
            </a:r>
          </a:p>
          <a:p>
            <a:r>
              <a:rPr lang="en-GB" dirty="0"/>
              <a:t>Question: Would wealth or assets influence status consumption?</a:t>
            </a:r>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AEF0C8D5-20FF-4F74-ADB3-0404D56C8108}"/>
              </a:ext>
            </a:extLst>
          </p:cNvPr>
          <p:cNvSpPr>
            <a:spLocks noGrp="1"/>
          </p:cNvSpPr>
          <p:nvPr>
            <p:ph type="sldNum" sz="quarter" idx="12"/>
          </p:nvPr>
        </p:nvSpPr>
        <p:spPr/>
        <p:txBody>
          <a:bodyPr/>
          <a:lstStyle/>
          <a:p>
            <a:pPr>
              <a:defRPr/>
            </a:pPr>
            <a:fld id="{8E35B453-7314-4BBD-9303-11C6BECC4B0D}" type="slidenum">
              <a:rPr lang="en-GB" altLang="en-US" smtClean="0"/>
              <a:pPr>
                <a:defRPr/>
              </a:pPr>
              <a:t>6</a:t>
            </a:fld>
            <a:endParaRPr lang="en-GB" altLang="en-US" dirty="0"/>
          </a:p>
        </p:txBody>
      </p:sp>
    </p:spTree>
    <p:extLst>
      <p:ext uri="{BB962C8B-B14F-4D97-AF65-F5344CB8AC3E}">
        <p14:creationId xmlns:p14="http://schemas.microsoft.com/office/powerpoint/2010/main" val="23945120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1F04-3175-4B5A-BF0C-80182312FA4A}"/>
              </a:ext>
            </a:extLst>
          </p:cNvPr>
          <p:cNvSpPr>
            <a:spLocks noGrp="1"/>
          </p:cNvSpPr>
          <p:nvPr>
            <p:ph type="title"/>
          </p:nvPr>
        </p:nvSpPr>
        <p:spPr/>
        <p:txBody>
          <a:bodyPr/>
          <a:lstStyle/>
          <a:p>
            <a:r>
              <a:rPr lang="en-GB" dirty="0"/>
              <a:t>Status as Utility</a:t>
            </a:r>
          </a:p>
        </p:txBody>
      </p:sp>
      <p:sp>
        <p:nvSpPr>
          <p:cNvPr id="3" name="Content Placeholder 2">
            <a:extLst>
              <a:ext uri="{FF2B5EF4-FFF2-40B4-BE49-F238E27FC236}">
                <a16:creationId xmlns:a16="http://schemas.microsoft.com/office/drawing/2014/main" id="{02F26935-3F15-42BA-B561-43D6954D1AEB}"/>
              </a:ext>
            </a:extLst>
          </p:cNvPr>
          <p:cNvSpPr>
            <a:spLocks noGrp="1"/>
          </p:cNvSpPr>
          <p:nvPr>
            <p:ph idx="1"/>
          </p:nvPr>
        </p:nvSpPr>
        <p:spPr/>
        <p:txBody>
          <a:bodyPr>
            <a:normAutofit lnSpcReduction="10000"/>
          </a:bodyPr>
          <a:lstStyle/>
          <a:p>
            <a:r>
              <a:rPr lang="en-GB" dirty="0"/>
              <a:t>Endowment effects and status-quo effects have been known to exist for a long time. Questions:</a:t>
            </a:r>
          </a:p>
          <a:p>
            <a:pPr lvl="1"/>
            <a:r>
              <a:rPr lang="en-GB" dirty="0"/>
              <a:t>How does include them in a model for demand?</a:t>
            </a:r>
          </a:p>
          <a:p>
            <a:pPr lvl="1"/>
            <a:r>
              <a:rPr lang="en-GB" dirty="0"/>
              <a:t>Can status be subjective?</a:t>
            </a:r>
          </a:p>
          <a:p>
            <a:pPr lvl="1"/>
            <a:r>
              <a:rPr lang="en-GB" dirty="0"/>
              <a:t>Is status the cause or effect of status-related consumption? </a:t>
            </a:r>
          </a:p>
          <a:p>
            <a:r>
              <a:rPr lang="en-GB" dirty="0" err="1"/>
              <a:t>Corneo</a:t>
            </a:r>
            <a:r>
              <a:rPr lang="en-GB" dirty="0"/>
              <a:t> et al consider a game-theoretic ranking model – where consumers participate with income and status goods. The literature on status consumption focuses on additional utility derived from visible consumption (see Ireland[2] model) </a:t>
            </a:r>
          </a:p>
          <a:p>
            <a:r>
              <a:rPr lang="en-GB" dirty="0"/>
              <a:t>We consider status a combination of wealth (education, occupation, and long-term assets) and purchased quality</a:t>
            </a:r>
          </a:p>
          <a:p>
            <a:endParaRPr lang="en-GB" dirty="0"/>
          </a:p>
        </p:txBody>
      </p:sp>
      <p:sp>
        <p:nvSpPr>
          <p:cNvPr id="4" name="Slide Number Placeholder 3">
            <a:extLst>
              <a:ext uri="{FF2B5EF4-FFF2-40B4-BE49-F238E27FC236}">
                <a16:creationId xmlns:a16="http://schemas.microsoft.com/office/drawing/2014/main" id="{C54EB51B-7E50-4913-99B2-28938EA79579}"/>
              </a:ext>
            </a:extLst>
          </p:cNvPr>
          <p:cNvSpPr>
            <a:spLocks noGrp="1"/>
          </p:cNvSpPr>
          <p:nvPr>
            <p:ph type="sldNum" sz="quarter" idx="12"/>
          </p:nvPr>
        </p:nvSpPr>
        <p:spPr/>
        <p:txBody>
          <a:bodyPr/>
          <a:lstStyle/>
          <a:p>
            <a:pPr>
              <a:defRPr/>
            </a:pPr>
            <a:fld id="{8E35B453-7314-4BBD-9303-11C6BECC4B0D}" type="slidenum">
              <a:rPr lang="en-GB" altLang="en-US" smtClean="0"/>
              <a:pPr>
                <a:defRPr/>
              </a:pPr>
              <a:t>7</a:t>
            </a:fld>
            <a:endParaRPr lang="en-GB" altLang="en-US" dirty="0"/>
          </a:p>
        </p:txBody>
      </p:sp>
    </p:spTree>
    <p:extLst>
      <p:ext uri="{BB962C8B-B14F-4D97-AF65-F5344CB8AC3E}">
        <p14:creationId xmlns:p14="http://schemas.microsoft.com/office/powerpoint/2010/main" val="16360492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5CA5-3ABC-4586-940F-3BA2D19EAA45}"/>
              </a:ext>
            </a:extLst>
          </p:cNvPr>
          <p:cNvSpPr>
            <a:spLocks noGrp="1"/>
          </p:cNvSpPr>
          <p:nvPr>
            <p:ph type="title"/>
          </p:nvPr>
        </p:nvSpPr>
        <p:spPr/>
        <p:txBody>
          <a:bodyPr/>
          <a:lstStyle/>
          <a:p>
            <a:r>
              <a:rPr lang="en-GB" dirty="0"/>
              <a:t>How does wealth affect consumption?</a:t>
            </a:r>
          </a:p>
        </p:txBody>
      </p:sp>
      <p:sp>
        <p:nvSpPr>
          <p:cNvPr id="3" name="Content Placeholder 2">
            <a:extLst>
              <a:ext uri="{FF2B5EF4-FFF2-40B4-BE49-F238E27FC236}">
                <a16:creationId xmlns:a16="http://schemas.microsoft.com/office/drawing/2014/main" id="{7161FE7D-6E6C-45E2-949F-1ACA7416FF51}"/>
              </a:ext>
            </a:extLst>
          </p:cNvPr>
          <p:cNvSpPr>
            <a:spLocks noGrp="1"/>
          </p:cNvSpPr>
          <p:nvPr>
            <p:ph idx="1"/>
          </p:nvPr>
        </p:nvSpPr>
        <p:spPr>
          <a:xfrm>
            <a:off x="628650" y="1370012"/>
            <a:ext cx="4095750" cy="3563937"/>
          </a:xfrm>
        </p:spPr>
        <p:txBody>
          <a:bodyPr>
            <a:normAutofit fontScale="92500" lnSpcReduction="10000"/>
          </a:bodyPr>
          <a:lstStyle/>
          <a:p>
            <a:r>
              <a:rPr lang="en-GB" dirty="0"/>
              <a:t>There is enough evidence to show that as an endowment, wealth would influence wealth –related risk-seeking (consider framing and loss aversion in prospect theory)</a:t>
            </a:r>
          </a:p>
          <a:p>
            <a:r>
              <a:rPr lang="en-GB" dirty="0"/>
              <a:t>To motivate a model, consider three players – an academic, a sportsman and an investor in a game to double their wealth with the same starting wealth. Their expectations may look like in the table.</a:t>
            </a:r>
          </a:p>
          <a:p>
            <a:r>
              <a:rPr lang="en-GB" dirty="0"/>
              <a:t>These expectations are subjective (both short-term and long-term) but should drive their consumption</a:t>
            </a:r>
          </a:p>
          <a:p>
            <a:endParaRPr lang="en-GB" dirty="0"/>
          </a:p>
          <a:p>
            <a:endParaRPr lang="en-GB" dirty="0"/>
          </a:p>
        </p:txBody>
      </p:sp>
      <p:sp>
        <p:nvSpPr>
          <p:cNvPr id="4" name="Slide Number Placeholder 3">
            <a:extLst>
              <a:ext uri="{FF2B5EF4-FFF2-40B4-BE49-F238E27FC236}">
                <a16:creationId xmlns:a16="http://schemas.microsoft.com/office/drawing/2014/main" id="{CB77018F-A0E8-4002-95E8-038ECDDAF29E}"/>
              </a:ext>
            </a:extLst>
          </p:cNvPr>
          <p:cNvSpPr>
            <a:spLocks noGrp="1"/>
          </p:cNvSpPr>
          <p:nvPr>
            <p:ph type="sldNum" sz="quarter" idx="12"/>
          </p:nvPr>
        </p:nvSpPr>
        <p:spPr/>
        <p:txBody>
          <a:bodyPr/>
          <a:lstStyle/>
          <a:p>
            <a:pPr>
              <a:defRPr/>
            </a:pPr>
            <a:fld id="{8E35B453-7314-4BBD-9303-11C6BECC4B0D}" type="slidenum">
              <a:rPr lang="en-GB" altLang="en-US" smtClean="0"/>
              <a:pPr>
                <a:defRPr/>
              </a:pPr>
              <a:t>8</a:t>
            </a:fld>
            <a:endParaRPr lang="en-GB" altLang="en-US" dirty="0"/>
          </a:p>
        </p:txBody>
      </p:sp>
      <p:graphicFrame>
        <p:nvGraphicFramePr>
          <p:cNvPr id="7" name="Table 7">
            <a:extLst>
              <a:ext uri="{FF2B5EF4-FFF2-40B4-BE49-F238E27FC236}">
                <a16:creationId xmlns:a16="http://schemas.microsoft.com/office/drawing/2014/main" id="{C609086B-0DF1-4B2E-A40E-D529AF6E5F2C}"/>
              </a:ext>
            </a:extLst>
          </p:cNvPr>
          <p:cNvGraphicFramePr>
            <a:graphicFrameLocks noGrp="1"/>
          </p:cNvGraphicFramePr>
          <p:nvPr>
            <p:extLst>
              <p:ext uri="{D42A27DB-BD31-4B8C-83A1-F6EECF244321}">
                <p14:modId xmlns:p14="http://schemas.microsoft.com/office/powerpoint/2010/main" val="3093412699"/>
              </p:ext>
            </p:extLst>
          </p:nvPr>
        </p:nvGraphicFramePr>
        <p:xfrm>
          <a:off x="4876800" y="1581150"/>
          <a:ext cx="4095752" cy="2720340"/>
        </p:xfrm>
        <a:graphic>
          <a:graphicData uri="http://schemas.openxmlformats.org/drawingml/2006/table">
            <a:tbl>
              <a:tblPr firstRow="1" bandRow="1">
                <a:tableStyleId>{6E25E649-3F16-4E02-A733-19D2CDBF48F0}</a:tableStyleId>
              </a:tblPr>
              <a:tblGrid>
                <a:gridCol w="1023938">
                  <a:extLst>
                    <a:ext uri="{9D8B030D-6E8A-4147-A177-3AD203B41FA5}">
                      <a16:colId xmlns:a16="http://schemas.microsoft.com/office/drawing/2014/main" val="3019344676"/>
                    </a:ext>
                  </a:extLst>
                </a:gridCol>
                <a:gridCol w="1023938">
                  <a:extLst>
                    <a:ext uri="{9D8B030D-6E8A-4147-A177-3AD203B41FA5}">
                      <a16:colId xmlns:a16="http://schemas.microsoft.com/office/drawing/2014/main" val="4234529950"/>
                    </a:ext>
                  </a:extLst>
                </a:gridCol>
                <a:gridCol w="1023938">
                  <a:extLst>
                    <a:ext uri="{9D8B030D-6E8A-4147-A177-3AD203B41FA5}">
                      <a16:colId xmlns:a16="http://schemas.microsoft.com/office/drawing/2014/main" val="836410542"/>
                    </a:ext>
                  </a:extLst>
                </a:gridCol>
                <a:gridCol w="1023938">
                  <a:extLst>
                    <a:ext uri="{9D8B030D-6E8A-4147-A177-3AD203B41FA5}">
                      <a16:colId xmlns:a16="http://schemas.microsoft.com/office/drawing/2014/main" val="3066453241"/>
                    </a:ext>
                  </a:extLst>
                </a:gridCol>
              </a:tblGrid>
              <a:tr h="586740">
                <a:tc>
                  <a:txBody>
                    <a:bodyPr/>
                    <a:lstStyle/>
                    <a:p>
                      <a:r>
                        <a:rPr lang="en-GB" dirty="0"/>
                        <a:t>Likelihood of doubling the starting wealth</a:t>
                      </a:r>
                    </a:p>
                  </a:txBody>
                  <a:tcPr/>
                </a:tc>
                <a:tc>
                  <a:txBody>
                    <a:bodyPr/>
                    <a:lstStyle/>
                    <a:p>
                      <a:r>
                        <a:rPr lang="en-GB" dirty="0"/>
                        <a:t>5y</a:t>
                      </a:r>
                    </a:p>
                  </a:txBody>
                  <a:tcPr/>
                </a:tc>
                <a:tc>
                  <a:txBody>
                    <a:bodyPr/>
                    <a:lstStyle/>
                    <a:p>
                      <a:r>
                        <a:rPr lang="en-GB" dirty="0"/>
                        <a:t>15y</a:t>
                      </a:r>
                    </a:p>
                  </a:txBody>
                  <a:tcPr/>
                </a:tc>
                <a:tc>
                  <a:txBody>
                    <a:bodyPr/>
                    <a:lstStyle/>
                    <a:p>
                      <a:r>
                        <a:rPr lang="en-GB" dirty="0"/>
                        <a:t>30y</a:t>
                      </a:r>
                    </a:p>
                  </a:txBody>
                  <a:tcPr/>
                </a:tc>
                <a:extLst>
                  <a:ext uri="{0D108BD9-81ED-4DB2-BD59-A6C34878D82A}">
                    <a16:rowId xmlns:a16="http://schemas.microsoft.com/office/drawing/2014/main" val="1468795186"/>
                  </a:ext>
                </a:extLst>
              </a:tr>
              <a:tr h="632460">
                <a:tc>
                  <a:txBody>
                    <a:bodyPr/>
                    <a:lstStyle/>
                    <a:p>
                      <a:r>
                        <a:rPr lang="en-GB" dirty="0"/>
                        <a:t>Academic</a:t>
                      </a:r>
                    </a:p>
                  </a:txBody>
                  <a:tcPr/>
                </a:tc>
                <a:tc>
                  <a:txBody>
                    <a:bodyPr/>
                    <a:lstStyle/>
                    <a:p>
                      <a:r>
                        <a:rPr lang="en-GB" dirty="0"/>
                        <a:t>Low</a:t>
                      </a:r>
                    </a:p>
                  </a:txBody>
                  <a:tcPr/>
                </a:tc>
                <a:tc>
                  <a:txBody>
                    <a:bodyPr/>
                    <a:lstStyle/>
                    <a:p>
                      <a:r>
                        <a:rPr lang="en-GB" dirty="0"/>
                        <a:t>Med</a:t>
                      </a:r>
                    </a:p>
                  </a:txBody>
                  <a:tcPr/>
                </a:tc>
                <a:tc>
                  <a:txBody>
                    <a:bodyPr/>
                    <a:lstStyle/>
                    <a:p>
                      <a:r>
                        <a:rPr lang="en-GB" dirty="0"/>
                        <a:t>Med</a:t>
                      </a:r>
                    </a:p>
                  </a:txBody>
                  <a:tcPr/>
                </a:tc>
                <a:extLst>
                  <a:ext uri="{0D108BD9-81ED-4DB2-BD59-A6C34878D82A}">
                    <a16:rowId xmlns:a16="http://schemas.microsoft.com/office/drawing/2014/main" val="1741381568"/>
                  </a:ext>
                </a:extLst>
              </a:tr>
              <a:tr h="586740">
                <a:tc>
                  <a:txBody>
                    <a:bodyPr/>
                    <a:lstStyle/>
                    <a:p>
                      <a:r>
                        <a:rPr lang="en-GB" dirty="0"/>
                        <a:t>Sportsman</a:t>
                      </a:r>
                    </a:p>
                  </a:txBody>
                  <a:tcPr/>
                </a:tc>
                <a:tc>
                  <a:txBody>
                    <a:bodyPr/>
                    <a:lstStyle/>
                    <a:p>
                      <a:r>
                        <a:rPr lang="en-GB" dirty="0"/>
                        <a:t>Med</a:t>
                      </a:r>
                    </a:p>
                  </a:txBody>
                  <a:tcPr/>
                </a:tc>
                <a:tc>
                  <a:txBody>
                    <a:bodyPr/>
                    <a:lstStyle/>
                    <a:p>
                      <a:r>
                        <a:rPr lang="en-GB" dirty="0"/>
                        <a:t>High</a:t>
                      </a:r>
                    </a:p>
                  </a:txBody>
                  <a:tcPr/>
                </a:tc>
                <a:tc>
                  <a:txBody>
                    <a:bodyPr/>
                    <a:lstStyle/>
                    <a:p>
                      <a:r>
                        <a:rPr lang="en-GB" dirty="0"/>
                        <a:t>Low</a:t>
                      </a:r>
                    </a:p>
                  </a:txBody>
                  <a:tcPr/>
                </a:tc>
                <a:extLst>
                  <a:ext uri="{0D108BD9-81ED-4DB2-BD59-A6C34878D82A}">
                    <a16:rowId xmlns:a16="http://schemas.microsoft.com/office/drawing/2014/main" val="4022235588"/>
                  </a:ext>
                </a:extLst>
              </a:tr>
              <a:tr h="586740">
                <a:tc>
                  <a:txBody>
                    <a:bodyPr/>
                    <a:lstStyle/>
                    <a:p>
                      <a:r>
                        <a:rPr lang="en-GB" dirty="0"/>
                        <a:t>Investor</a:t>
                      </a:r>
                    </a:p>
                  </a:txBody>
                  <a:tcPr/>
                </a:tc>
                <a:tc>
                  <a:txBody>
                    <a:bodyPr/>
                    <a:lstStyle/>
                    <a:p>
                      <a:r>
                        <a:rPr lang="en-GB" dirty="0"/>
                        <a:t>Med</a:t>
                      </a:r>
                    </a:p>
                  </a:txBody>
                  <a:tcPr/>
                </a:tc>
                <a:tc>
                  <a:txBody>
                    <a:bodyPr/>
                    <a:lstStyle/>
                    <a:p>
                      <a:r>
                        <a:rPr lang="en-GB" dirty="0"/>
                        <a:t>High</a:t>
                      </a:r>
                    </a:p>
                  </a:txBody>
                  <a:tcPr/>
                </a:tc>
                <a:tc>
                  <a:txBody>
                    <a:bodyPr/>
                    <a:lstStyle/>
                    <a:p>
                      <a:r>
                        <a:rPr lang="en-GB" dirty="0"/>
                        <a:t>High</a:t>
                      </a:r>
                    </a:p>
                  </a:txBody>
                  <a:tcPr/>
                </a:tc>
                <a:extLst>
                  <a:ext uri="{0D108BD9-81ED-4DB2-BD59-A6C34878D82A}">
                    <a16:rowId xmlns:a16="http://schemas.microsoft.com/office/drawing/2014/main" val="3922436835"/>
                  </a:ext>
                </a:extLst>
              </a:tr>
            </a:tbl>
          </a:graphicData>
        </a:graphic>
      </p:graphicFrame>
    </p:spTree>
    <p:extLst>
      <p:ext uri="{BB962C8B-B14F-4D97-AF65-F5344CB8AC3E}">
        <p14:creationId xmlns:p14="http://schemas.microsoft.com/office/powerpoint/2010/main" val="9130100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3CDF-42EB-4159-85AF-04E406FD511F}"/>
              </a:ext>
            </a:extLst>
          </p:cNvPr>
          <p:cNvSpPr>
            <a:spLocks noGrp="1"/>
          </p:cNvSpPr>
          <p:nvPr>
            <p:ph type="title"/>
          </p:nvPr>
        </p:nvSpPr>
        <p:spPr/>
        <p:txBody>
          <a:bodyPr/>
          <a:lstStyle/>
          <a:p>
            <a:r>
              <a:rPr lang="en-GB" dirty="0"/>
              <a:t>Where does status fit in?</a:t>
            </a:r>
          </a:p>
        </p:txBody>
      </p:sp>
      <p:sp>
        <p:nvSpPr>
          <p:cNvPr id="3" name="Content Placeholder 2">
            <a:extLst>
              <a:ext uri="{FF2B5EF4-FFF2-40B4-BE49-F238E27FC236}">
                <a16:creationId xmlns:a16="http://schemas.microsoft.com/office/drawing/2014/main" id="{12ACA305-4662-4E70-8B58-1DE02FD84E67}"/>
              </a:ext>
            </a:extLst>
          </p:cNvPr>
          <p:cNvSpPr>
            <a:spLocks noGrp="1"/>
          </p:cNvSpPr>
          <p:nvPr>
            <p:ph idx="1"/>
          </p:nvPr>
        </p:nvSpPr>
        <p:spPr>
          <a:xfrm>
            <a:off x="628650" y="1123950"/>
            <a:ext cx="7886700" cy="3262312"/>
          </a:xfrm>
        </p:spPr>
        <p:txBody>
          <a:bodyPr>
            <a:normAutofit fontScale="92500"/>
          </a:bodyPr>
          <a:lstStyle/>
          <a:p>
            <a:r>
              <a:rPr lang="en-GB" dirty="0"/>
              <a:t>A higher status for the three players may be achieved with fulfilment of different financial goals – but their long-term decisions are likely to be driven by just the material wealth</a:t>
            </a:r>
          </a:p>
          <a:p>
            <a:r>
              <a:rPr lang="en-GB" dirty="0"/>
              <a:t>Whereas the perceived status – i.e. the subjective view of the material status (under uncertainty) is more likely to influence their consumption</a:t>
            </a:r>
          </a:p>
          <a:p>
            <a:r>
              <a:rPr lang="en-GB" dirty="0"/>
              <a:t>Status is thus constituted in this subjective probability</a:t>
            </a:r>
          </a:p>
          <a:p>
            <a:r>
              <a:rPr lang="en-GB" dirty="0"/>
              <a:t>A utility function that formalises the preferences of the three professionals, would allow them to interpret the probability of wealth gain differently</a:t>
            </a:r>
          </a:p>
          <a:p>
            <a:r>
              <a:rPr lang="en-GB" dirty="0"/>
              <a:t>In the behavioural economics literature, the effect of status and durable goods is often modelled with varied discounting rates [4]</a:t>
            </a:r>
          </a:p>
          <a:p>
            <a:pPr marL="0" indent="0">
              <a:buNone/>
            </a:pPr>
            <a:endParaRPr lang="en-GB" dirty="0"/>
          </a:p>
        </p:txBody>
      </p:sp>
      <p:sp>
        <p:nvSpPr>
          <p:cNvPr id="4" name="Slide Number Placeholder 3">
            <a:extLst>
              <a:ext uri="{FF2B5EF4-FFF2-40B4-BE49-F238E27FC236}">
                <a16:creationId xmlns:a16="http://schemas.microsoft.com/office/drawing/2014/main" id="{7A99688F-80A2-4F60-A3D1-E064E4DB8076}"/>
              </a:ext>
            </a:extLst>
          </p:cNvPr>
          <p:cNvSpPr>
            <a:spLocks noGrp="1"/>
          </p:cNvSpPr>
          <p:nvPr>
            <p:ph type="sldNum" sz="quarter" idx="12"/>
          </p:nvPr>
        </p:nvSpPr>
        <p:spPr/>
        <p:txBody>
          <a:bodyPr/>
          <a:lstStyle/>
          <a:p>
            <a:pPr>
              <a:defRPr/>
            </a:pPr>
            <a:fld id="{8E35B453-7314-4BBD-9303-11C6BECC4B0D}" type="slidenum">
              <a:rPr lang="en-GB" altLang="en-US" smtClean="0"/>
              <a:pPr>
                <a:defRPr/>
              </a:pPr>
              <a:t>9</a:t>
            </a:fld>
            <a:endParaRPr lang="en-GB" altLang="en-US" dirty="0"/>
          </a:p>
        </p:txBody>
      </p:sp>
    </p:spTree>
    <p:extLst>
      <p:ext uri="{BB962C8B-B14F-4D97-AF65-F5344CB8AC3E}">
        <p14:creationId xmlns:p14="http://schemas.microsoft.com/office/powerpoint/2010/main" val="37525767"/>
      </p:ext>
    </p:extLst>
  </p:cSld>
  <p:clrMapOvr>
    <a:masterClrMapping/>
  </p:clrMapOvr>
  <p:transition>
    <p:fade/>
  </p:transition>
</p:sld>
</file>

<file path=ppt/theme/theme1.xml><?xml version="1.0" encoding="utf-8"?>
<a:theme xmlns:a="http://schemas.openxmlformats.org/drawingml/2006/main" name="UoR Theme">
  <a:themeElements>
    <a:clrScheme name="LIMITLESS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Theme 1">
        <a:dk1>
          <a:srgbClr val="50535A"/>
        </a:dk1>
        <a:lt1>
          <a:srgbClr val="FFFFFF"/>
        </a:lt1>
        <a:dk2>
          <a:srgbClr val="000000"/>
        </a:dk2>
        <a:lt2>
          <a:srgbClr val="E0E0E1"/>
        </a:lt2>
        <a:accent1>
          <a:srgbClr val="D2002E"/>
        </a:accent1>
        <a:accent2>
          <a:srgbClr val="EF7945"/>
        </a:accent2>
        <a:accent3>
          <a:srgbClr val="FFFFFF"/>
        </a:accent3>
        <a:accent4>
          <a:srgbClr val="43464C"/>
        </a:accent4>
        <a:accent5>
          <a:srgbClr val="E5AAAD"/>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2">
        <a:dk1>
          <a:srgbClr val="50535A"/>
        </a:dk1>
        <a:lt1>
          <a:srgbClr val="FFFFFF"/>
        </a:lt1>
        <a:dk2>
          <a:srgbClr val="000000"/>
        </a:dk2>
        <a:lt2>
          <a:srgbClr val="E0E0E1"/>
        </a:lt2>
        <a:accent1>
          <a:srgbClr val="EF7945"/>
        </a:accent1>
        <a:accent2>
          <a:srgbClr val="D2002E"/>
        </a:accent2>
        <a:accent3>
          <a:srgbClr val="FFFFFF"/>
        </a:accent3>
        <a:accent4>
          <a:srgbClr val="43464C"/>
        </a:accent4>
        <a:accent5>
          <a:srgbClr val="F6BEB0"/>
        </a:accent5>
        <a:accent6>
          <a:srgbClr val="BE0029"/>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3">
        <a:dk1>
          <a:srgbClr val="50535A"/>
        </a:dk1>
        <a:lt1>
          <a:srgbClr val="FFFFFF"/>
        </a:lt1>
        <a:dk2>
          <a:srgbClr val="000000"/>
        </a:dk2>
        <a:lt2>
          <a:srgbClr val="E0E0E1"/>
        </a:lt2>
        <a:accent1>
          <a:srgbClr val="009A84"/>
        </a:accent1>
        <a:accent2>
          <a:srgbClr val="EF7945"/>
        </a:accent2>
        <a:accent3>
          <a:srgbClr val="FFFFFF"/>
        </a:accent3>
        <a:accent4>
          <a:srgbClr val="43464C"/>
        </a:accent4>
        <a:accent5>
          <a:srgbClr val="AACAC2"/>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4">
        <a:dk1>
          <a:srgbClr val="50535A"/>
        </a:dk1>
        <a:lt1>
          <a:srgbClr val="FFFFFF"/>
        </a:lt1>
        <a:dk2>
          <a:srgbClr val="000000"/>
        </a:dk2>
        <a:lt2>
          <a:srgbClr val="E0E0E1"/>
        </a:lt2>
        <a:accent1>
          <a:srgbClr val="8ABD24"/>
        </a:accent1>
        <a:accent2>
          <a:srgbClr val="EF7945"/>
        </a:accent2>
        <a:accent3>
          <a:srgbClr val="FFFFFF"/>
        </a:accent3>
        <a:accent4>
          <a:srgbClr val="43464C"/>
        </a:accent4>
        <a:accent5>
          <a:srgbClr val="C4DBAC"/>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5">
        <a:dk1>
          <a:srgbClr val="50535A"/>
        </a:dk1>
        <a:lt1>
          <a:srgbClr val="FFFFFF"/>
        </a:lt1>
        <a:dk2>
          <a:srgbClr val="000000"/>
        </a:dk2>
        <a:lt2>
          <a:srgbClr val="E0E0E1"/>
        </a:lt2>
        <a:accent1>
          <a:srgbClr val="00AEEF"/>
        </a:accent1>
        <a:accent2>
          <a:srgbClr val="EF7945"/>
        </a:accent2>
        <a:accent3>
          <a:srgbClr val="FFFFFF"/>
        </a:accent3>
        <a:accent4>
          <a:srgbClr val="43464C"/>
        </a:accent4>
        <a:accent5>
          <a:srgbClr val="AAD3F6"/>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6">
        <a:dk1>
          <a:srgbClr val="50535A"/>
        </a:dk1>
        <a:lt1>
          <a:srgbClr val="FFFFFF"/>
        </a:lt1>
        <a:dk2>
          <a:srgbClr val="000000"/>
        </a:dk2>
        <a:lt2>
          <a:srgbClr val="E0E0E1"/>
        </a:lt2>
        <a:accent1>
          <a:srgbClr val="79679C"/>
        </a:accent1>
        <a:accent2>
          <a:srgbClr val="EF7945"/>
        </a:accent2>
        <a:accent3>
          <a:srgbClr val="FFFFFF"/>
        </a:accent3>
        <a:accent4>
          <a:srgbClr val="43464C"/>
        </a:accent4>
        <a:accent5>
          <a:srgbClr val="BEB8CB"/>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7">
        <a:dk1>
          <a:srgbClr val="50535A"/>
        </a:dk1>
        <a:lt1>
          <a:srgbClr val="FFFFFF"/>
        </a:lt1>
        <a:dk2>
          <a:srgbClr val="000000"/>
        </a:dk2>
        <a:lt2>
          <a:srgbClr val="E0E0E1"/>
        </a:lt2>
        <a:accent1>
          <a:srgbClr val="E6007E"/>
        </a:accent1>
        <a:accent2>
          <a:srgbClr val="EF7945"/>
        </a:accent2>
        <a:accent3>
          <a:srgbClr val="FFFFFF"/>
        </a:accent3>
        <a:accent4>
          <a:srgbClr val="43464C"/>
        </a:accent4>
        <a:accent5>
          <a:srgbClr val="F0AAC0"/>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8669</TotalTime>
  <Words>1542</Words>
  <Application>Microsoft Office PowerPoint</Application>
  <PresentationFormat>On-screen Show (16:9)</PresentationFormat>
  <Paragraphs>149</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Calibri</vt:lpstr>
      <vt:lpstr>Effra</vt:lpstr>
      <vt:lpstr>Effra Bold</vt:lpstr>
      <vt:lpstr>Effra Light</vt:lpstr>
      <vt:lpstr>Cambria Math</vt:lpstr>
      <vt:lpstr>Arial</vt:lpstr>
      <vt:lpstr>Calibri Light</vt:lpstr>
      <vt:lpstr>UoR Theme</vt:lpstr>
      <vt:lpstr>Office Theme</vt:lpstr>
      <vt:lpstr>Status Consumption and  Intertemporal Substitution</vt:lpstr>
      <vt:lpstr>Conspicuous or status-related Consumption</vt:lpstr>
      <vt:lpstr>What are “needs”?</vt:lpstr>
      <vt:lpstr>Is conspicuous consumption universal?</vt:lpstr>
      <vt:lpstr>Key Assumptions</vt:lpstr>
      <vt:lpstr>Model for Consumer Demand</vt:lpstr>
      <vt:lpstr>Status as Utility</vt:lpstr>
      <vt:lpstr>How does wealth affect consumption?</vt:lpstr>
      <vt:lpstr>Where does status fit in?</vt:lpstr>
      <vt:lpstr>Intertemporal substitution</vt:lpstr>
      <vt:lpstr>Intertemporal substitution and discounting</vt:lpstr>
      <vt:lpstr>Towards a model</vt:lpstr>
      <vt:lpstr>The role of two uncertainties</vt:lpstr>
      <vt:lpstr>A Stochastic Model</vt:lpstr>
      <vt:lpstr>A simpler non-stochastic formulation</vt:lpstr>
      <vt:lpstr>Empirical Concerns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jennyhunny bloom</dc:creator>
  <cp:lastModifiedBy>Anurag Srivastava</cp:lastModifiedBy>
  <cp:revision>426</cp:revision>
  <cp:lastPrinted>2016-03-21T20:49:46Z</cp:lastPrinted>
  <dcterms:created xsi:type="dcterms:W3CDTF">2016-03-21T20:49:46Z</dcterms:created>
  <dcterms:modified xsi:type="dcterms:W3CDTF">2020-02-12T19:28:29Z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2057-10.1.0.5444</vt:lpwstr>
  </property>
</Properties>
</file>