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3.xml" Type="http://schemas.openxmlformats.org/officeDocument/2006/relationships/theme" Id="rId1"/><Relationship Target="slides/slide18.xml" Type="http://schemas.openxmlformats.org/officeDocument/2006/relationships/slide" Id="rId2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826000" x="762000"/>
            <a:ext cy="4572000" cx="6096000"/>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 name="Shape 28"/>
        <p:cNvGrpSpPr/>
        <p:nvPr/>
      </p:nvGrpSpPr>
      <p:grpSpPr>
        <a:xfrm>
          <a:off y="0" x="0"/>
          <a:ext cy="0" cx="0"/>
          <a:chOff y="0" x="0"/>
          <a:chExt cy="0" cx="0"/>
        </a:xfrm>
      </p:grpSpPr>
      <p:sp>
        <p:nvSpPr>
          <p:cNvPr id="29" name="Shape 2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 name="Shape 30"/>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8" name="Shape 118"/>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6" name="Shape 12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5" name="Shape 155"/>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7" name="Shape 177"/>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1" name="Shape 181"/>
        <p:cNvGrpSpPr/>
        <p:nvPr/>
      </p:nvGrpSpPr>
      <p:grpSpPr>
        <a:xfrm>
          <a:off y="0" x="0"/>
          <a:ext cy="0" cx="0"/>
          <a:chOff y="0" x="0"/>
          <a:chExt cy="0" cx="0"/>
        </a:xfrm>
      </p:grpSpPr>
      <p:sp>
        <p:nvSpPr>
          <p:cNvPr id="182" name="Shape 18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3" name="Shape 183"/>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 name="Shape 34"/>
        <p:cNvGrpSpPr/>
        <p:nvPr/>
      </p:nvGrpSpPr>
      <p:grpSpPr>
        <a:xfrm>
          <a:off y="0" x="0"/>
          <a:ext cy="0" cx="0"/>
          <a:chOff y="0" x="0"/>
          <a:chExt cy="0" cx="0"/>
        </a:xfrm>
      </p:grpSpPr>
      <p:sp>
        <p:nvSpPr>
          <p:cNvPr id="35" name="Shape 3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 name="Shape 3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 name="Shape 97"/>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a:noFill/>
          <a:ln>
            <a:noFill/>
          </a:ln>
        </p:spPr>
        <p:txBody>
          <a:bodyPr bIns="91425" rIns="91425" lIns="91425" t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8" name="Shape 8"/>
          <p:cNvSpPr txBox="1"/>
          <p:nvPr>
            <p:ph idx="1" type="subTitle"/>
          </p:nvPr>
        </p:nvSpPr>
        <p:spPr>
          <a:xfrm>
            <a:off y="4572000" x="1828800"/>
            <a:ext cy="914400" cx="6502399"/>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1" name="Shape 11"/>
          <p:cNvSpPr txBox="1"/>
          <p:nvPr>
            <p:ph idx="1" type="body"/>
          </p:nvPr>
        </p:nvSpPr>
        <p:spPr>
          <a:xfrm>
            <a:off y="1828800" x="304800"/>
            <a:ext cy="5486399" cx="9550400"/>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4" name="Shape 14"/>
          <p:cNvSpPr txBox="1"/>
          <p:nvPr>
            <p:ph idx="1" type="body"/>
          </p:nvPr>
        </p:nvSpPr>
        <p:spPr>
          <a:xfrm>
            <a:off y="1828800" x="30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
        <p:nvSpPr>
          <p:cNvPr id="15" name="Shape 15"/>
          <p:cNvSpPr txBox="1"/>
          <p:nvPr>
            <p:ph idx="2" type="body"/>
          </p:nvPr>
        </p:nvSpPr>
        <p:spPr>
          <a:xfrm>
            <a:off y="1828800" x="538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2.xml" Type="http://schemas.openxmlformats.org/officeDocument/2006/relationships/theme" Id="rId6"/><Relationship Target="../slideLayouts/slideLayout5.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3.png" Type="http://schemas.openxmlformats.org/officeDocument/2006/relationships/image" Id="rId4"/><Relationship Target="../media/image04.png" Type="http://schemas.openxmlformats.org/officeDocument/2006/relationships/image" Id="rId3"/><Relationship Target="../media/image00.png" Type="http://schemas.openxmlformats.org/officeDocument/2006/relationships/image" Id="rId6"/><Relationship Target="../media/image01.png" Type="http://schemas.openxmlformats.org/officeDocument/2006/relationships/image" Id="rId5"/><Relationship Target="../media/image02.png" Type="http://schemas.openxmlformats.org/officeDocument/2006/relationships/image" Id="rId7"/></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 Target="../media/image11.png" Type="http://schemas.openxmlformats.org/officeDocument/2006/relationships/image" Id="rId4"/><Relationship Target="../media/image13.png" Type="http://schemas.openxmlformats.org/officeDocument/2006/relationships/image" Id="rId3"/><Relationship Target="../media/image12.pn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 Target="../media/image14.png" Type="http://schemas.openxmlformats.org/officeDocument/2006/relationships/image" Id="rId4"/><Relationship Target="../media/image13.png" Type="http://schemas.openxmlformats.org/officeDocument/2006/relationships/image" Id="rId3"/><Relationship Target="../media/image16.png" Type="http://schemas.openxmlformats.org/officeDocument/2006/relationships/image" Id="rId6"/><Relationship Target="../media/image15.png" Type="http://schemas.openxmlformats.org/officeDocument/2006/relationships/image" Id="rId5"/></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 Target="../media/image08.png" Type="http://schemas.openxmlformats.org/officeDocument/2006/relationships/image" Id="rId4"/><Relationship Target="../media/image13.png" Type="http://schemas.openxmlformats.org/officeDocument/2006/relationships/image" Id="rId3"/><Relationship Target="../media/image07.png" Type="http://schemas.openxmlformats.org/officeDocument/2006/relationships/image" Id="rId9"/><Relationship Target="../media/image09.png" Type="http://schemas.openxmlformats.org/officeDocument/2006/relationships/image" Id="rId6"/><Relationship Target="../media/image05.png" Type="http://schemas.openxmlformats.org/officeDocument/2006/relationships/image" Id="rId5"/><Relationship Target="../media/image06.png" Type="http://schemas.openxmlformats.org/officeDocument/2006/relationships/image" Id="rId8"/><Relationship Target="../media/image10.png" Type="http://schemas.openxmlformats.org/officeDocument/2006/relationships/image" Id="rId7"/></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sp>
        <p:nvSpPr>
          <p:cNvPr id="19" name="Shape 19"/>
          <p:cNvSpPr txBox="1"/>
          <p:nvPr/>
        </p:nvSpPr>
        <p:spPr>
          <a:xfrm>
            <a:off y="7031675" x="6216900"/>
            <a:ext cy="284749" cx="3571899"/>
          </a:xfrm>
          <a:prstGeom prst="rect">
            <a:avLst/>
          </a:prstGeom>
          <a:noFill/>
          <a:ln>
            <a:noFill/>
          </a:ln>
        </p:spPr>
        <p:txBody>
          <a:bodyPr bIns="38100" rIns="38100" lIns="38100" tIns="38100" anchor="t" anchorCtr="0">
            <a:noAutofit/>
          </a:bodyPr>
          <a:lstStyle/>
          <a:p>
            <a:pPr algn="r" marR="0" indent="0" marL="0">
              <a:lnSpc>
                <a:spcPct val="119642"/>
              </a:lnSpc>
              <a:spcBef>
                <a:spcPts val="0"/>
              </a:spcBef>
              <a:spcAft>
                <a:spcPts val="0"/>
              </a:spcAft>
              <a:buNone/>
            </a:pPr>
            <a:r>
              <a:rPr sz="1372" lang="en-US">
                <a:solidFill>
                  <a:srgbClr val="000000"/>
                </a:solidFill>
                <a:latin typeface="Trebuchet MS"/>
                <a:ea typeface="Trebuchet MS"/>
                <a:cs typeface="Trebuchet MS"/>
                <a:sym typeface="Trebuchet MS"/>
              </a:rPr>
              <a:t>For Internal Use Only</a:t>
            </a:r>
          </a:p>
        </p:txBody>
      </p:sp>
      <p:pic>
        <p:nvPicPr>
          <p:cNvPr id="20" name="Shape 20"/>
          <p:cNvPicPr preferRelativeResize="0"/>
          <p:nvPr/>
        </p:nvPicPr>
        <p:blipFill>
          <a:blip r:embed="rId3">
            <a:alphaModFix/>
          </a:blip>
          <a:stretch>
            <a:fillRect/>
          </a:stretch>
        </p:blipFill>
        <p:spPr>
          <a:xfrm>
            <a:off y="952500" x="442575"/>
            <a:ext cy="775049" cx="9274824"/>
          </a:xfrm>
          <a:prstGeom prst="rect">
            <a:avLst/>
          </a:prstGeom>
          <a:noFill/>
          <a:ln>
            <a:noFill/>
          </a:ln>
        </p:spPr>
      </p:pic>
      <p:pic>
        <p:nvPicPr>
          <p:cNvPr id="21" name="Shape 21"/>
          <p:cNvPicPr preferRelativeResize="0"/>
          <p:nvPr/>
        </p:nvPicPr>
        <p:blipFill>
          <a:blip r:embed="rId4">
            <a:alphaModFix/>
          </a:blip>
          <a:stretch>
            <a:fillRect/>
          </a:stretch>
        </p:blipFill>
        <p:spPr>
          <a:xfrm>
            <a:off y="952500" x="442575"/>
            <a:ext cy="775049" cx="1250750"/>
          </a:xfrm>
          <a:prstGeom prst="rect">
            <a:avLst/>
          </a:prstGeom>
          <a:noFill/>
          <a:ln>
            <a:noFill/>
          </a:ln>
        </p:spPr>
      </p:pic>
      <p:sp>
        <p:nvSpPr>
          <p:cNvPr id="22" name="Shape 22"/>
          <p:cNvSpPr txBox="1"/>
          <p:nvPr/>
        </p:nvSpPr>
        <p:spPr>
          <a:xfrm>
            <a:off y="972725" x="1823200"/>
            <a:ext cy="782774" cx="2183224"/>
          </a:xfrm>
          <a:prstGeom prst="rect">
            <a:avLst/>
          </a:prstGeom>
          <a:noFill/>
          <a:ln>
            <a:noFill/>
          </a:ln>
        </p:spPr>
        <p:txBody>
          <a:bodyPr bIns="38100" rIns="38100" lIns="38100" tIns="38100" anchor="t" anchorCtr="0">
            <a:noAutofit/>
          </a:bodyPr>
          <a:lstStyle/>
          <a:p>
            <a:pPr algn="l" marR="0" indent="0" marL="0">
              <a:lnSpc>
                <a:spcPct val="131944"/>
              </a:lnSpc>
              <a:spcBef>
                <a:spcPts val="0"/>
              </a:spcBef>
              <a:spcAft>
                <a:spcPts val="0"/>
              </a:spcAft>
              <a:buNone/>
            </a:pPr>
            <a:r>
              <a:rPr b="1" sz="1764" lang="en-US">
                <a:solidFill>
                  <a:srgbClr val="FFFFFF"/>
                </a:solidFill>
                <a:latin typeface="Arial"/>
                <a:ea typeface="Arial"/>
                <a:cs typeface="Arial"/>
                <a:sym typeface="Arial"/>
              </a:rPr>
              <a:t>Classroom Series</a:t>
            </a:r>
          </a:p>
          <a:p>
            <a:pPr algn="l" marR="0" indent="0" marL="0">
              <a:lnSpc>
                <a:spcPct val="132000"/>
              </a:lnSpc>
              <a:spcBef>
                <a:spcPts val="0"/>
              </a:spcBef>
              <a:spcAft>
                <a:spcPts val="0"/>
              </a:spcAft>
              <a:buNone/>
            </a:pPr>
            <a:r>
              <a:rPr b="1" sz="2450" lang="en-US">
                <a:solidFill>
                  <a:srgbClr val="FFFFFF"/>
                </a:solidFill>
                <a:latin typeface="Arial"/>
                <a:ea typeface="Arial"/>
                <a:cs typeface="Arial"/>
                <a:sym typeface="Arial"/>
              </a:rPr>
              <a:t>Risk University</a:t>
            </a:r>
          </a:p>
        </p:txBody>
      </p:sp>
      <p:pic>
        <p:nvPicPr>
          <p:cNvPr id="23" name="Shape 23"/>
          <p:cNvPicPr preferRelativeResize="0"/>
          <p:nvPr/>
        </p:nvPicPr>
        <p:blipFill>
          <a:blip r:embed="rId5">
            <a:alphaModFix/>
          </a:blip>
          <a:stretch>
            <a:fillRect/>
          </a:stretch>
        </p:blipFill>
        <p:spPr>
          <a:xfrm>
            <a:off y="1746225" x="442575"/>
            <a:ext cy="37350" cx="9274824"/>
          </a:xfrm>
          <a:prstGeom prst="rect">
            <a:avLst/>
          </a:prstGeom>
          <a:noFill/>
          <a:ln>
            <a:noFill/>
          </a:ln>
        </p:spPr>
      </p:pic>
      <p:pic>
        <p:nvPicPr>
          <p:cNvPr id="24" name="Shape 24"/>
          <p:cNvPicPr preferRelativeResize="0"/>
          <p:nvPr/>
        </p:nvPicPr>
        <p:blipFill>
          <a:blip r:embed="rId6">
            <a:alphaModFix/>
          </a:blip>
          <a:stretch>
            <a:fillRect/>
          </a:stretch>
        </p:blipFill>
        <p:spPr>
          <a:xfrm>
            <a:off y="6882275" x="432950"/>
            <a:ext cy="28000" cx="9284449"/>
          </a:xfrm>
          <a:prstGeom prst="rect">
            <a:avLst/>
          </a:prstGeom>
          <a:noFill/>
          <a:ln>
            <a:noFill/>
          </a:ln>
        </p:spPr>
      </p:pic>
      <p:sp>
        <p:nvSpPr>
          <p:cNvPr id="25" name="Shape 25"/>
          <p:cNvSpPr txBox="1"/>
          <p:nvPr>
            <p:ph type="ctrTitle"/>
          </p:nvPr>
        </p:nvSpPr>
        <p:spPr>
          <a:xfrm>
            <a:off y="1914325" x="533975"/>
            <a:ext cy="1965721" cx="9166625"/>
          </a:xfrm>
          <a:prstGeom prst="rect">
            <a:avLst/>
          </a:prstGeom>
          <a:noFill/>
          <a:ln>
            <a:noFill/>
          </a:ln>
        </p:spPr>
        <p:txBody>
          <a:bodyPr bIns="38100" rIns="38100" lIns="38100" tIns="38100" anchor="ctr" anchorCtr="0">
            <a:noAutofit/>
          </a:bodyPr>
          <a:lstStyle/>
          <a:p>
            <a:pPr algn="l" marR="0" indent="0" marL="0">
              <a:lnSpc>
                <a:spcPct val="150000"/>
              </a:lnSpc>
              <a:spcBef>
                <a:spcPts val="0"/>
              </a:spcBef>
              <a:spcAft>
                <a:spcPts val="0"/>
              </a:spcAft>
              <a:buNone/>
            </a:pPr>
            <a:r>
              <a:rPr u="sng" b="1" sz="2352" lang="en-US">
                <a:solidFill>
                  <a:srgbClr val="C0C0C0"/>
                </a:solidFill>
                <a:latin typeface="Arial"/>
                <a:ea typeface="Arial"/>
                <a:cs typeface="Arial"/>
                <a:sym typeface="Arial"/>
              </a:rPr>
              <a:t>Enhanced Risk Management:</a:t>
            </a:r>
            <a:r>
              <a:rPr b="1" sz="3137" lang="en-US">
                <a:solidFill>
                  <a:srgbClr val="1F0062"/>
                </a:solidFill>
                <a:latin typeface="Arial"/>
                <a:ea typeface="Arial"/>
                <a:cs typeface="Arial"/>
                <a:sym typeface="Arial"/>
              </a:rPr>
              <a:t>Portfolio Solutions and Exposure Metrics for Derivatives</a:t>
            </a:r>
            <a:r>
              <a:rPr b="1" sz="1372" lang="en-US">
                <a:solidFill>
                  <a:srgbClr val="1F0062"/>
                </a:solidFill>
                <a:latin typeface="Arial"/>
                <a:ea typeface="Arial"/>
                <a:cs typeface="Arial"/>
                <a:sym typeface="Arial"/>
              </a:rPr>
              <a:t> </a:t>
            </a:r>
          </a:p>
        </p:txBody>
      </p:sp>
      <p:sp>
        <p:nvSpPr>
          <p:cNvPr id="26" name="Shape 26"/>
          <p:cNvSpPr txBox="1"/>
          <p:nvPr>
            <p:ph idx="1" type="subTitle"/>
          </p:nvPr>
        </p:nvSpPr>
        <p:spPr>
          <a:xfrm>
            <a:off y="6241050" x="6197650"/>
            <a:ext cy="796799" cx="3579900"/>
          </a:xfrm>
          <a:prstGeom prst="rect">
            <a:avLst/>
          </a:prstGeom>
          <a:noFill/>
          <a:ln>
            <a:noFill/>
          </a:ln>
        </p:spPr>
        <p:txBody>
          <a:bodyPr bIns="38100" rIns="38100" lIns="38100" tIns="38100" anchor="t" anchorCtr="0">
            <a:noAutofit/>
          </a:bodyPr>
          <a:lstStyle/>
          <a:p>
            <a:pPr algn="r" marR="0" indent="0" marL="0">
              <a:lnSpc>
                <a:spcPct val="138125"/>
              </a:lnSpc>
              <a:spcBef>
                <a:spcPts val="0"/>
              </a:spcBef>
              <a:spcAft>
                <a:spcPts val="0"/>
              </a:spcAft>
              <a:buNone/>
            </a:pPr>
            <a:r>
              <a:rPr b="1" sz="1960" lang="en-US">
                <a:solidFill>
                  <a:srgbClr val="1F0062"/>
                </a:solidFill>
                <a:latin typeface="Arial"/>
                <a:ea typeface="Arial"/>
                <a:cs typeface="Arial"/>
                <a:sym typeface="Arial"/>
              </a:rPr>
              <a:t>Dan Warnier</a:t>
            </a:r>
          </a:p>
          <a:p>
            <a:pPr algn="r" marR="0" indent="0" marL="0">
              <a:lnSpc>
                <a:spcPct val="138281"/>
              </a:lnSpc>
              <a:spcBef>
                <a:spcPts val="0"/>
              </a:spcBef>
              <a:spcAft>
                <a:spcPts val="0"/>
              </a:spcAft>
              <a:buNone/>
            </a:pPr>
            <a:r>
              <a:rPr b="1" sz="1568" lang="en-US">
                <a:solidFill>
                  <a:srgbClr val="C0C0C0"/>
                </a:solidFill>
                <a:latin typeface="Arial"/>
                <a:ea typeface="Arial"/>
                <a:cs typeface="Arial"/>
                <a:sym typeface="Arial"/>
              </a:rPr>
              <a:t>June 2008</a:t>
            </a:r>
          </a:p>
        </p:txBody>
      </p:sp>
      <p:pic>
        <p:nvPicPr>
          <p:cNvPr id="27" name="Shape 27"/>
          <p:cNvPicPr preferRelativeResize="0"/>
          <p:nvPr/>
        </p:nvPicPr>
        <p:blipFill>
          <a:blip r:embed="rId7">
            <a:alphaModFix/>
          </a:blip>
          <a:stretch>
            <a:fillRect/>
          </a:stretch>
        </p:blipFill>
        <p:spPr>
          <a:xfrm>
            <a:off y="7031675" x="442575"/>
            <a:ext cy="224100" cx="21070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6" name="Shape 106"/>
        <p:cNvGrpSpPr/>
        <p:nvPr/>
      </p:nvGrpSpPr>
      <p:grpSpPr>
        <a:xfrm>
          <a:off y="0" x="0"/>
          <a:ext cy="0" cx="0"/>
          <a:chOff y="0" x="0"/>
          <a:chExt cy="0" cx="0"/>
        </a:xfrm>
      </p:grpSpPr>
      <p:sp>
        <p:nvSpPr>
          <p:cNvPr id="107" name="Shape 107"/>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DRE in mathematical terms</a:t>
            </a:r>
          </a:p>
        </p:txBody>
      </p:sp>
      <p:sp>
        <p:nvSpPr>
          <p:cNvPr id="108" name="Shape 108"/>
          <p:cNvSpPr txBox="1"/>
          <p:nvPr>
            <p:ph idx="1" type="body"/>
          </p:nvPr>
        </p:nvSpPr>
        <p:spPr>
          <a:xfrm>
            <a:off y="3472250" x="1478450"/>
            <a:ext cy="751650" cx="7874175"/>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rPr sz="1372" lang="en-US">
                <a:solidFill>
                  <a:srgbClr val="000000"/>
                </a:solidFill>
                <a:latin typeface="Trebuchet MS"/>
                <a:ea typeface="Trebuchet MS"/>
                <a:cs typeface="Trebuchet MS"/>
                <a:sym typeface="Trebuchet MS"/>
              </a:rPr>
              <a:t>We get to the definition of DRE by equating the variance of the loss distribution of a loan and a derivative </a:t>
            </a:r>
          </a:p>
        </p:txBody>
      </p:sp>
      <p:pic>
        <p:nvPicPr>
          <p:cNvPr id="109" name="Shape 109"/>
          <p:cNvPicPr preferRelativeResize="0"/>
          <p:nvPr/>
        </p:nvPicPr>
        <p:blipFill>
          <a:blip r:embed="rId4">
            <a:alphaModFix/>
          </a:blip>
          <a:stretch>
            <a:fillRect/>
          </a:stretch>
        </p:blipFill>
        <p:spPr>
          <a:xfrm>
            <a:off y="4024775" x="2299450"/>
            <a:ext cy="242775" cx="404075"/>
          </a:xfrm>
          <a:prstGeom prst="rect">
            <a:avLst/>
          </a:prstGeom>
          <a:noFill/>
          <a:ln>
            <a:noFill/>
          </a:ln>
        </p:spPr>
      </p:pic>
      <p:sp>
        <p:nvSpPr>
          <p:cNvPr id="110" name="Shape 110"/>
          <p:cNvSpPr txBox="1"/>
          <p:nvPr>
            <p:ph idx="2" type="body"/>
          </p:nvPr>
        </p:nvSpPr>
        <p:spPr>
          <a:xfrm>
            <a:off y="2164900" x="1465625"/>
            <a:ext cy="1199899" cx="7723450"/>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rPr sz="1372" lang="en-US">
                <a:solidFill>
                  <a:srgbClr val="000000"/>
                </a:solidFill>
                <a:latin typeface="Trebuchet MS"/>
                <a:ea typeface="Trebuchet MS"/>
                <a:cs typeface="Trebuchet MS"/>
                <a:sym typeface="Trebuchet MS"/>
              </a:rPr>
              <a:t>Where:</a:t>
            </a:r>
          </a:p>
          <a:p>
            <a:pPr algn="l" lvl="1" marR="0" indent="-50800" marL="762000">
              <a:lnSpc>
                <a:spcPct val="131250"/>
              </a:lnSpc>
              <a:spcBef>
                <a:spcPts val="248"/>
              </a:spcBef>
              <a:spcAft>
                <a:spcPts val="0"/>
              </a:spcAft>
              <a:buClr>
                <a:srgbClr val="000000"/>
              </a:buClr>
              <a:buSzPct val="98039"/>
              <a:buFont typeface="Arial"/>
              <a:buNone/>
            </a:pPr>
            <a:r>
              <a:rPr sz="1372" lang="en-US">
                <a:solidFill>
                  <a:srgbClr val="000000"/>
                </a:solidFill>
                <a:latin typeface="Trebuchet MS"/>
                <a:ea typeface="Trebuchet MS"/>
                <a:cs typeface="Trebuchet MS"/>
                <a:sym typeface="Trebuchet MS"/>
              </a:rPr>
              <a:t>A = Average Exposure</a:t>
            </a:r>
          </a:p>
          <a:p>
            <a:pPr algn="l" lvl="1" marR="0" indent="-50800" marL="762000">
              <a:lnSpc>
                <a:spcPct val="131250"/>
              </a:lnSpc>
              <a:spcBef>
                <a:spcPts val="248"/>
              </a:spcBef>
              <a:spcAft>
                <a:spcPts val="0"/>
              </a:spcAft>
              <a:buClr>
                <a:srgbClr val="000000"/>
              </a:buClr>
              <a:buSzPct val="98039"/>
              <a:buFont typeface="Arial"/>
              <a:buNone/>
            </a:pPr>
            <a:r>
              <a:rPr sz="1372" lang="en-US">
                <a:solidFill>
                  <a:srgbClr val="000000"/>
                </a:solidFill>
                <a:latin typeface="Trebuchet MS"/>
                <a:ea typeface="Trebuchet MS"/>
                <a:cs typeface="Trebuchet MS"/>
                <a:sym typeface="Trebuchet MS"/>
              </a:rPr>
              <a:t>S = Standard deviation of the exposure distribution</a:t>
            </a:r>
          </a:p>
          <a:p>
            <a:pPr algn="l" lvl="1" marR="0" indent="-50800" marL="762000">
              <a:lnSpc>
                <a:spcPct val="131250"/>
              </a:lnSpc>
              <a:spcBef>
                <a:spcPts val="248"/>
              </a:spcBef>
              <a:spcAft>
                <a:spcPts val="0"/>
              </a:spcAft>
              <a:buClr>
                <a:srgbClr val="000000"/>
              </a:buClr>
              <a:buSzPct val="98039"/>
              <a:buFont typeface="Arial"/>
              <a:buNone/>
            </a:pPr>
            <a:r>
              <a:rPr sz="1372" lang="en-US">
                <a:solidFill>
                  <a:srgbClr val="000000"/>
                </a:solidFill>
                <a:latin typeface="Trebuchet MS"/>
                <a:ea typeface="Trebuchet MS"/>
                <a:cs typeface="Trebuchet MS"/>
                <a:sym typeface="Trebuchet MS"/>
              </a:rPr>
              <a:t>q = Counterparty default probability at time horizon of interest, based on EDF from KMV</a:t>
            </a:r>
          </a:p>
        </p:txBody>
      </p:sp>
      <p:pic>
        <p:nvPicPr>
          <p:cNvPr id="111" name="Shape 111"/>
          <p:cNvPicPr preferRelativeResize="0"/>
          <p:nvPr/>
        </p:nvPicPr>
        <p:blipFill>
          <a:blip r:embed="rId5">
            <a:alphaModFix/>
          </a:blip>
          <a:stretch>
            <a:fillRect/>
          </a:stretch>
        </p:blipFill>
        <p:spPr>
          <a:xfrm>
            <a:off y="1391375" x="1318100"/>
            <a:ext cy="672349" cx="1702949"/>
          </a:xfrm>
          <a:prstGeom prst="rect">
            <a:avLst/>
          </a:prstGeom>
          <a:noFill/>
          <a:ln>
            <a:noFill/>
          </a:ln>
        </p:spPr>
      </p:pic>
      <p:sp>
        <p:nvSpPr>
          <p:cNvPr id="112" name="Shape 112"/>
          <p:cNvSpPr txBox="1"/>
          <p:nvPr/>
        </p:nvSpPr>
        <p:spPr>
          <a:xfrm>
            <a:off y="4004525" x="2971350"/>
            <a:ext cy="284749" cx="4194075"/>
          </a:xfrm>
          <a:prstGeom prst="rect">
            <a:avLst/>
          </a:prstGeom>
          <a:noFill/>
          <a:ln>
            <a:noFill/>
          </a:ln>
        </p:spPr>
        <p:txBody>
          <a:bodyPr bIns="38100" rIns="38100" lIns="38100" tIns="38100" anchor="t" anchorCtr="0">
            <a:noAutofit/>
          </a:bodyPr>
          <a:lstStyle/>
          <a:p>
            <a:pPr algn="ctr" marR="0" indent="0" marL="0">
              <a:lnSpc>
                <a:spcPct val="119642"/>
              </a:lnSpc>
              <a:spcBef>
                <a:spcPts val="0"/>
              </a:spcBef>
              <a:spcAft>
                <a:spcPts val="0"/>
              </a:spcAft>
              <a:buNone/>
            </a:pPr>
            <a:r>
              <a:rPr sz="1372" lang="en-US">
                <a:solidFill>
                  <a:srgbClr val="000000"/>
                </a:solidFill>
                <a:latin typeface="Trebuchet MS"/>
                <a:ea typeface="Trebuchet MS"/>
                <a:cs typeface="Trebuchet MS"/>
                <a:sym typeface="Trebuchet MS"/>
              </a:rPr>
              <a:t>we equate the unexpected loss of both products</a:t>
            </a:r>
          </a:p>
        </p:txBody>
      </p:sp>
      <p:sp>
        <p:nvSpPr>
          <p:cNvPr id="113" name="Shape 113"/>
          <p:cNvSpPr txBox="1"/>
          <p:nvPr>
            <p:ph idx="3" type="body"/>
          </p:nvPr>
        </p:nvSpPr>
        <p:spPr>
          <a:xfrm>
            <a:off y="4331375" x="1491275"/>
            <a:ext cy="2918125" cx="7232774"/>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rPr sz="1372" lang="en-US">
                <a:solidFill>
                  <a:srgbClr val="000000"/>
                </a:solidFill>
                <a:latin typeface="Trebuchet MS"/>
                <a:ea typeface="Trebuchet MS"/>
                <a:cs typeface="Trebuchet MS"/>
                <a:sym typeface="Trebuchet MS"/>
              </a:rPr>
              <a:t>DRE exceeds Average Exposure by a term that reflects the variability of the underlying exposures, and the size of that term increases with the riskiness of the counterparty.</a:t>
            </a:r>
          </a:p>
          <a:p>
            <a:pPr algn="l" marR="0" indent="0" marL="0">
              <a:lnSpc>
                <a:spcPct val="131250"/>
              </a:lnSpc>
              <a:spcBef>
                <a:spcPts val="864"/>
              </a:spcBef>
              <a:spcAft>
                <a:spcPts val="0"/>
              </a:spcAft>
              <a:buNone/>
            </a:pPr>
            <a:r>
              <a:rPr sz="1372" lang="en-US" i="1">
                <a:solidFill>
                  <a:srgbClr val="000000"/>
                </a:solidFill>
                <a:latin typeface="Trebuchet MS"/>
                <a:ea typeface="Trebuchet MS"/>
                <a:cs typeface="Trebuchet MS"/>
                <a:sym typeface="Trebuchet MS"/>
              </a:rPr>
              <a:t>Example: </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1yr Average Exposure A = $1.0 MM</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1yr Exposure Stdev S = $1.5MM</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1yr default probability = 2% (from rating BB)</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Peak P = $3.4MM (rule of thumb: S=(P-A)/1.6 for an ATM trade)</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A</a:t>
            </a:r>
            <a:r>
              <a:rPr sz="915" lang="en-US">
                <a:solidFill>
                  <a:srgbClr val="000000"/>
                </a:solidFill>
                <a:latin typeface="Trebuchet MS"/>
                <a:ea typeface="Trebuchet MS"/>
                <a:cs typeface="Trebuchet MS"/>
                <a:sym typeface="Trebuchet MS"/>
              </a:rPr>
              <a:t>DRE</a:t>
            </a:r>
            <a:r>
              <a:rPr sz="1372" lang="en-US">
                <a:solidFill>
                  <a:srgbClr val="000000"/>
                </a:solidFill>
                <a:latin typeface="Trebuchet MS"/>
                <a:ea typeface="Trebuchet MS"/>
                <a:cs typeface="Trebuchet MS"/>
                <a:sym typeface="Trebuchet MS"/>
              </a:rPr>
              <a:t>=</a:t>
            </a:r>
            <a:r>
              <a:rPr sz="1372" lang="en-US">
                <a:solidFill>
                  <a:srgbClr val="000000"/>
                </a:solidFill>
                <a:latin typeface="Symbol"/>
                <a:ea typeface="Symbol"/>
                <a:cs typeface="Symbol"/>
                <a:sym typeface="Symbol"/>
              </a:rPr>
              <a:t></a:t>
            </a:r>
            <a:r>
              <a:rPr sz="1372" lang="en-US">
                <a:solidFill>
                  <a:srgbClr val="000000"/>
                </a:solidFill>
                <a:latin typeface="Trebuchet MS"/>
                <a:ea typeface="Trebuchet MS"/>
                <a:cs typeface="Trebuchet MS"/>
                <a:sym typeface="Trebuchet MS"/>
              </a:rPr>
              <a:t>[($1MM)</a:t>
            </a:r>
            <a:r>
              <a:rPr sz="915" lang="en-US">
                <a:solidFill>
                  <a:srgbClr val="000000"/>
                </a:solidFill>
                <a:latin typeface="Trebuchet MS"/>
                <a:ea typeface="Trebuchet MS"/>
                <a:cs typeface="Trebuchet MS"/>
                <a:sym typeface="Trebuchet MS"/>
              </a:rPr>
              <a:t>2+</a:t>
            </a:r>
            <a:r>
              <a:rPr sz="1372" lang="en-US">
                <a:solidFill>
                  <a:srgbClr val="000000"/>
                </a:solidFill>
                <a:latin typeface="Trebuchet MS"/>
                <a:ea typeface="Trebuchet MS"/>
                <a:cs typeface="Trebuchet MS"/>
                <a:sym typeface="Trebuchet MS"/>
              </a:rPr>
              <a:t>($1.5MM)</a:t>
            </a:r>
            <a:r>
              <a:rPr sz="915" lang="en-US">
                <a:solidFill>
                  <a:srgbClr val="000000"/>
                </a:solidFill>
                <a:latin typeface="Trebuchet MS"/>
                <a:ea typeface="Trebuchet MS"/>
                <a:cs typeface="Trebuchet MS"/>
                <a:sym typeface="Trebuchet MS"/>
              </a:rPr>
              <a:t>2</a:t>
            </a:r>
            <a:r>
              <a:rPr sz="1372" lang="en-US">
                <a:solidFill>
                  <a:srgbClr val="000000"/>
                </a:solidFill>
                <a:latin typeface="Trebuchet MS"/>
                <a:ea typeface="Trebuchet MS"/>
                <a:cs typeface="Trebuchet MS"/>
                <a:sym typeface="Trebuchet MS"/>
              </a:rPr>
              <a:t>/(1-.02)] =$1.81MM</a:t>
            </a:r>
          </a:p>
        </p:txBody>
      </p:sp>
      <p:sp>
        <p:nvSpPr>
          <p:cNvPr id="114" name="Shape 114"/>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8</a:t>
            </a:r>
          </a:p>
        </p:txBody>
      </p:sp>
      <p:sp>
        <p:nvSpPr>
          <p:cNvPr id="115" name="Shape 115"/>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9" name="Shape 119"/>
        <p:cNvGrpSpPr/>
        <p:nvPr/>
      </p:nvGrpSpPr>
      <p:grpSpPr>
        <a:xfrm>
          <a:off y="0" x="0"/>
          <a:ext cy="0" cx="0"/>
          <a:chOff y="0" x="0"/>
          <a:chExt cy="0" cx="0"/>
        </a:xfrm>
      </p:grpSpPr>
      <p:sp>
        <p:nvSpPr>
          <p:cNvPr id="120" name="Shape 120"/>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Peak is not a loan-equivalent measure of derivatives exposure</a:t>
            </a:r>
          </a:p>
        </p:txBody>
      </p:sp>
      <p:sp>
        <p:nvSpPr>
          <p:cNvPr id="121" name="Shape 121"/>
          <p:cNvSpPr txBox="1"/>
          <p:nvPr>
            <p:ph idx="1" type="body"/>
          </p:nvPr>
        </p:nvSpPr>
        <p:spPr>
          <a:xfrm>
            <a:off y="1761800" x="1382225"/>
            <a:ext cy="4711074" cx="8182049"/>
          </a:xfrm>
          <a:prstGeom prst="rect">
            <a:avLst/>
          </a:prstGeom>
          <a:noFill/>
          <a:ln>
            <a:noFill/>
          </a:ln>
        </p:spPr>
        <p:txBody>
          <a:bodyPr bIns="38100" rIns="38100" lIns="38100" tIns="38100" anchor="t" anchorCtr="0">
            <a:noAutofit/>
          </a:bodyPr>
          <a:lstStyle/>
          <a:p>
            <a:pPr algn="l" lvl="0" marR="0" indent="-137956" marL="381000">
              <a:lnSpc>
                <a:spcPct val="119642"/>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Peak represents the coincidence of counterparty default and extreme adverse market moves: In stressed market conditions, what would the counterparty owe us if they defaulted on a particular date? </a:t>
            </a:r>
          </a:p>
          <a:p>
            <a:pPr algn="l" lvl="1" marR="0" indent="-137956" marL="762000">
              <a:lnSpc>
                <a:spcPct val="119642"/>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“Stressed” means that we have 97.5% confidence that our exposure will be less than peak</a:t>
            </a:r>
          </a:p>
          <a:p>
            <a:pPr algn="l" lvl="1" marR="0" indent="-137956" marL="762000">
              <a:lnSpc>
                <a:spcPct val="119642"/>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“Peak Exposure” is the highest peak in the exposure profile</a:t>
            </a:r>
          </a:p>
          <a:p>
            <a:pPr algn="l" lvl="2" marR="0" indent="-50800" marL="1143000">
              <a:lnSpc>
                <a:spcPct val="119642"/>
              </a:lnSpc>
              <a:spcBef>
                <a:spcPts val="0"/>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19642"/>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Peak potentially overstates our exposure because it assumes two events occur at the same time:</a:t>
            </a:r>
          </a:p>
          <a:p>
            <a:pPr algn="l" lvl="1" marR="0" indent="-137956" marL="762000">
              <a:lnSpc>
                <a:spcPct val="119642"/>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The counterparty defaults and </a:t>
            </a:r>
          </a:p>
          <a:p>
            <a:pPr algn="l" lvl="1" marR="0" indent="-137956" marL="762000">
              <a:lnSpc>
                <a:spcPct val="119642"/>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There is an extreme, adverse move in the underlying market</a:t>
            </a:r>
          </a:p>
          <a:p>
            <a:pPr algn="l" lvl="2" marR="0" indent="-50800" marL="1143000">
              <a:lnSpc>
                <a:spcPct val="119642"/>
              </a:lnSpc>
              <a:spcBef>
                <a:spcPts val="0"/>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marR="0" indent="0" marL="0">
              <a:lnSpc>
                <a:spcPct val="119642"/>
              </a:lnSpc>
              <a:spcBef>
                <a:spcPts val="864"/>
              </a:spcBef>
              <a:spcAft>
                <a:spcPts val="0"/>
              </a:spcAft>
              <a:buNone/>
            </a:pPr>
            <a:r>
              <a:rPr sz="1372" lang="en-US">
                <a:solidFill>
                  <a:srgbClr val="000000"/>
                </a:solidFill>
                <a:latin typeface="Trebuchet MS"/>
                <a:ea typeface="Trebuchet MS"/>
                <a:cs typeface="Trebuchet MS"/>
                <a:sym typeface="Trebuchet MS"/>
              </a:rPr>
              <a:t>Computing stable peak numbers is difficult, particularly for complex transactions</a:t>
            </a:r>
          </a:p>
          <a:p>
            <a:pPr algn="l" lvl="1" marR="0" indent="-137956" marL="762000">
              <a:lnSpc>
                <a:spcPct val="119642"/>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Peak is a stressed number, so the calculation can have extreme levels and spikes</a:t>
            </a:r>
          </a:p>
          <a:p>
            <a:pPr algn="l" lvl="0" marR="0" indent="-137956" marL="381000">
              <a:lnSpc>
                <a:spcPct val="119642"/>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Peak should not be used to compare profitability of loans and derivatives because peak is a measure of stressed exposure, rather than a measure of expected exposure </a:t>
            </a:r>
          </a:p>
          <a:p>
            <a:pPr algn="l" lvl="0" marR="0" indent="-137956" marL="381000">
              <a:lnSpc>
                <a:spcPct val="119642"/>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Peak also overstates our portfolio of exposures across all counterparties, because some of the stress events are mutually exclusive</a:t>
            </a:r>
          </a:p>
          <a:p>
            <a:pPr algn="l" lvl="1" marR="0" indent="-137956" marL="762000">
              <a:lnSpc>
                <a:spcPct val="119642"/>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EUR/USD FX rate cannot rise and fall simultaneously, for example</a:t>
            </a:r>
          </a:p>
          <a:p>
            <a:pPr algn="l" marR="0" indent="0" marL="0">
              <a:lnSpc>
                <a:spcPct val="119642"/>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
        <p:nvSpPr>
          <p:cNvPr id="122" name="Shape 122"/>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9</a:t>
            </a:r>
          </a:p>
        </p:txBody>
      </p:sp>
      <p:sp>
        <p:nvSpPr>
          <p:cNvPr id="123" name="Shape 123"/>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7" name="Shape 127"/>
        <p:cNvGrpSpPr/>
        <p:nvPr/>
      </p:nvGrpSpPr>
      <p:grpSpPr>
        <a:xfrm>
          <a:off y="0" x="0"/>
          <a:ext cy="0" cx="0"/>
          <a:chOff y="0" x="0"/>
          <a:chExt cy="0" cx="0"/>
        </a:xfrm>
      </p:grpSpPr>
      <p:sp>
        <p:nvSpPr>
          <p:cNvPr id="128" name="Shape 128"/>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How does DRE compare to Average and Peak?</a:t>
            </a:r>
          </a:p>
        </p:txBody>
      </p:sp>
      <p:sp>
        <p:nvSpPr>
          <p:cNvPr id="129" name="Shape 129"/>
          <p:cNvSpPr txBox="1"/>
          <p:nvPr>
            <p:ph idx="1" type="body"/>
          </p:nvPr>
        </p:nvSpPr>
        <p:spPr>
          <a:xfrm>
            <a:off y="1761800" x="1382225"/>
            <a:ext cy="4711074" cx="8182049"/>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DRE vs. Average:</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DRE will never be smaller than Average for a given counterparty</a:t>
            </a:r>
          </a:p>
          <a:p>
            <a:pPr algn="l" lvl="1" marR="0" indent="-50800" marL="762000">
              <a:lnSpc>
                <a:spcPct val="131250"/>
              </a:lnSpc>
              <a:spcBef>
                <a:spcPts val="248"/>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As trades become far in-the-money to us (when client owes us), DRE will approach Average</a:t>
            </a:r>
          </a:p>
          <a:p>
            <a:pPr algn="l" lvl="1" marR="0" indent="-50800" marL="762000">
              <a:lnSpc>
                <a:spcPct val="131250"/>
              </a:lnSpc>
              <a:spcBef>
                <a:spcPts val="248"/>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DRE is close to Average for wrong-way trades because the Average Exposure has already been adjusted for the wrong-way effect</a:t>
            </a:r>
          </a:p>
          <a:p>
            <a:pPr algn="l" marR="0" indent="0" marL="0">
              <a:lnSpc>
                <a:spcPct val="132031"/>
              </a:lnSpc>
              <a:spcBef>
                <a:spcPts val="1553"/>
              </a:spcBef>
              <a:spcAft>
                <a:spcPts val="0"/>
              </a:spcAft>
              <a:buNone/>
            </a:pPr>
            <a:r>
              <a:rPr b="1" sz="1568" lang="en-US">
                <a:solidFill>
                  <a:srgbClr val="000000"/>
                </a:solidFill>
                <a:latin typeface="Trebuchet MS"/>
                <a:ea typeface="Trebuchet MS"/>
                <a:cs typeface="Trebuchet MS"/>
                <a:sym typeface="Trebuchet MS"/>
              </a:rPr>
              <a:t>DRE vs. Peak:</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DRE is closer to Peak for longer maturities and riskier counterparties</a:t>
            </a:r>
          </a:p>
          <a:p>
            <a:pPr algn="l" lvl="1" marR="0" indent="-50800" marL="762000">
              <a:lnSpc>
                <a:spcPct val="131250"/>
              </a:lnSpc>
              <a:spcBef>
                <a:spcPts val="248"/>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DRE will not exceed Peak</a:t>
            </a:r>
          </a:p>
          <a:p>
            <a:pPr algn="l" lvl="1" marR="0" indent="-50800" marL="762000">
              <a:lnSpc>
                <a:spcPct val="131250"/>
              </a:lnSpc>
              <a:spcBef>
                <a:spcPts val="248"/>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DRE changes with creditworthiness of counterparty</a:t>
            </a:r>
          </a:p>
          <a:p>
            <a:pPr algn="l" lvl="1" marR="0" indent="-50800" marL="762000">
              <a:lnSpc>
                <a:spcPct val="131250"/>
              </a:lnSpc>
              <a:spcBef>
                <a:spcPts val="248"/>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marR="0" indent="0" marL="0">
              <a:lnSpc>
                <a:spcPct val="132031"/>
              </a:lnSpc>
              <a:spcBef>
                <a:spcPts val="1553"/>
              </a:spcBef>
              <a:spcAft>
                <a:spcPts val="0"/>
              </a:spcAft>
              <a:buNone/>
            </a:pPr>
            <a:r>
              <a:t/>
            </a:r>
            <a:endParaRPr b="1" sz="1568">
              <a:solidFill>
                <a:srgbClr val="000000"/>
              </a:solidFill>
              <a:latin typeface="Trebuchet MS"/>
              <a:ea typeface="Trebuchet MS"/>
              <a:cs typeface="Trebuchet MS"/>
              <a:sym typeface="Trebuchet MS"/>
            </a:endParaRPr>
          </a:p>
          <a:p>
            <a:pPr algn="l" marR="0" indent="0" marL="0">
              <a:lnSpc>
                <a:spcPct val="132031"/>
              </a:lnSpc>
              <a:spcBef>
                <a:spcPts val="993"/>
              </a:spcBef>
              <a:spcAft>
                <a:spcPts val="0"/>
              </a:spcAft>
              <a:buNone/>
            </a:pPr>
            <a:r>
              <a:t/>
            </a:r>
            <a:endParaRPr b="1" sz="1568">
              <a:solidFill>
                <a:srgbClr val="000000"/>
              </a:solidFill>
              <a:latin typeface="Trebuchet MS"/>
              <a:ea typeface="Trebuchet MS"/>
              <a:cs typeface="Trebuchet MS"/>
              <a:sym typeface="Trebuchet MS"/>
            </a:endParaRPr>
          </a:p>
        </p:txBody>
      </p:sp>
      <p:sp>
        <p:nvSpPr>
          <p:cNvPr id="130" name="Shape 130"/>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10</a:t>
            </a:r>
          </a:p>
        </p:txBody>
      </p:sp>
      <p:sp>
        <p:nvSpPr>
          <p:cNvPr id="131" name="Shape 131"/>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5" name="Shape 135"/>
        <p:cNvGrpSpPr/>
        <p:nvPr/>
      </p:nvGrpSpPr>
      <p:grpSpPr>
        <a:xfrm>
          <a:off y="0" x="0"/>
          <a:ext cy="0" cx="0"/>
          <a:chOff y="0" x="0"/>
          <a:chExt cy="0" cx="0"/>
        </a:xfrm>
      </p:grpSpPr>
      <p:sp>
        <p:nvSpPr>
          <p:cNvPr id="136" name="Shape 136"/>
          <p:cNvSpPr txBox="1"/>
          <p:nvPr>
            <p:ph type="title"/>
          </p:nvPr>
        </p:nvSpPr>
        <p:spPr>
          <a:xfrm>
            <a:off y="518250" x="764875"/>
            <a:ext cy="676949" cx="8701600"/>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Derivative Credit Reserves: Credit Valuation Adjustment “CVA” is paid by the business to CPG</a:t>
            </a:r>
          </a:p>
        </p:txBody>
      </p:sp>
      <p:sp>
        <p:nvSpPr>
          <p:cNvPr id="137" name="Shape 137"/>
          <p:cNvSpPr txBox="1"/>
          <p:nvPr>
            <p:ph idx="1" type="body"/>
          </p:nvPr>
        </p:nvSpPr>
        <p:spPr>
          <a:xfrm>
            <a:off y="1455200" x="1382225"/>
            <a:ext cy="5395874" cx="3589524"/>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CVA is an upfront charge to the derivatives business to account for credit risk of a derivative trade</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CVA = PV (Average Exposure X Spreads) X Alpha</a:t>
            </a:r>
          </a:p>
          <a:p>
            <a:pPr algn="l" marR="0" indent="0" marL="0">
              <a:lnSpc>
                <a:spcPct val="131250"/>
              </a:lnSpc>
              <a:spcBef>
                <a:spcPts val="432"/>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432"/>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Spreads: Mid spreads marked by the Credit Portfolio Trading</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Based upon Credit Default Market </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Single Name / Grids </a:t>
            </a:r>
          </a:p>
          <a:p>
            <a:pPr algn="l" lvl="2" marR="0" indent="-50800" marL="1143000">
              <a:lnSpc>
                <a:spcPct val="131250"/>
              </a:lnSpc>
              <a:spcBef>
                <a:spcPts val="432"/>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432"/>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Alpha: Adjustment for difference between our recovery on our contract and spread recovery from CDS, normally Alpha = 0.76 for senior unsecured derivatives</a:t>
            </a:r>
          </a:p>
          <a:p>
            <a:pPr algn="l" lvl="0" marR="0" indent="-50800" marL="381000">
              <a:lnSpc>
                <a:spcPct val="131250"/>
              </a:lnSpc>
              <a:spcBef>
                <a:spcPts val="432"/>
              </a:spcBef>
              <a:spcAft>
                <a:spcPts val="0"/>
              </a:spcAft>
              <a:buClr>
                <a:srgbClr val="000000"/>
              </a:buClr>
              <a:buFont typeface="Arial"/>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432"/>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Charges for overthreshold derivatives exposure is based on DRE with Alpha = 1</a:t>
            </a:r>
          </a:p>
        </p:txBody>
      </p:sp>
      <p:pic>
        <p:nvPicPr>
          <p:cNvPr id="138" name="Shape 138"/>
          <p:cNvPicPr preferRelativeResize="0"/>
          <p:nvPr/>
        </p:nvPicPr>
        <p:blipFill>
          <a:blip r:embed="rId4">
            <a:alphaModFix/>
          </a:blip>
          <a:stretch>
            <a:fillRect/>
          </a:stretch>
        </p:blipFill>
        <p:spPr>
          <a:xfrm>
            <a:off y="1335350" x="5378250"/>
            <a:ext cy="298800" cx="4012025"/>
          </a:xfrm>
          <a:prstGeom prst="rect">
            <a:avLst/>
          </a:prstGeom>
          <a:noFill/>
          <a:ln>
            <a:noFill/>
          </a:ln>
        </p:spPr>
      </p:pic>
      <p:sp>
        <p:nvSpPr>
          <p:cNvPr id="139" name="Shape 139"/>
          <p:cNvSpPr txBox="1"/>
          <p:nvPr/>
        </p:nvSpPr>
        <p:spPr>
          <a:xfrm>
            <a:off y="1385150" x="5485675"/>
            <a:ext cy="222474" cx="3878174"/>
          </a:xfrm>
          <a:prstGeom prst="rect">
            <a:avLst/>
          </a:prstGeom>
          <a:noFill/>
          <a:ln>
            <a:noFill/>
          </a:ln>
        </p:spPr>
        <p:txBody>
          <a:bodyPr bIns="38100" rIns="38100" lIns="38100" tIns="38100" anchor="b" anchorCtr="0">
            <a:noAutofit/>
          </a:bodyPr>
          <a:lstStyle/>
          <a:p>
            <a:pPr algn="l" marR="0" indent="0" marL="0">
              <a:lnSpc>
                <a:spcPct val="117500"/>
              </a:lnSpc>
              <a:spcBef>
                <a:spcPts val="0"/>
              </a:spcBef>
              <a:spcAft>
                <a:spcPts val="0"/>
              </a:spcAft>
              <a:buNone/>
            </a:pPr>
            <a:r>
              <a:rPr b="1" sz="980" lang="en-US">
                <a:solidFill>
                  <a:srgbClr val="FFFFFF"/>
                </a:solidFill>
                <a:latin typeface="Trebuchet MS"/>
                <a:ea typeface="Trebuchet MS"/>
                <a:cs typeface="Trebuchet MS"/>
                <a:sym typeface="Trebuchet MS"/>
              </a:rPr>
              <a:t>Approximating credit charge on an interest rate swap</a:t>
            </a:r>
          </a:p>
        </p:txBody>
      </p:sp>
      <p:pic>
        <p:nvPicPr>
          <p:cNvPr id="140" name="Shape 140"/>
          <p:cNvPicPr preferRelativeResize="0"/>
          <p:nvPr/>
        </p:nvPicPr>
        <p:blipFill>
          <a:blip r:embed="rId5">
            <a:alphaModFix/>
          </a:blip>
          <a:stretch>
            <a:fillRect/>
          </a:stretch>
        </p:blipFill>
        <p:spPr>
          <a:xfrm>
            <a:off y="3511175" x="5387875"/>
            <a:ext cy="3389775" cx="4012025"/>
          </a:xfrm>
          <a:prstGeom prst="rect">
            <a:avLst/>
          </a:prstGeom>
          <a:noFill/>
          <a:ln>
            <a:noFill/>
          </a:ln>
        </p:spPr>
      </p:pic>
      <p:sp>
        <p:nvSpPr>
          <p:cNvPr id="141" name="Shape 141"/>
          <p:cNvSpPr txBox="1"/>
          <p:nvPr/>
        </p:nvSpPr>
        <p:spPr>
          <a:xfrm>
            <a:off y="3556300" x="5434375"/>
            <a:ext cy="3522813" cx="3988824"/>
          </a:xfrm>
          <a:prstGeom prst="rect">
            <a:avLst/>
          </a:prstGeom>
          <a:noFill/>
          <a:ln>
            <a:noFill/>
          </a:ln>
        </p:spPr>
        <p:txBody>
          <a:bodyPr bIns="38100" rIns="38100" lIns="38100" tIns="38100" anchor="ctr" anchorCtr="0">
            <a:noAutofit/>
          </a:bodyPr>
          <a:lstStyle/>
          <a:p>
            <a:pPr algn="l" marR="0" indent="0" marL="0">
              <a:lnSpc>
                <a:spcPct val="132500"/>
              </a:lnSpc>
              <a:spcBef>
                <a:spcPts val="0"/>
              </a:spcBef>
              <a:spcAft>
                <a:spcPts val="0"/>
              </a:spcAft>
              <a:buNone/>
            </a:pPr>
            <a:r>
              <a:rPr sz="980" lang="en-US">
                <a:solidFill>
                  <a:srgbClr val="000000"/>
                </a:solidFill>
                <a:latin typeface="Trebuchet MS"/>
                <a:ea typeface="Trebuchet MS"/>
                <a:cs typeface="Trebuchet MS"/>
                <a:sym typeface="Trebuchet MS"/>
              </a:rPr>
              <a:t>Credit Charge = Alpha(.76)*PV(Expected Exposure * Credit Spread)</a:t>
            </a:r>
          </a:p>
          <a:p>
            <a:pPr algn="l" marR="0" indent="0" marL="0">
              <a:lnSpc>
                <a:spcPct val="132500"/>
              </a:lnSpc>
              <a:spcBef>
                <a:spcPts val="0"/>
              </a:spcBef>
              <a:spcAft>
                <a:spcPts val="0"/>
              </a:spcAft>
              <a:buNone/>
            </a:pPr>
            <a:r>
              <a:t/>
            </a:r>
            <a:endParaRPr sz="980">
              <a:solidFill>
                <a:srgbClr val="000000"/>
              </a:solidFill>
              <a:latin typeface="Trebuchet MS"/>
              <a:ea typeface="Trebuchet MS"/>
              <a:cs typeface="Trebuchet MS"/>
              <a:sym typeface="Trebuchet MS"/>
            </a:endParaRPr>
          </a:p>
          <a:p>
            <a:pPr algn="l" marR="0" indent="0" marL="0">
              <a:lnSpc>
                <a:spcPct val="132500"/>
              </a:lnSpc>
              <a:spcBef>
                <a:spcPts val="0"/>
              </a:spcBef>
              <a:spcAft>
                <a:spcPts val="0"/>
              </a:spcAft>
              <a:buNone/>
            </a:pPr>
            <a:r>
              <a:rPr sz="980" lang="en-US">
                <a:solidFill>
                  <a:srgbClr val="000000"/>
                </a:solidFill>
                <a:latin typeface="Trebuchet MS"/>
                <a:ea typeface="Trebuchet MS"/>
                <a:cs typeface="Trebuchet MS"/>
                <a:sym typeface="Trebuchet MS"/>
              </a:rPr>
              <a:t>Simplify the equation: </a:t>
            </a:r>
          </a:p>
          <a:p>
            <a:pPr algn="l" lvl="0" marR="0" indent="-50800" marL="381000">
              <a:lnSpc>
                <a:spcPct val="132500"/>
              </a:lnSpc>
              <a:spcBef>
                <a:spcPts val="0"/>
              </a:spcBef>
              <a:spcAft>
                <a:spcPts val="0"/>
              </a:spcAft>
              <a:buClr>
                <a:srgbClr val="000000"/>
              </a:buClr>
              <a:buSzPct val="98039"/>
              <a:buFont typeface="Arial"/>
              <a:buNone/>
            </a:pPr>
            <a:r>
              <a:rPr sz="980" lang="en-US">
                <a:solidFill>
                  <a:srgbClr val="000000"/>
                </a:solidFill>
                <a:latin typeface="Trebuchet MS"/>
                <a:ea typeface="Trebuchet MS"/>
                <a:cs typeface="Trebuchet MS"/>
                <a:sym typeface="Trebuchet MS"/>
              </a:rPr>
              <a:t>Notional = $100,000,000</a:t>
            </a:r>
          </a:p>
          <a:p>
            <a:pPr algn="l" lvl="0" marR="0" indent="-50800" marL="381000">
              <a:lnSpc>
                <a:spcPct val="132500"/>
              </a:lnSpc>
              <a:spcBef>
                <a:spcPts val="0"/>
              </a:spcBef>
              <a:spcAft>
                <a:spcPts val="0"/>
              </a:spcAft>
              <a:buClr>
                <a:srgbClr val="000000"/>
              </a:buClr>
              <a:buSzPct val="98039"/>
              <a:buFont typeface="Arial"/>
              <a:buNone/>
            </a:pPr>
            <a:r>
              <a:rPr sz="980" lang="en-US">
                <a:solidFill>
                  <a:srgbClr val="000000"/>
                </a:solidFill>
                <a:latin typeface="Trebuchet MS"/>
                <a:ea typeface="Trebuchet MS"/>
                <a:cs typeface="Trebuchet MS"/>
                <a:sym typeface="Trebuchet MS"/>
              </a:rPr>
              <a:t>Average of Expected Exposure = $1,600,000 </a:t>
            </a:r>
          </a:p>
          <a:p>
            <a:pPr algn="l" lvl="0" marR="0" indent="-50800" marL="381000">
              <a:lnSpc>
                <a:spcPct val="132500"/>
              </a:lnSpc>
              <a:spcBef>
                <a:spcPts val="0"/>
              </a:spcBef>
              <a:spcAft>
                <a:spcPts val="0"/>
              </a:spcAft>
              <a:buClr>
                <a:srgbClr val="000000"/>
              </a:buClr>
              <a:buSzPct val="98039"/>
              <a:buFont typeface="Arial"/>
              <a:buNone/>
            </a:pPr>
            <a:r>
              <a:rPr sz="980" lang="en-US">
                <a:solidFill>
                  <a:srgbClr val="000000"/>
                </a:solidFill>
                <a:latin typeface="Trebuchet MS"/>
                <a:ea typeface="Trebuchet MS"/>
                <a:cs typeface="Trebuchet MS"/>
                <a:sym typeface="Trebuchet MS"/>
              </a:rPr>
              <a:t>XYZ Corp CDS spread = 100 bps</a:t>
            </a:r>
          </a:p>
          <a:p>
            <a:pPr algn="l" lvl="0" marR="0" indent="-50800" marL="381000">
              <a:lnSpc>
                <a:spcPct val="132500"/>
              </a:lnSpc>
              <a:spcBef>
                <a:spcPts val="0"/>
              </a:spcBef>
              <a:spcAft>
                <a:spcPts val="0"/>
              </a:spcAft>
              <a:buClr>
                <a:srgbClr val="000000"/>
              </a:buClr>
              <a:buSzPct val="98039"/>
              <a:buFont typeface="Arial"/>
              <a:buNone/>
            </a:pPr>
            <a:r>
              <a:rPr sz="980" lang="en-US">
                <a:solidFill>
                  <a:srgbClr val="000000"/>
                </a:solidFill>
                <a:latin typeface="Trebuchet MS"/>
                <a:ea typeface="Trebuchet MS"/>
                <a:cs typeface="Trebuchet MS"/>
                <a:sym typeface="Trebuchet MS"/>
              </a:rPr>
              <a:t>Risky duration = 4.5</a:t>
            </a:r>
          </a:p>
          <a:p>
            <a:pPr algn="l" lvl="0" marR="0" indent="-50800" marL="381000">
              <a:lnSpc>
                <a:spcPct val="132500"/>
              </a:lnSpc>
              <a:spcBef>
                <a:spcPts val="0"/>
              </a:spcBef>
              <a:spcAft>
                <a:spcPts val="0"/>
              </a:spcAft>
              <a:buClr>
                <a:srgbClr val="000000"/>
              </a:buClr>
              <a:buSzPct val="98039"/>
              <a:buFont typeface="Arial"/>
              <a:buNone/>
            </a:pPr>
            <a:r>
              <a:rPr b="1" sz="980" lang="en-US">
                <a:solidFill>
                  <a:srgbClr val="000000"/>
                </a:solidFill>
                <a:latin typeface="Trebuchet MS"/>
                <a:ea typeface="Trebuchet MS"/>
                <a:cs typeface="Trebuchet MS"/>
                <a:sym typeface="Trebuchet MS"/>
              </a:rPr>
              <a:t>Credit charge </a:t>
            </a:r>
          </a:p>
          <a:p>
            <a:pPr algn="l" lvl="0" marR="0" indent="-50800" marL="381000">
              <a:lnSpc>
                <a:spcPct val="132500"/>
              </a:lnSpc>
              <a:spcBef>
                <a:spcPts val="0"/>
              </a:spcBef>
              <a:spcAft>
                <a:spcPts val="0"/>
              </a:spcAft>
              <a:buClr>
                <a:srgbClr val="000000"/>
              </a:buClr>
              <a:buSzPct val="98039"/>
              <a:buFont typeface="Arial"/>
              <a:buNone/>
            </a:pPr>
            <a:r>
              <a:rPr b="1" sz="980" lang="en-US">
                <a:solidFill>
                  <a:srgbClr val="000000"/>
                </a:solidFill>
                <a:latin typeface="Trebuchet MS"/>
                <a:ea typeface="Trebuchet MS"/>
                <a:cs typeface="Trebuchet MS"/>
                <a:sym typeface="Trebuchet MS"/>
              </a:rPr>
              <a:t>($ upfront = $1.6mm * 100bps * 4.5*.76) = $54,720</a:t>
            </a:r>
          </a:p>
          <a:p>
            <a:pPr algn="l" lvl="0" marR="0" indent="-50800" marL="381000">
              <a:lnSpc>
                <a:spcPct val="132500"/>
              </a:lnSpc>
              <a:spcBef>
                <a:spcPts val="0"/>
              </a:spcBef>
              <a:spcAft>
                <a:spcPts val="0"/>
              </a:spcAft>
              <a:buClr>
                <a:srgbClr val="000000"/>
              </a:buClr>
              <a:buSzPct val="98039"/>
              <a:buFont typeface="Arial"/>
              <a:buNone/>
            </a:pPr>
            <a:r>
              <a:rPr b="1" sz="980" lang="en-US">
                <a:solidFill>
                  <a:srgbClr val="000000"/>
                </a:solidFill>
                <a:latin typeface="Trebuchet MS"/>
                <a:ea typeface="Trebuchet MS"/>
                <a:cs typeface="Trebuchet MS"/>
                <a:sym typeface="Trebuchet MS"/>
              </a:rPr>
              <a:t>Credit charge (bps upfront) = 5.47 bps</a:t>
            </a:r>
          </a:p>
          <a:p>
            <a:pPr algn="l" lvl="0" marR="0" indent="-50800" marL="381000">
              <a:lnSpc>
                <a:spcPct val="132500"/>
              </a:lnSpc>
              <a:spcBef>
                <a:spcPts val="0"/>
              </a:spcBef>
              <a:spcAft>
                <a:spcPts val="0"/>
              </a:spcAft>
              <a:buClr>
                <a:srgbClr val="000000"/>
              </a:buClr>
              <a:buSzPct val="98039"/>
              <a:buFont typeface="Arial"/>
              <a:buNone/>
            </a:pPr>
            <a:r>
              <a:rPr b="1" sz="980" lang="en-US">
                <a:solidFill>
                  <a:srgbClr val="000000"/>
                </a:solidFill>
                <a:latin typeface="Trebuchet MS"/>
                <a:ea typeface="Trebuchet MS"/>
                <a:cs typeface="Trebuchet MS"/>
                <a:sym typeface="Trebuchet MS"/>
              </a:rPr>
              <a:t>Credit charge (bppa on swap) = 1.22 bps</a:t>
            </a:r>
          </a:p>
          <a:p>
            <a:pPr algn="l" marR="0" indent="0" marL="0">
              <a:lnSpc>
                <a:spcPct val="132500"/>
              </a:lnSpc>
              <a:spcBef>
                <a:spcPts val="0"/>
              </a:spcBef>
              <a:spcAft>
                <a:spcPts val="0"/>
              </a:spcAft>
              <a:buNone/>
            </a:pPr>
            <a:r>
              <a:t/>
            </a:r>
            <a:endParaRPr b="1" sz="980">
              <a:solidFill>
                <a:srgbClr val="000000"/>
              </a:solidFill>
              <a:latin typeface="Trebuchet MS"/>
              <a:ea typeface="Trebuchet MS"/>
              <a:cs typeface="Trebuchet MS"/>
              <a:sym typeface="Trebuchet MS"/>
            </a:endParaRPr>
          </a:p>
          <a:p>
            <a:pPr algn="l" marR="0" indent="0" marL="0">
              <a:lnSpc>
                <a:spcPct val="132500"/>
              </a:lnSpc>
              <a:spcBef>
                <a:spcPts val="0"/>
              </a:spcBef>
              <a:spcAft>
                <a:spcPts val="0"/>
              </a:spcAft>
              <a:buNone/>
            </a:pPr>
            <a:r>
              <a:rPr b="1" sz="980" lang="en-US">
                <a:solidFill>
                  <a:srgbClr val="000000"/>
                </a:solidFill>
                <a:latin typeface="Trebuchet MS"/>
                <a:ea typeface="Trebuchet MS"/>
                <a:cs typeface="Trebuchet MS"/>
                <a:sym typeface="Trebuchet MS"/>
              </a:rPr>
              <a:t>Cost of purchasing CDS upfront to equal DRE</a:t>
            </a:r>
            <a:r>
              <a:rPr sz="980" lang="en-US">
                <a:solidFill>
                  <a:srgbClr val="000000"/>
                </a:solidFill>
                <a:latin typeface="Trebuchet MS"/>
                <a:ea typeface="Trebuchet MS"/>
                <a:cs typeface="Trebuchet MS"/>
                <a:sym typeface="Trebuchet MS"/>
              </a:rPr>
              <a:t> </a:t>
            </a:r>
          </a:p>
          <a:p>
            <a:pPr algn="l" lvl="0" marR="0" indent="-50800" marL="381000">
              <a:lnSpc>
                <a:spcPct val="132500"/>
              </a:lnSpc>
              <a:spcBef>
                <a:spcPts val="0"/>
              </a:spcBef>
              <a:spcAft>
                <a:spcPts val="0"/>
              </a:spcAft>
              <a:buClr>
                <a:srgbClr val="000000"/>
              </a:buClr>
              <a:buSzPct val="98039"/>
              <a:buFont typeface="Arial"/>
              <a:buNone/>
            </a:pPr>
            <a:r>
              <a:rPr sz="980" lang="en-US">
                <a:solidFill>
                  <a:srgbClr val="000000"/>
                </a:solidFill>
                <a:latin typeface="Trebuchet MS"/>
                <a:ea typeface="Trebuchet MS"/>
                <a:cs typeface="Trebuchet MS"/>
                <a:sym typeface="Trebuchet MS"/>
              </a:rPr>
              <a:t>Average of DRE = $2,850,000 </a:t>
            </a:r>
          </a:p>
          <a:p>
            <a:pPr algn="l" lvl="0" marR="0" indent="-50800" marL="381000">
              <a:lnSpc>
                <a:spcPct val="132500"/>
              </a:lnSpc>
              <a:spcBef>
                <a:spcPts val="0"/>
              </a:spcBef>
              <a:spcAft>
                <a:spcPts val="0"/>
              </a:spcAft>
              <a:buClr>
                <a:srgbClr val="000000"/>
              </a:buClr>
              <a:buSzPct val="98039"/>
              <a:buFont typeface="Arial"/>
              <a:buNone/>
            </a:pPr>
            <a:r>
              <a:rPr b="1" sz="980" lang="en-US">
                <a:solidFill>
                  <a:srgbClr val="000000"/>
                </a:solidFill>
                <a:latin typeface="Trebuchet MS"/>
                <a:ea typeface="Trebuchet MS"/>
                <a:cs typeface="Trebuchet MS"/>
                <a:sym typeface="Trebuchet MS"/>
              </a:rPr>
              <a:t>Credit charge</a:t>
            </a:r>
          </a:p>
          <a:p>
            <a:pPr algn="l" lvl="0" marR="0" indent="-50800" marL="381000">
              <a:lnSpc>
                <a:spcPct val="132500"/>
              </a:lnSpc>
              <a:spcBef>
                <a:spcPts val="0"/>
              </a:spcBef>
              <a:spcAft>
                <a:spcPts val="0"/>
              </a:spcAft>
              <a:buClr>
                <a:srgbClr val="000000"/>
              </a:buClr>
              <a:buSzPct val="98039"/>
              <a:buFont typeface="Arial"/>
              <a:buNone/>
            </a:pPr>
            <a:r>
              <a:rPr b="1" sz="980" lang="en-US">
                <a:solidFill>
                  <a:srgbClr val="000000"/>
                </a:solidFill>
                <a:latin typeface="Trebuchet MS"/>
                <a:ea typeface="Trebuchet MS"/>
                <a:cs typeface="Trebuchet MS"/>
                <a:sym typeface="Trebuchet MS"/>
              </a:rPr>
              <a:t>($ upfront = $2.8mm * 100bps * 4.5) = $[126,000]</a:t>
            </a:r>
          </a:p>
          <a:p>
            <a:pPr algn="l" lvl="0" marR="0" indent="-50800" marL="381000">
              <a:lnSpc>
                <a:spcPct val="132500"/>
              </a:lnSpc>
              <a:spcBef>
                <a:spcPts val="0"/>
              </a:spcBef>
              <a:spcAft>
                <a:spcPts val="0"/>
              </a:spcAft>
              <a:buClr>
                <a:srgbClr val="000000"/>
              </a:buClr>
              <a:buSzPct val="98039"/>
              <a:buFont typeface="Arial"/>
              <a:buNone/>
            </a:pPr>
            <a:r>
              <a:rPr b="1" sz="980" lang="en-US">
                <a:solidFill>
                  <a:srgbClr val="000000"/>
                </a:solidFill>
                <a:latin typeface="Trebuchet MS"/>
                <a:ea typeface="Trebuchet MS"/>
                <a:cs typeface="Trebuchet MS"/>
                <a:sym typeface="Trebuchet MS"/>
              </a:rPr>
              <a:t>Credit charge (bps upfront) = [12.60 bps ]</a:t>
            </a:r>
          </a:p>
          <a:p>
            <a:pPr algn="l" lvl="0" marR="0" indent="-50800" marL="381000">
              <a:lnSpc>
                <a:spcPct val="132500"/>
              </a:lnSpc>
              <a:spcBef>
                <a:spcPts val="0"/>
              </a:spcBef>
              <a:spcAft>
                <a:spcPts val="0"/>
              </a:spcAft>
              <a:buClr>
                <a:srgbClr val="000000"/>
              </a:buClr>
              <a:buSzPct val="98039"/>
              <a:buFont typeface="Arial"/>
              <a:buNone/>
            </a:pPr>
            <a:r>
              <a:rPr b="1" sz="980" lang="en-US">
                <a:solidFill>
                  <a:srgbClr val="000000"/>
                </a:solidFill>
                <a:latin typeface="Trebuchet MS"/>
                <a:ea typeface="Trebuchet MS"/>
                <a:cs typeface="Trebuchet MS"/>
                <a:sym typeface="Trebuchet MS"/>
              </a:rPr>
              <a:t>Credit charge (bppa on swap) = [2.80 bps]</a:t>
            </a:r>
          </a:p>
        </p:txBody>
      </p:sp>
      <p:pic>
        <p:nvPicPr>
          <p:cNvPr id="142" name="Shape 142"/>
          <p:cNvPicPr preferRelativeResize="0"/>
          <p:nvPr/>
        </p:nvPicPr>
        <p:blipFill>
          <a:blip r:embed="rId6">
            <a:alphaModFix/>
          </a:blip>
          <a:stretch>
            <a:fillRect/>
          </a:stretch>
        </p:blipFill>
        <p:spPr>
          <a:xfrm>
            <a:off y="1643525" x="5387875"/>
            <a:ext cy="1736900" cx="3963924"/>
          </a:xfrm>
          <a:prstGeom prst="rect">
            <a:avLst/>
          </a:prstGeom>
          <a:noFill/>
          <a:ln>
            <a:noFill/>
          </a:ln>
        </p:spPr>
      </p:pic>
      <p:sp>
        <p:nvSpPr>
          <p:cNvPr id="143" name="Shape 143"/>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11</a:t>
            </a:r>
          </a:p>
        </p:txBody>
      </p:sp>
      <p:sp>
        <p:nvSpPr>
          <p:cNvPr id="144" name="Shape 144"/>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8" name="Shape 148"/>
        <p:cNvGrpSpPr/>
        <p:nvPr/>
      </p:nvGrpSpPr>
      <p:grpSpPr>
        <a:xfrm>
          <a:off y="0" x="0"/>
          <a:ext cy="0" cx="0"/>
          <a:chOff y="0" x="0"/>
          <a:chExt cy="0" cx="0"/>
        </a:xfrm>
      </p:grpSpPr>
      <p:sp>
        <p:nvSpPr>
          <p:cNvPr id="149" name="Shape 149"/>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What happens after a business pays CVA</a:t>
            </a:r>
          </a:p>
        </p:txBody>
      </p:sp>
      <p:sp>
        <p:nvSpPr>
          <p:cNvPr id="150" name="Shape 150"/>
          <p:cNvSpPr txBox="1"/>
          <p:nvPr>
            <p:ph idx="1" type="body"/>
          </p:nvPr>
        </p:nvSpPr>
        <p:spPr>
          <a:xfrm>
            <a:off y="1761800" x="1382225"/>
            <a:ext cy="4711074" cx="8374475"/>
          </a:xfrm>
          <a:prstGeom prst="rect">
            <a:avLst/>
          </a:prstGeom>
          <a:noFill/>
          <a:ln>
            <a:noFill/>
          </a:ln>
        </p:spPr>
        <p:txBody>
          <a:bodyPr bIns="38100" rIns="38100" lIns="38100" tIns="38100" anchor="t" anchorCtr="0">
            <a:noAutofit/>
          </a:bodyPr>
          <a:lstStyle/>
          <a:p>
            <a:pPr algn="l" lvl="0" marR="0" indent="-150407" marL="381000">
              <a:lnSpc>
                <a:spcPct val="120312"/>
              </a:lnSpc>
              <a:spcBef>
                <a:spcPts val="0"/>
              </a:spcBef>
              <a:spcAft>
                <a:spcPts val="0"/>
              </a:spcAft>
              <a:buClr>
                <a:srgbClr val="000000"/>
              </a:buClr>
              <a:buSzPct val="98039"/>
              <a:buFont typeface="Arial"/>
              <a:buChar char="●"/>
            </a:pPr>
            <a:r>
              <a:rPr sz="1568" lang="en-US">
                <a:solidFill>
                  <a:srgbClr val="000000"/>
                </a:solidFill>
                <a:latin typeface="Trebuchet MS"/>
                <a:ea typeface="Trebuchet MS"/>
                <a:cs typeface="Trebuchet MS"/>
                <a:sym typeface="Trebuchet MS"/>
              </a:rPr>
              <a:t>CVA becomes a mark-to-market asset after the trade is executed</a:t>
            </a:r>
          </a:p>
          <a:p>
            <a:pPr algn="l" lvl="0" marR="0" indent="-150407" marL="381000">
              <a:lnSpc>
                <a:spcPct val="120312"/>
              </a:lnSpc>
              <a:spcBef>
                <a:spcPts val="993"/>
              </a:spcBef>
              <a:spcAft>
                <a:spcPts val="0"/>
              </a:spcAft>
              <a:buClr>
                <a:srgbClr val="000000"/>
              </a:buClr>
              <a:buSzPct val="98039"/>
              <a:buFont typeface="Arial"/>
              <a:buChar char="●"/>
            </a:pPr>
            <a:r>
              <a:rPr sz="1568" lang="en-US">
                <a:solidFill>
                  <a:srgbClr val="000000"/>
                </a:solidFill>
                <a:latin typeface="Trebuchet MS"/>
                <a:ea typeface="Trebuchet MS"/>
                <a:cs typeface="Trebuchet MS"/>
                <a:sym typeface="Trebuchet MS"/>
              </a:rPr>
              <a:t>CPG hedges using market instruments (both market and credit) to hedge p&amp;l movements and ensure we have enough money to hedge when necessary</a:t>
            </a:r>
          </a:p>
          <a:p>
            <a:pPr algn="l" lvl="0" marR="0" indent="-150407" marL="381000">
              <a:lnSpc>
                <a:spcPct val="120312"/>
              </a:lnSpc>
              <a:spcBef>
                <a:spcPts val="993"/>
              </a:spcBef>
              <a:spcAft>
                <a:spcPts val="0"/>
              </a:spcAft>
              <a:buClr>
                <a:srgbClr val="000000"/>
              </a:buClr>
              <a:buSzPct val="98039"/>
              <a:buFont typeface="Arial"/>
              <a:buChar char="●"/>
            </a:pPr>
            <a:r>
              <a:rPr sz="1568" lang="en-US">
                <a:solidFill>
                  <a:srgbClr val="000000"/>
                </a:solidFill>
                <a:latin typeface="Trebuchet MS"/>
                <a:ea typeface="Trebuchet MS"/>
                <a:cs typeface="Trebuchet MS"/>
                <a:sym typeface="Trebuchet MS"/>
              </a:rPr>
              <a:t>If trades are unwound or modified (including signing of an enforceable CSA), the business receives a rebate</a:t>
            </a:r>
          </a:p>
          <a:p>
            <a:pPr algn="l" lvl="1" marR="0" indent="-150407" marL="762000">
              <a:lnSpc>
                <a:spcPct val="120312"/>
              </a:lnSpc>
              <a:spcBef>
                <a:spcPts val="285"/>
              </a:spcBef>
              <a:spcAft>
                <a:spcPts val="0"/>
              </a:spcAft>
              <a:buClr>
                <a:srgbClr val="000000"/>
              </a:buClr>
              <a:buSzPct val="98039"/>
              <a:buFont typeface="Courier New"/>
              <a:buChar char="o"/>
            </a:pPr>
            <a:r>
              <a:rPr sz="1568" lang="en-US">
                <a:solidFill>
                  <a:srgbClr val="000000"/>
                </a:solidFill>
                <a:latin typeface="Trebuchet MS"/>
                <a:ea typeface="Trebuchet MS"/>
                <a:cs typeface="Trebuchet MS"/>
                <a:sym typeface="Trebuchet MS"/>
              </a:rPr>
              <a:t>Based on the change in average exposure and credit spreads at the time of the change</a:t>
            </a:r>
          </a:p>
          <a:p>
            <a:pPr algn="l" lvl="1" marR="0" indent="-150407" marL="762000">
              <a:lnSpc>
                <a:spcPct val="120312"/>
              </a:lnSpc>
              <a:spcBef>
                <a:spcPts val="285"/>
              </a:spcBef>
              <a:spcAft>
                <a:spcPts val="0"/>
              </a:spcAft>
              <a:buClr>
                <a:srgbClr val="000000"/>
              </a:buClr>
              <a:buSzPct val="98039"/>
              <a:buFont typeface="Courier New"/>
              <a:buChar char="o"/>
            </a:pPr>
            <a:r>
              <a:rPr sz="1568" lang="en-US">
                <a:solidFill>
                  <a:srgbClr val="000000"/>
                </a:solidFill>
                <a:latin typeface="Trebuchet MS"/>
                <a:ea typeface="Trebuchet MS"/>
                <a:cs typeface="Trebuchet MS"/>
                <a:sym typeface="Trebuchet MS"/>
              </a:rPr>
              <a:t>Independent of what was originally paid</a:t>
            </a:r>
          </a:p>
          <a:p>
            <a:pPr algn="l" lvl="0" marR="0" indent="-150407" marL="381000">
              <a:lnSpc>
                <a:spcPct val="120312"/>
              </a:lnSpc>
              <a:spcBef>
                <a:spcPts val="993"/>
              </a:spcBef>
              <a:spcAft>
                <a:spcPts val="0"/>
              </a:spcAft>
              <a:buClr>
                <a:srgbClr val="000000"/>
              </a:buClr>
              <a:buSzPct val="98039"/>
              <a:buFont typeface="Arial"/>
              <a:buChar char="●"/>
            </a:pPr>
            <a:r>
              <a:rPr sz="1568" lang="en-US">
                <a:solidFill>
                  <a:srgbClr val="000000"/>
                </a:solidFill>
                <a:latin typeface="Trebuchet MS"/>
                <a:ea typeface="Trebuchet MS"/>
                <a:cs typeface="Trebuchet MS"/>
                <a:sym typeface="Trebuchet MS"/>
              </a:rPr>
              <a:t>If client defaults, CPG pays unpaid amount of claim to Markets business and works the claim out with SCG regardless of what CVA is at the time</a:t>
            </a:r>
          </a:p>
          <a:p>
            <a:pPr algn="l" lvl="0" marR="0" indent="-50800" marL="381000">
              <a:lnSpc>
                <a:spcPct val="120312"/>
              </a:lnSpc>
              <a:spcBef>
                <a:spcPts val="993"/>
              </a:spcBef>
              <a:spcAft>
                <a:spcPts val="0"/>
              </a:spcAft>
              <a:buClr>
                <a:srgbClr val="000000"/>
              </a:buClr>
              <a:buFont typeface="Arial"/>
              <a:buNone/>
            </a:pPr>
            <a:r>
              <a:t/>
            </a:r>
            <a:endParaRPr sz="1568">
              <a:solidFill>
                <a:srgbClr val="000000"/>
              </a:solidFill>
              <a:latin typeface="Trebuchet MS"/>
              <a:ea typeface="Trebuchet MS"/>
              <a:cs typeface="Trebuchet MS"/>
              <a:sym typeface="Trebuchet MS"/>
            </a:endParaRPr>
          </a:p>
          <a:p>
            <a:pPr algn="l" marR="0" indent="0" marL="0">
              <a:lnSpc>
                <a:spcPct val="120138"/>
              </a:lnSpc>
              <a:spcBef>
                <a:spcPts val="1746"/>
              </a:spcBef>
              <a:spcAft>
                <a:spcPts val="0"/>
              </a:spcAft>
              <a:buNone/>
            </a:pPr>
            <a:r>
              <a:rPr b="1" sz="1764" lang="en-US">
                <a:solidFill>
                  <a:srgbClr val="000000"/>
                </a:solidFill>
                <a:latin typeface="Trebuchet MS"/>
                <a:ea typeface="Trebuchet MS"/>
                <a:cs typeface="Trebuchet MS"/>
                <a:sym typeface="Trebuchet MS"/>
              </a:rPr>
              <a:t>After payment of CVA, the derivative business is insured from losses due to credit but CPP shows the cost of hedging and will reflect any losses experienced</a:t>
            </a:r>
          </a:p>
        </p:txBody>
      </p:sp>
      <p:sp>
        <p:nvSpPr>
          <p:cNvPr id="151" name="Shape 151"/>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12</a:t>
            </a:r>
          </a:p>
        </p:txBody>
      </p:sp>
      <p:sp>
        <p:nvSpPr>
          <p:cNvPr id="152" name="Shape 152"/>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6" name="Shape 156"/>
        <p:cNvGrpSpPr/>
        <p:nvPr/>
      </p:nvGrpSpPr>
      <p:grpSpPr>
        <a:xfrm>
          <a:off y="0" x="0"/>
          <a:ext cy="0" cx="0"/>
          <a:chOff y="0" x="0"/>
          <a:chExt cy="0" cx="0"/>
        </a:xfrm>
      </p:grpSpPr>
      <p:sp>
        <p:nvSpPr>
          <p:cNvPr id="157" name="Shape 157"/>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Glossary</a:t>
            </a:r>
          </a:p>
        </p:txBody>
      </p:sp>
      <p:sp>
        <p:nvSpPr>
          <p:cNvPr id="158" name="Shape 158"/>
          <p:cNvSpPr txBox="1"/>
          <p:nvPr/>
        </p:nvSpPr>
        <p:spPr>
          <a:xfrm>
            <a:off y="1761800" x="1382225"/>
            <a:ext cy="5002099" cx="8182049"/>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Expected Exposure: The expected positive exposure as a function of time. Expected Exposure incorporates netting and collateral (weighting the uncollateralized and collateralized scenarios appropriately) where we have legal confidence of at least 75%.</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Average Exposure: The time-weighted average of the Expected Exposure </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Peak Exposure Profile: The exposure at the 97.5% confidence interval as a function of time. Peak incorporates netting and collateral where we have legal confidence of at least 95%.</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Peak: The ‘Peak of Peaks’ or largest exposure at the 97.5% confidence interval over life of trade</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DRE (Derivative Risk Equivalent): The amount of loan principal necessary to match the unexpected loss of a derivative. DRE (like Average and Peak) has a profile that changes through time, but for limit usage and Net Threshold calculation, we refer to the largest DRE of DREs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CCF (Collateral Confidence Factor): The legal confidence JPM attributes to enforcing its right to collateral under a CSA contract in the event of the counterparty’s insolvency</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NCF (Netting Confidence Factor): The legal confidence JPM attributes to enforcing its right to net trades in the event of the counterparty’s insolvency</a:t>
            </a:r>
          </a:p>
        </p:txBody>
      </p:sp>
      <p:sp>
        <p:nvSpPr>
          <p:cNvPr id="159" name="Shape 159"/>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13</a:t>
            </a:r>
          </a:p>
        </p:txBody>
      </p:sp>
      <p:sp>
        <p:nvSpPr>
          <p:cNvPr id="160" name="Shape 160"/>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4" name="Shape 164"/>
        <p:cNvGrpSpPr/>
        <p:nvPr/>
      </p:nvGrpSpPr>
      <p:grpSpPr>
        <a:xfrm>
          <a:off y="0" x="0"/>
          <a:ext cy="0" cx="0"/>
          <a:chOff y="0" x="0"/>
          <a:chExt cy="0" cx="0"/>
        </a:xfrm>
      </p:grpSpPr>
      <p:sp>
        <p:nvSpPr>
          <p:cNvPr id="165" name="Shape 165"/>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Glossary (continued)</a:t>
            </a:r>
          </a:p>
        </p:txBody>
      </p:sp>
      <p:sp>
        <p:nvSpPr>
          <p:cNvPr id="166" name="Shape 166"/>
          <p:cNvSpPr txBox="1"/>
          <p:nvPr/>
        </p:nvSpPr>
        <p:spPr>
          <a:xfrm>
            <a:off y="1761800" x="1382225"/>
            <a:ext cy="5002099" cx="8182049"/>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Net Threshold Credit Exposure = Outstanding loans, letters of credit, overdrafts, net of liquid collateral plus unused commitments and unused advised lines, net of liquid collateral plus Derivative Risk Equivalent plus third party undertakings minus single asset permanent and primary credit default swap hedges minus legal unrelated third party supports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Gross Threshold Credit Exposure = Outstanding loans, letters of credit, overdrafts plus unused commitments and unused advised lines plus net Peak Counterparty Exposure net of collateral plus third party undertakings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Net Capital Threshold = Current credit risk capital allocated to the exposure attributed to the Net Threshold</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
        <p:nvSpPr>
          <p:cNvPr id="167" name="Shape 167"/>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14</a:t>
            </a:r>
          </a:p>
        </p:txBody>
      </p:sp>
      <p:sp>
        <p:nvSpPr>
          <p:cNvPr id="168" name="Shape 168"/>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2" name="Shape 172"/>
        <p:cNvGrpSpPr/>
        <p:nvPr/>
      </p:nvGrpSpPr>
      <p:grpSpPr>
        <a:xfrm>
          <a:off y="0" x="0"/>
          <a:ext cy="0" cx="0"/>
          <a:chOff y="0" x="0"/>
          <a:chExt cy="0" cx="0"/>
        </a:xfrm>
      </p:grpSpPr>
      <p:sp>
        <p:nvSpPr>
          <p:cNvPr id="173" name="Shape 173"/>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Appendix – trade request example 1</a:t>
            </a:r>
          </a:p>
        </p:txBody>
      </p:sp>
      <p:sp>
        <p:nvSpPr>
          <p:cNvPr id="174" name="Shape 174"/>
          <p:cNvSpPr txBox="1"/>
          <p:nvPr>
            <p:ph idx="1" type="body"/>
          </p:nvPr>
        </p:nvSpPr>
        <p:spPr>
          <a:xfrm>
            <a:off y="1542350" x="1447975"/>
            <a:ext cy="4700175" cx="7981625"/>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rPr sz="1372" lang="en-US">
                <a:solidFill>
                  <a:srgbClr val="000000"/>
                </a:solidFill>
                <a:latin typeface="Trebuchet MS"/>
                <a:ea typeface="Trebuchet MS"/>
                <a:cs typeface="Trebuchet MS"/>
                <a:sym typeface="Trebuchet MS"/>
              </a:rPr>
              <a:t>CPS,</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I have a client that wants to hedge the interest rate risk on their new loan. It’s $500mm, 5yrs, and the client is rated “5” by credit. What will my exposure and credit charge be???</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Regards,</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James Profitalot</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Questions:</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 what direction is the trade? What market move are we exposed to?</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 what other trade details do we need?</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 what other counterparty details do we need?</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 how do we take a holistic approach to analyzing the risk?</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8" name="Shape 178"/>
        <p:cNvGrpSpPr/>
        <p:nvPr/>
      </p:nvGrpSpPr>
      <p:grpSpPr>
        <a:xfrm>
          <a:off y="0" x="0"/>
          <a:ext cy="0" cx="0"/>
          <a:chOff y="0" x="0"/>
          <a:chExt cy="0" cx="0"/>
        </a:xfrm>
      </p:grpSpPr>
      <p:sp>
        <p:nvSpPr>
          <p:cNvPr id="179" name="Shape 179"/>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Appendix – trade request example 2</a:t>
            </a:r>
          </a:p>
        </p:txBody>
      </p:sp>
      <p:sp>
        <p:nvSpPr>
          <p:cNvPr id="180" name="Shape 180"/>
          <p:cNvSpPr txBox="1"/>
          <p:nvPr>
            <p:ph idx="1" type="body"/>
          </p:nvPr>
        </p:nvSpPr>
        <p:spPr>
          <a:xfrm>
            <a:off y="1567250" x="1396675"/>
            <a:ext cy="4673699" cx="8032924"/>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rPr sz="1372" lang="en-US">
                <a:solidFill>
                  <a:srgbClr val="000000"/>
                </a:solidFill>
                <a:latin typeface="Trebuchet MS"/>
                <a:ea typeface="Trebuchet MS"/>
                <a:cs typeface="Trebuchet MS"/>
                <a:sym typeface="Trebuchet MS"/>
              </a:rPr>
              <a:t>CPS,</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I cover Codelco, SPN 126586. They’d like to hedge forward production of copper for 3yrs, on a total notional of 300,000MT</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Please send the credit details!</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Frank &amp; Jen</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Questions:</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 what direction is the trade? What market move are we exposed to?</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 what other trade details do we need?</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 what other counterparty details do we need?</a:t>
            </a:r>
          </a:p>
          <a:p>
            <a:pPr algn="l" marR="0" indent="0" marL="0">
              <a:lnSpc>
                <a:spcPct val="131250"/>
              </a:lnSpc>
              <a:spcBef>
                <a:spcPts val="864"/>
              </a:spcBef>
              <a:spcAft>
                <a:spcPts val="0"/>
              </a:spcAft>
              <a:buNone/>
            </a:pPr>
            <a:r>
              <a:rPr sz="1372" lang="en-US">
                <a:solidFill>
                  <a:srgbClr val="000000"/>
                </a:solidFill>
                <a:latin typeface="Trebuchet MS"/>
                <a:ea typeface="Trebuchet MS"/>
                <a:cs typeface="Trebuchet MS"/>
                <a:sym typeface="Trebuchet MS"/>
              </a:rPr>
              <a:t>- how do we take a holistic approach to analyzing the risk?</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1" name="Shape 31"/>
        <p:cNvGrpSpPr/>
        <p:nvPr/>
      </p:nvGrpSpPr>
      <p:grpSpPr>
        <a:xfrm>
          <a:off y="0" x="0"/>
          <a:ext cy="0" cx="0"/>
          <a:chOff y="0" x="0"/>
          <a:chExt cy="0" cx="0"/>
        </a:xfrm>
      </p:grpSpPr>
      <p:sp>
        <p:nvSpPr>
          <p:cNvPr id="32" name="Shape 32"/>
          <p:cNvSpPr txBox="1"/>
          <p:nvPr/>
        </p:nvSpPr>
        <p:spPr>
          <a:xfrm>
            <a:off y="1363375" x="1231500"/>
            <a:ext cy="5436324" cx="8234975"/>
          </a:xfrm>
          <a:prstGeom prst="rect">
            <a:avLst/>
          </a:prstGeom>
          <a:noFill/>
          <a:ln>
            <a:noFill/>
          </a:ln>
        </p:spPr>
        <p:txBody>
          <a:bodyPr bIns="38100" rIns="38100" lIns="38100" tIns="38100" anchor="t" anchorCtr="0">
            <a:noAutofit/>
          </a:bodyPr>
          <a:lstStyle/>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t/>
            </a:r>
            <a:endParaRPr sz="1078">
              <a:solidFill>
                <a:srgbClr val="000000"/>
              </a:solidFill>
              <a:latin typeface="Trebuchet MS"/>
              <a:ea typeface="Trebuchet MS"/>
              <a:cs typeface="Trebuchet MS"/>
              <a:sym typeface="Trebuchet MS"/>
            </a:endParaRPr>
          </a:p>
          <a:p>
            <a:pPr algn="l" marR="0" indent="0" marL="0">
              <a:lnSpc>
                <a:spcPct val="132954"/>
              </a:lnSpc>
              <a:spcBef>
                <a:spcPts val="0"/>
              </a:spcBef>
              <a:spcAft>
                <a:spcPts val="0"/>
              </a:spcAft>
              <a:buNone/>
            </a:pPr>
            <a:r>
              <a:rPr sz="1078" lang="en-US">
                <a:solidFill>
                  <a:srgbClr val="000000"/>
                </a:solidFill>
                <a:latin typeface="Trebuchet MS"/>
                <a:ea typeface="Trebuchet MS"/>
                <a:cs typeface="Trebuchet MS"/>
                <a:sym typeface="Trebuchet MS"/>
              </a:rPr>
              <a:t>GRE Training must be conducted in accordance with the guidelines established in the firm's Code of Conduct and the Chinese Wall Policies and Procedures for Risk Management. These policies must be strictly adhered to so as to avoid the inadvertent transmission of confidential non-public information, including material non-public information about the firm's clients, to public-side personnel. In addition, all client confidential information must be shared on a "need-to-know" basis only among private-side personnel.</a:t>
            </a:r>
          </a:p>
        </p:txBody>
      </p:sp>
      <p:sp>
        <p:nvSpPr>
          <p:cNvPr id="33" name="Shape 33"/>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G</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7" name="Shape 37"/>
        <p:cNvGrpSpPr/>
        <p:nvPr/>
      </p:nvGrpSpPr>
      <p:grpSpPr>
        <a:xfrm>
          <a:off y="0" x="0"/>
          <a:ext cy="0" cx="0"/>
          <a:chOff y="0" x="0"/>
          <a:chExt cy="0" cx="0"/>
        </a:xfrm>
      </p:grpSpPr>
      <p:sp>
        <p:nvSpPr>
          <p:cNvPr id="38" name="Shape 38"/>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What does Portfolio Solutions do?</a:t>
            </a:r>
          </a:p>
        </p:txBody>
      </p:sp>
      <p:sp>
        <p:nvSpPr>
          <p:cNvPr id="39" name="Shape 39"/>
          <p:cNvSpPr txBox="1"/>
          <p:nvPr>
            <p:ph idx="1" type="body"/>
          </p:nvPr>
        </p:nvSpPr>
        <p:spPr>
          <a:xfrm>
            <a:off y="1803825" x="1396675"/>
            <a:ext cy="4711074" cx="7186275"/>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PS is a private side function, and is part of the Credit organization</a:t>
            </a:r>
          </a:p>
          <a:p>
            <a:pPr algn="l" lvl="0" marR="0" indent="-50800" marL="381000">
              <a:lnSpc>
                <a:spcPct val="132812"/>
              </a:lnSpc>
              <a:spcBef>
                <a:spcPts val="496"/>
              </a:spcBef>
              <a:spcAft>
                <a:spcPts val="0"/>
              </a:spcAft>
              <a:buClr>
                <a:srgbClr val="000000"/>
              </a:buClr>
              <a:buFont typeface="Arial"/>
              <a:buNone/>
            </a:pPr>
            <a:r>
              <a:t/>
            </a:r>
            <a:endParaRPr sz="784">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We work with derivatives marketers, traders, Credit, Corporate Banking and CPG</a:t>
            </a:r>
          </a:p>
          <a:p>
            <a:pPr algn="l" lvl="0" marR="0" indent="-50800" marL="381000">
              <a:lnSpc>
                <a:spcPct val="132812"/>
              </a:lnSpc>
              <a:spcBef>
                <a:spcPts val="496"/>
              </a:spcBef>
              <a:spcAft>
                <a:spcPts val="0"/>
              </a:spcAft>
              <a:buClr>
                <a:srgbClr val="000000"/>
              </a:buClr>
              <a:buFont typeface="Arial"/>
              <a:buNone/>
            </a:pPr>
            <a:r>
              <a:t/>
            </a:r>
            <a:endParaRPr sz="784">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The primary focus is to quantify and analyze</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Credit Exposure</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Credit charges (“CVA”)</a:t>
            </a:r>
          </a:p>
          <a:p>
            <a:pPr algn="l" lvl="1" marR="0" indent="-50800" marL="762000">
              <a:lnSpc>
                <a:spcPct val="132812"/>
              </a:lnSpc>
              <a:spcBef>
                <a:spcPts val="138"/>
              </a:spcBef>
              <a:spcAft>
                <a:spcPts val="0"/>
              </a:spcAft>
              <a:buClr>
                <a:srgbClr val="000000"/>
              </a:buClr>
              <a:buFont typeface="Arial"/>
              <a:buNone/>
            </a:pPr>
            <a:r>
              <a:t/>
            </a:r>
            <a:endParaRPr sz="784">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The metrics are important since they are the basis for:</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Credit approval on new trades</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Quantifying the dollar amount that CPG should charge in order to insure the businesses against derivative losses</a:t>
            </a:r>
          </a:p>
          <a:p>
            <a:pPr algn="l" lvl="1" marR="0" indent="-50800" marL="762000">
              <a:lnSpc>
                <a:spcPct val="132812"/>
              </a:lnSpc>
              <a:spcBef>
                <a:spcPts val="138"/>
              </a:spcBef>
              <a:spcAft>
                <a:spcPts val="0"/>
              </a:spcAft>
              <a:buClr>
                <a:srgbClr val="000000"/>
              </a:buClr>
              <a:buFont typeface="Arial"/>
              <a:buNone/>
            </a:pPr>
            <a:r>
              <a:t/>
            </a:r>
            <a:endParaRPr sz="784">
              <a:solidFill>
                <a:srgbClr val="000000"/>
              </a:solidFill>
              <a:latin typeface="Trebuchet MS"/>
              <a:ea typeface="Trebuchet MS"/>
              <a:cs typeface="Trebuchet MS"/>
              <a:sym typeface="Trebuchet MS"/>
            </a:endParaRP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Cover all types of derivatives: rates, FX, equities, credit derivatives, commodities</a:t>
            </a:r>
          </a:p>
        </p:txBody>
      </p:sp>
      <p:sp>
        <p:nvSpPr>
          <p:cNvPr id="40" name="Shape 40"/>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1</a:t>
            </a:r>
          </a:p>
        </p:txBody>
      </p:sp>
      <p:sp>
        <p:nvSpPr>
          <p:cNvPr id="41" name="Shape 41"/>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5" name="Shape 45"/>
        <p:cNvGrpSpPr/>
        <p:nvPr/>
      </p:nvGrpSpPr>
      <p:grpSpPr>
        <a:xfrm>
          <a:off y="0" x="0"/>
          <a:ext cy="0" cx="0"/>
          <a:chOff y="0" x="0"/>
          <a:chExt cy="0" cx="0"/>
        </a:xfrm>
      </p:grpSpPr>
      <p:sp>
        <p:nvSpPr>
          <p:cNvPr id="46" name="Shape 46"/>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Different measures of derivatives exposure</a:t>
            </a:r>
          </a:p>
        </p:txBody>
      </p:sp>
      <p:sp>
        <p:nvSpPr>
          <p:cNvPr id="47" name="Shape 47"/>
          <p:cNvSpPr txBox="1"/>
          <p:nvPr>
            <p:ph idx="1" type="body"/>
          </p:nvPr>
        </p:nvSpPr>
        <p:spPr>
          <a:xfrm>
            <a:off y="1761800" x="1382225"/>
            <a:ext cy="4711074" cx="7186275"/>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Credit risk on a derivative is the risk of loss if client defaults on derivative contract</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when JPMC has an unrealized gain on a trade</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JPMC has no current exposure to the client when it has an unrealized loss on a trade</a:t>
            </a:r>
          </a:p>
          <a:p>
            <a:pPr algn="l" marR="0" indent="0" marL="0">
              <a:lnSpc>
                <a:spcPct val="132031"/>
              </a:lnSpc>
              <a:spcBef>
                <a:spcPts val="1553"/>
              </a:spcBef>
              <a:spcAft>
                <a:spcPts val="0"/>
              </a:spcAft>
              <a:buNone/>
            </a:pPr>
            <a:r>
              <a:rPr b="1" sz="1568" lang="en-US">
                <a:solidFill>
                  <a:srgbClr val="000000"/>
                </a:solidFill>
                <a:latin typeface="Trebuchet MS"/>
                <a:ea typeface="Trebuchet MS"/>
                <a:cs typeface="Trebuchet MS"/>
                <a:sym typeface="Trebuchet MS"/>
              </a:rPr>
              <a:t>Several different measures are used to look at credit risk for derivatives contracts: </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Current mark-to-market</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Average exposure</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DRE (Derivative Risk Equivalent)</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Peak exposure</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
        <p:nvSpPr>
          <p:cNvPr id="48" name="Shape 48"/>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2</a:t>
            </a:r>
          </a:p>
        </p:txBody>
      </p:sp>
      <p:sp>
        <p:nvSpPr>
          <p:cNvPr id="49" name="Shape 49"/>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y="0" x="0"/>
          <a:ext cy="0" cx="0"/>
          <a:chOff y="0" x="0"/>
          <a:chExt cy="0" cx="0"/>
        </a:xfrm>
      </p:grpSpPr>
      <p:sp>
        <p:nvSpPr>
          <p:cNvPr id="54" name="Shape 54"/>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What Affects Exposure</a:t>
            </a:r>
          </a:p>
        </p:txBody>
      </p:sp>
      <p:sp>
        <p:nvSpPr>
          <p:cNvPr id="55" name="Shape 55"/>
          <p:cNvSpPr txBox="1"/>
          <p:nvPr>
            <p:ph idx="1" type="body"/>
          </p:nvPr>
        </p:nvSpPr>
        <p:spPr>
          <a:xfrm>
            <a:off y="1761800" x="1382225"/>
            <a:ext cy="4711074" cx="7186275"/>
          </a:xfrm>
          <a:prstGeom prst="rect">
            <a:avLst/>
          </a:prstGeom>
          <a:noFill/>
          <a:ln>
            <a:noFill/>
          </a:ln>
        </p:spPr>
        <p:txBody>
          <a:bodyPr bIns="38100" rIns="38100" lIns="38100" tIns="38100" anchor="t" anchorCtr="0">
            <a:noAutofit/>
          </a:bodyPr>
          <a:lstStyle/>
          <a:p>
            <a:pPr algn="l" marR="0" indent="0" marL="0">
              <a:lnSpc>
                <a:spcPct val="131250"/>
              </a:lnSpc>
              <a:spcBef>
                <a:spcPts val="0"/>
              </a:spcBef>
              <a:spcAft>
                <a:spcPts val="0"/>
              </a:spcAft>
              <a:buNone/>
            </a:pPr>
            <a:r>
              <a:rPr b="1" sz="1372" lang="en-US">
                <a:solidFill>
                  <a:srgbClr val="000000"/>
                </a:solidFill>
                <a:latin typeface="Trebuchet MS"/>
                <a:ea typeface="Trebuchet MS"/>
                <a:cs typeface="Trebuchet MS"/>
                <a:sym typeface="Trebuchet MS"/>
              </a:rPr>
              <a:t>Deal Structure and Market Environment</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Volatilities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Tenor of the deal.</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Relatedness parameters and internal rating for EM countries or certain commodity producers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Coupon rate</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Shape of yield curve</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Shape of credit curve</a:t>
            </a:r>
          </a:p>
          <a:p>
            <a:pPr algn="l" marR="0" indent="0" marL="0">
              <a:lnSpc>
                <a:spcPct val="131250"/>
              </a:lnSpc>
              <a:spcBef>
                <a:spcPts val="864"/>
              </a:spcBef>
              <a:spcAft>
                <a:spcPts val="0"/>
              </a:spcAft>
              <a:buNone/>
            </a:pPr>
            <a:r>
              <a:rPr b="1" sz="1372" lang="en-US">
                <a:solidFill>
                  <a:srgbClr val="000000"/>
                </a:solidFill>
                <a:latin typeface="Trebuchet MS"/>
                <a:ea typeface="Trebuchet MS"/>
                <a:cs typeface="Trebuchet MS"/>
                <a:sym typeface="Trebuchet MS"/>
              </a:rPr>
              <a:t>Credit Mitigants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CSA or recouponing agreements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Termination trigger</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Offsetting positions in portfolio with netting</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
        <p:nvSpPr>
          <p:cNvPr id="56" name="Shape 56"/>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3</a:t>
            </a:r>
          </a:p>
        </p:txBody>
      </p:sp>
      <p:sp>
        <p:nvSpPr>
          <p:cNvPr id="57" name="Shape 57"/>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 name="Shape 61"/>
        <p:cNvGrpSpPr/>
        <p:nvPr/>
      </p:nvGrpSpPr>
      <p:grpSpPr>
        <a:xfrm>
          <a:off y="0" x="0"/>
          <a:ext cy="0" cx="0"/>
          <a:chOff y="0" x="0"/>
          <a:chExt cy="0" cx="0"/>
        </a:xfrm>
      </p:grpSpPr>
      <p:pic>
        <p:nvPicPr>
          <p:cNvPr id="62" name="Shape 62"/>
          <p:cNvPicPr preferRelativeResize="0"/>
          <p:nvPr/>
        </p:nvPicPr>
        <p:blipFill>
          <a:blip r:embed="rId4">
            <a:alphaModFix/>
          </a:blip>
          <a:stretch>
            <a:fillRect/>
          </a:stretch>
        </p:blipFill>
        <p:spPr>
          <a:xfrm>
            <a:off y="3996750" x="914000"/>
            <a:ext cy="2810799" cx="9024674"/>
          </a:xfrm>
          <a:prstGeom prst="rect">
            <a:avLst/>
          </a:prstGeom>
          <a:noFill/>
          <a:ln>
            <a:noFill/>
          </a:ln>
        </p:spPr>
      </p:pic>
      <p:sp>
        <p:nvSpPr>
          <p:cNvPr id="63" name="Shape 63"/>
          <p:cNvSpPr txBox="1"/>
          <p:nvPr/>
        </p:nvSpPr>
        <p:spPr>
          <a:xfrm>
            <a:off y="5512650" x="8768125"/>
            <a:ext cy="225599" cx="374449"/>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b="1" sz="980" lang="en-US">
                <a:solidFill>
                  <a:srgbClr val="000000"/>
                </a:solidFill>
                <a:latin typeface="Arial"/>
                <a:ea typeface="Arial"/>
                <a:cs typeface="Arial"/>
                <a:sym typeface="Arial"/>
              </a:rPr>
              <a:t>Time</a:t>
            </a:r>
          </a:p>
        </p:txBody>
      </p:sp>
      <p:sp>
        <p:nvSpPr>
          <p:cNvPr id="64" name="Shape 64"/>
          <p:cNvSpPr txBox="1"/>
          <p:nvPr/>
        </p:nvSpPr>
        <p:spPr>
          <a:xfrm>
            <a:off y="4006100" x="1059925"/>
            <a:ext cy="225599" cx="122752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b="1" sz="980" lang="en-US">
                <a:solidFill>
                  <a:srgbClr val="000000"/>
                </a:solidFill>
                <a:latin typeface="Arial"/>
                <a:ea typeface="Arial"/>
                <a:cs typeface="Arial"/>
                <a:sym typeface="Arial"/>
              </a:rPr>
              <a:t>Value to JPMorgan</a:t>
            </a:r>
          </a:p>
        </p:txBody>
      </p:sp>
      <p:sp>
        <p:nvSpPr>
          <p:cNvPr id="65" name="Shape 65"/>
          <p:cNvSpPr txBox="1"/>
          <p:nvPr/>
        </p:nvSpPr>
        <p:spPr>
          <a:xfrm>
            <a:off y="5512650" x="1088800"/>
            <a:ext cy="233375" cx="146750"/>
          </a:xfrm>
          <a:prstGeom prst="rect">
            <a:avLst/>
          </a:prstGeom>
          <a:noFill/>
          <a:ln>
            <a:noFill/>
          </a:ln>
        </p:spPr>
        <p:txBody>
          <a:bodyPr bIns="38100" rIns="38100" lIns="38100" tIns="38100" anchor="t" anchorCtr="0">
            <a:noAutofit/>
          </a:bodyPr>
          <a:lstStyle/>
          <a:p>
            <a:pPr algn="ctr" marR="0" indent="0" marL="0">
              <a:lnSpc>
                <a:spcPct val="126250"/>
              </a:lnSpc>
              <a:spcBef>
                <a:spcPts val="0"/>
              </a:spcBef>
              <a:spcAft>
                <a:spcPts val="0"/>
              </a:spcAft>
              <a:buNone/>
            </a:pPr>
            <a:r>
              <a:rPr b="1" sz="980" lang="en-US" i="1">
                <a:solidFill>
                  <a:srgbClr val="000000"/>
                </a:solidFill>
                <a:latin typeface="Arial"/>
                <a:ea typeface="Arial"/>
                <a:cs typeface="Arial"/>
                <a:sym typeface="Arial"/>
              </a:rPr>
              <a:t>0</a:t>
            </a:r>
          </a:p>
        </p:txBody>
      </p:sp>
      <p:sp>
        <p:nvSpPr>
          <p:cNvPr id="66" name="Shape 66"/>
          <p:cNvSpPr txBox="1"/>
          <p:nvPr/>
        </p:nvSpPr>
        <p:spPr>
          <a:xfrm>
            <a:off y="4228650" x="1993175"/>
            <a:ext cy="210024" cx="1423149"/>
          </a:xfrm>
          <a:prstGeom prst="rect">
            <a:avLst/>
          </a:prstGeom>
          <a:noFill/>
          <a:ln>
            <a:noFill/>
          </a:ln>
        </p:spPr>
        <p:txBody>
          <a:bodyPr bIns="38100" rIns="38100" lIns="38100" tIns="38100" anchor="t" anchorCtr="0">
            <a:noAutofit/>
          </a:bodyPr>
          <a:lstStyle/>
          <a:p>
            <a:pPr algn="l" marR="0" indent="0" marL="0">
              <a:lnSpc>
                <a:spcPct val="119444"/>
              </a:lnSpc>
              <a:spcBef>
                <a:spcPts val="0"/>
              </a:spcBef>
              <a:spcAft>
                <a:spcPts val="0"/>
              </a:spcAft>
              <a:buNone/>
            </a:pPr>
            <a:r>
              <a:rPr b="1" sz="882" lang="en-US">
                <a:solidFill>
                  <a:srgbClr val="F59600"/>
                </a:solidFill>
                <a:latin typeface="Arial"/>
                <a:ea typeface="Arial"/>
                <a:cs typeface="Arial"/>
                <a:sym typeface="Arial"/>
              </a:rPr>
              <a:t>Possible MTM outcomes</a:t>
            </a:r>
          </a:p>
        </p:txBody>
      </p:sp>
      <p:pic>
        <p:nvPicPr>
          <p:cNvPr id="67" name="Shape 67"/>
          <p:cNvPicPr preferRelativeResize="0"/>
          <p:nvPr/>
        </p:nvPicPr>
        <p:blipFill>
          <a:blip r:embed="rId5">
            <a:alphaModFix/>
          </a:blip>
          <a:stretch>
            <a:fillRect/>
          </a:stretch>
        </p:blipFill>
        <p:spPr>
          <a:xfrm>
            <a:off y="4360950" x="3271200"/>
            <a:ext cy="466899" cx="1087174"/>
          </a:xfrm>
          <a:prstGeom prst="rect">
            <a:avLst/>
          </a:prstGeom>
          <a:noFill/>
          <a:ln>
            <a:noFill/>
          </a:ln>
        </p:spPr>
      </p:pic>
      <p:sp>
        <p:nvSpPr>
          <p:cNvPr id="68" name="Shape 68"/>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How exposure profiles are generated</a:t>
            </a:r>
          </a:p>
        </p:txBody>
      </p:sp>
      <p:sp>
        <p:nvSpPr>
          <p:cNvPr id="69" name="Shape 69"/>
          <p:cNvSpPr txBox="1"/>
          <p:nvPr>
            <p:ph idx="1" type="body"/>
          </p:nvPr>
        </p:nvSpPr>
        <p:spPr>
          <a:xfrm>
            <a:off y="1761800" x="1382225"/>
            <a:ext cy="4711074" cx="7186275"/>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Projected exposure is our estimation of future MTM</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However, there is uncertainty with regard to market movements in the future</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Using market-based volatility (implied volatility) we can apply statistical analysis to determine the distribution of MTMs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Credit exposure exists only in those scenarios where we are “in-the-money”</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pic>
        <p:nvPicPr>
          <p:cNvPr id="70" name="Shape 70"/>
          <p:cNvPicPr preferRelativeResize="0"/>
          <p:nvPr/>
        </p:nvPicPr>
        <p:blipFill>
          <a:blip r:embed="rId6">
            <a:alphaModFix/>
          </a:blip>
          <a:stretch>
            <a:fillRect/>
          </a:stretch>
        </p:blipFill>
        <p:spPr>
          <a:xfrm>
            <a:off y="4099475" x="1674075"/>
            <a:ext cy="2633375" cx="6090224"/>
          </a:xfrm>
          <a:prstGeom prst="rect">
            <a:avLst/>
          </a:prstGeom>
          <a:noFill/>
          <a:ln>
            <a:noFill/>
          </a:ln>
        </p:spPr>
      </p:pic>
      <p:pic>
        <p:nvPicPr>
          <p:cNvPr id="71" name="Shape 71"/>
          <p:cNvPicPr preferRelativeResize="0"/>
          <p:nvPr/>
        </p:nvPicPr>
        <p:blipFill>
          <a:blip r:embed="rId7">
            <a:alphaModFix/>
          </a:blip>
          <a:stretch>
            <a:fillRect/>
          </a:stretch>
        </p:blipFill>
        <p:spPr>
          <a:xfrm>
            <a:off y="4136825" x="1270000"/>
            <a:ext cy="2633375" cx="7235150"/>
          </a:xfrm>
          <a:prstGeom prst="rect">
            <a:avLst/>
          </a:prstGeom>
          <a:noFill/>
          <a:ln>
            <a:noFill/>
          </a:ln>
        </p:spPr>
      </p:pic>
      <p:sp>
        <p:nvSpPr>
          <p:cNvPr id="72" name="Shape 72"/>
          <p:cNvSpPr txBox="1"/>
          <p:nvPr/>
        </p:nvSpPr>
        <p:spPr>
          <a:xfrm>
            <a:off y="4379625" x="5723000"/>
            <a:ext cy="210024" cx="1538600"/>
          </a:xfrm>
          <a:prstGeom prst="rect">
            <a:avLst/>
          </a:prstGeom>
          <a:noFill/>
          <a:ln>
            <a:noFill/>
          </a:ln>
        </p:spPr>
        <p:txBody>
          <a:bodyPr bIns="38100" rIns="38100" lIns="38100" tIns="38100" anchor="t" anchorCtr="0">
            <a:noAutofit/>
          </a:bodyPr>
          <a:lstStyle/>
          <a:p>
            <a:pPr algn="l" marR="0" indent="0" marL="0">
              <a:lnSpc>
                <a:spcPct val="119444"/>
              </a:lnSpc>
              <a:spcBef>
                <a:spcPts val="0"/>
              </a:spcBef>
              <a:spcAft>
                <a:spcPts val="0"/>
              </a:spcAft>
              <a:buNone/>
            </a:pPr>
            <a:r>
              <a:rPr b="1" sz="882" lang="en-US">
                <a:solidFill>
                  <a:srgbClr val="264E84"/>
                </a:solidFill>
                <a:latin typeface="Arial"/>
                <a:ea typeface="Arial"/>
                <a:cs typeface="Arial"/>
                <a:sym typeface="Arial"/>
              </a:rPr>
              <a:t>Expected Exposure Profile</a:t>
            </a:r>
          </a:p>
        </p:txBody>
      </p:sp>
      <p:pic>
        <p:nvPicPr>
          <p:cNvPr id="73" name="Shape 73"/>
          <p:cNvPicPr preferRelativeResize="0"/>
          <p:nvPr/>
        </p:nvPicPr>
        <p:blipFill>
          <a:blip r:embed="rId8">
            <a:alphaModFix/>
          </a:blip>
          <a:stretch>
            <a:fillRect/>
          </a:stretch>
        </p:blipFill>
        <p:spPr>
          <a:xfrm>
            <a:off y="4370275" x="1318100"/>
            <a:ext cy="1223299" cx="7225525"/>
          </a:xfrm>
          <a:prstGeom prst="rect">
            <a:avLst/>
          </a:prstGeom>
          <a:noFill/>
          <a:ln>
            <a:noFill/>
          </a:ln>
        </p:spPr>
      </p:pic>
      <p:sp>
        <p:nvSpPr>
          <p:cNvPr id="74" name="Shape 74"/>
          <p:cNvSpPr txBox="1"/>
          <p:nvPr/>
        </p:nvSpPr>
        <p:spPr>
          <a:xfrm>
            <a:off y="4192850" x="4760875"/>
            <a:ext cy="210024" cx="1294875"/>
          </a:xfrm>
          <a:prstGeom prst="rect">
            <a:avLst/>
          </a:prstGeom>
          <a:noFill/>
          <a:ln>
            <a:noFill/>
          </a:ln>
        </p:spPr>
        <p:txBody>
          <a:bodyPr bIns="38100" rIns="38100" lIns="38100" tIns="38100" anchor="t" anchorCtr="0">
            <a:noAutofit/>
          </a:bodyPr>
          <a:lstStyle/>
          <a:p>
            <a:pPr algn="l" marR="0" indent="0" marL="0">
              <a:lnSpc>
                <a:spcPct val="119444"/>
              </a:lnSpc>
              <a:spcBef>
                <a:spcPts val="0"/>
              </a:spcBef>
              <a:spcAft>
                <a:spcPts val="0"/>
              </a:spcAft>
              <a:buNone/>
            </a:pPr>
            <a:r>
              <a:rPr b="1" sz="882" lang="en-US">
                <a:solidFill>
                  <a:srgbClr val="FF0000"/>
                </a:solidFill>
                <a:latin typeface="Arial"/>
                <a:ea typeface="Arial"/>
                <a:cs typeface="Arial"/>
                <a:sym typeface="Arial"/>
              </a:rPr>
              <a:t>Peak Exposure Profile</a:t>
            </a:r>
          </a:p>
        </p:txBody>
      </p:sp>
      <p:pic>
        <p:nvPicPr>
          <p:cNvPr id="75" name="Shape 75"/>
          <p:cNvPicPr preferRelativeResize="0"/>
          <p:nvPr/>
        </p:nvPicPr>
        <p:blipFill>
          <a:blip r:embed="rId9">
            <a:alphaModFix/>
          </a:blip>
          <a:stretch>
            <a:fillRect/>
          </a:stretch>
        </p:blipFill>
        <p:spPr>
          <a:xfrm>
            <a:off y="4697125" x="1279600"/>
            <a:ext cy="896450" cx="7235150"/>
          </a:xfrm>
          <a:prstGeom prst="rect">
            <a:avLst/>
          </a:prstGeom>
          <a:noFill/>
          <a:ln>
            <a:noFill/>
          </a:ln>
        </p:spPr>
      </p:pic>
      <p:sp>
        <p:nvSpPr>
          <p:cNvPr id="76" name="Shape 76"/>
          <p:cNvSpPr txBox="1"/>
          <p:nvPr/>
        </p:nvSpPr>
        <p:spPr>
          <a:xfrm>
            <a:off y="4525925" x="6967350"/>
            <a:ext cy="210024" cx="711200"/>
          </a:xfrm>
          <a:prstGeom prst="rect">
            <a:avLst/>
          </a:prstGeom>
          <a:noFill/>
          <a:ln>
            <a:noFill/>
          </a:ln>
        </p:spPr>
        <p:txBody>
          <a:bodyPr bIns="38100" rIns="38100" lIns="38100" tIns="38100" anchor="t" anchorCtr="0">
            <a:noAutofit/>
          </a:bodyPr>
          <a:lstStyle/>
          <a:p>
            <a:pPr algn="l" marR="0" indent="0" marL="0">
              <a:lnSpc>
                <a:spcPct val="119444"/>
              </a:lnSpc>
              <a:spcBef>
                <a:spcPts val="0"/>
              </a:spcBef>
              <a:spcAft>
                <a:spcPts val="0"/>
              </a:spcAft>
              <a:buNone/>
            </a:pPr>
            <a:r>
              <a:rPr b="1" sz="882" lang="en-US">
                <a:solidFill>
                  <a:srgbClr val="0000FF"/>
                </a:solidFill>
                <a:latin typeface="Arial"/>
                <a:ea typeface="Arial"/>
                <a:cs typeface="Arial"/>
                <a:sym typeface="Arial"/>
              </a:rPr>
              <a:t>DRE Profile</a:t>
            </a:r>
          </a:p>
        </p:txBody>
      </p:sp>
      <p:sp>
        <p:nvSpPr>
          <p:cNvPr id="77" name="Shape 77"/>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4</a:t>
            </a:r>
          </a:p>
        </p:txBody>
      </p:sp>
      <p:sp>
        <p:nvSpPr>
          <p:cNvPr id="78" name="Shape 78"/>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2" name="Shape 82"/>
        <p:cNvGrpSpPr/>
        <p:nvPr/>
      </p:nvGrpSpPr>
      <p:grpSpPr>
        <a:xfrm>
          <a:off y="0" x="0"/>
          <a:ext cy="0" cx="0"/>
          <a:chOff y="0" x="0"/>
          <a:chExt cy="0" cx="0"/>
        </a:xfrm>
      </p:grpSpPr>
      <p:sp>
        <p:nvSpPr>
          <p:cNvPr id="83" name="Shape 83"/>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Average exposure is a portfolio view of credit exposure</a:t>
            </a:r>
          </a:p>
        </p:txBody>
      </p:sp>
      <p:sp>
        <p:nvSpPr>
          <p:cNvPr id="84" name="Shape 84"/>
          <p:cNvSpPr txBox="1"/>
          <p:nvPr>
            <p:ph idx="1" type="body"/>
          </p:nvPr>
        </p:nvSpPr>
        <p:spPr>
          <a:xfrm>
            <a:off y="1761800" x="1382225"/>
            <a:ext cy="4711074" cx="7186275"/>
          </a:xfrm>
          <a:prstGeom prst="rect">
            <a:avLst/>
          </a:prstGeom>
          <a:noFill/>
          <a:ln>
            <a:noFill/>
          </a:ln>
        </p:spPr>
        <p:txBody>
          <a:bodyPr bIns="38100" rIns="38100" lIns="38100" tIns="38100" anchor="t" anchorCtr="0">
            <a:noAutofit/>
          </a:bodyPr>
          <a:lstStyle/>
          <a:p>
            <a:pPr algn="l" marR="0" indent="0" marL="0">
              <a:lnSpc>
                <a:spcPct val="132031"/>
              </a:lnSpc>
              <a:spcBef>
                <a:spcPts val="0"/>
              </a:spcBef>
              <a:spcAft>
                <a:spcPts val="0"/>
              </a:spcAft>
              <a:buNone/>
            </a:pPr>
            <a:r>
              <a:rPr b="1" sz="1568" lang="en-US">
                <a:solidFill>
                  <a:srgbClr val="000000"/>
                </a:solidFill>
                <a:latin typeface="Trebuchet MS"/>
                <a:ea typeface="Trebuchet MS"/>
                <a:cs typeface="Trebuchet MS"/>
                <a:sym typeface="Trebuchet MS"/>
              </a:rPr>
              <a:t>On average over the life of the trade, what would the counterparty owe us if they defaulted? </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We calculate the expected exposure profile that would arise under various market conditions, and average the results</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Basis for Credit Valuation Adjustment (CVA) calculations</a:t>
            </a: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a:p>
            <a:pPr algn="l" marR="0" indent="0" marL="0">
              <a:lnSpc>
                <a:spcPct val="131250"/>
              </a:lnSpc>
              <a:spcBef>
                <a:spcPts val="864"/>
              </a:spcBef>
              <a:spcAft>
                <a:spcPts val="0"/>
              </a:spcAft>
              <a:buNone/>
            </a:pPr>
            <a:r>
              <a:t/>
            </a:r>
            <a:endParaRPr sz="1372">
              <a:solidFill>
                <a:srgbClr val="000000"/>
              </a:solidFill>
              <a:latin typeface="Trebuchet MS"/>
              <a:ea typeface="Trebuchet MS"/>
              <a:cs typeface="Trebuchet MS"/>
              <a:sym typeface="Trebuchet MS"/>
            </a:endParaRPr>
          </a:p>
        </p:txBody>
      </p:sp>
      <p:sp>
        <p:nvSpPr>
          <p:cNvPr id="85" name="Shape 85"/>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5</a:t>
            </a:r>
          </a:p>
        </p:txBody>
      </p:sp>
      <p:sp>
        <p:nvSpPr>
          <p:cNvPr id="86" name="Shape 86"/>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0" name="Shape 90"/>
        <p:cNvGrpSpPr/>
        <p:nvPr/>
      </p:nvGrpSpPr>
      <p:grpSpPr>
        <a:xfrm>
          <a:off y="0" x="0"/>
          <a:ext cy="0" cx="0"/>
          <a:chOff y="0" x="0"/>
          <a:chExt cy="0" cx="0"/>
        </a:xfrm>
      </p:grpSpPr>
      <p:sp>
        <p:nvSpPr>
          <p:cNvPr id="91" name="Shape 91"/>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Derivative Risk Equivalent (DRE) is our primary measure of derivatives credit risk</a:t>
            </a:r>
            <a:r>
              <a:rPr u="sng" b="1" sz="2058" lang="en-US">
                <a:solidFill>
                  <a:srgbClr val="000000"/>
                </a:solidFill>
                <a:latin typeface="Trebuchet MS"/>
                <a:ea typeface="Trebuchet MS"/>
                <a:cs typeface="Trebuchet MS"/>
                <a:sym typeface="Trebuchet MS"/>
              </a:rPr>
              <a:t> </a:t>
            </a:r>
          </a:p>
        </p:txBody>
      </p:sp>
      <p:sp>
        <p:nvSpPr>
          <p:cNvPr id="92" name="Shape 92"/>
          <p:cNvSpPr txBox="1"/>
          <p:nvPr>
            <p:ph idx="1" type="body"/>
          </p:nvPr>
        </p:nvSpPr>
        <p:spPr>
          <a:xfrm>
            <a:off y="1761800" x="1382225"/>
            <a:ext cy="4561650" cx="8028124"/>
          </a:xfrm>
          <a:prstGeom prst="rect">
            <a:avLst/>
          </a:prstGeom>
          <a:noFill/>
          <a:ln>
            <a:noFill/>
          </a:ln>
        </p:spPr>
        <p:txBody>
          <a:bodyPr bIns="38100" rIns="38100" lIns="38100" tIns="38100" anchor="t" anchorCtr="0">
            <a:noAutofit/>
          </a:bodyPr>
          <a:lstStyle/>
          <a:p>
            <a:pPr algn="l" lvl="0" marR="0" indent="-150407" marL="381000">
              <a:lnSpc>
                <a:spcPct val="132031"/>
              </a:lnSpc>
              <a:spcBef>
                <a:spcPts val="0"/>
              </a:spcBef>
              <a:spcAft>
                <a:spcPts val="0"/>
              </a:spcAft>
              <a:buClr>
                <a:srgbClr val="000000"/>
              </a:buClr>
              <a:buSzPct val="98039"/>
              <a:buFont typeface="Arial"/>
              <a:buChar char="●"/>
            </a:pPr>
            <a:r>
              <a:rPr sz="1568" lang="en-US">
                <a:solidFill>
                  <a:srgbClr val="000000"/>
                </a:solidFill>
                <a:latin typeface="Trebuchet MS"/>
                <a:ea typeface="Trebuchet MS"/>
                <a:cs typeface="Trebuchet MS"/>
                <a:sym typeface="Trebuchet MS"/>
              </a:rPr>
              <a:t>Derivative Risk Equivalent (DRE) equates the riskiness of loans and derivatives, allowing us to compare our credit risks consistently across products</a:t>
            </a:r>
          </a:p>
          <a:p>
            <a:pPr algn="l" lvl="0" marR="0" indent="-150407" marL="381000">
              <a:lnSpc>
                <a:spcPct val="132031"/>
              </a:lnSpc>
              <a:spcBef>
                <a:spcPts val="993"/>
              </a:spcBef>
              <a:spcAft>
                <a:spcPts val="0"/>
              </a:spcAft>
              <a:buClr>
                <a:srgbClr val="000000"/>
              </a:buClr>
              <a:buSzPct val="98039"/>
              <a:buFont typeface="Arial"/>
              <a:buChar char="●"/>
            </a:pPr>
            <a:r>
              <a:rPr sz="1568" lang="en-US">
                <a:solidFill>
                  <a:srgbClr val="000000"/>
                </a:solidFill>
                <a:latin typeface="Trebuchet MS"/>
                <a:ea typeface="Trebuchet MS"/>
                <a:cs typeface="Trebuchet MS"/>
                <a:sym typeface="Trebuchet MS"/>
              </a:rPr>
              <a:t>DRE is a measure of riskiness rather than exposure</a:t>
            </a:r>
          </a:p>
          <a:p>
            <a:pPr algn="l" lvl="1" marR="0" indent="-150407" marL="762000">
              <a:lnSpc>
                <a:spcPct val="132031"/>
              </a:lnSpc>
              <a:spcBef>
                <a:spcPts val="285"/>
              </a:spcBef>
              <a:spcAft>
                <a:spcPts val="0"/>
              </a:spcAft>
              <a:buClr>
                <a:srgbClr val="000000"/>
              </a:buClr>
              <a:buSzPct val="98039"/>
              <a:buFont typeface="Courier New"/>
              <a:buChar char="o"/>
            </a:pPr>
            <a:r>
              <a:rPr sz="1568" lang="en-US">
                <a:solidFill>
                  <a:srgbClr val="000000"/>
                </a:solidFill>
                <a:latin typeface="Trebuchet MS"/>
                <a:ea typeface="Trebuchet MS"/>
                <a:cs typeface="Trebuchet MS"/>
                <a:sym typeface="Trebuchet MS"/>
              </a:rPr>
              <a:t>Peak and Average do not incorporate the riskiness of the counterparty (except in the case of wrong-way and right-way exposures in FX and Commodity transactions, where exposure is adjusted for the relatedness of the counterparty to underlying market factors)</a:t>
            </a:r>
          </a:p>
          <a:p>
            <a:pPr algn="l" marR="0" indent="0" marL="0">
              <a:lnSpc>
                <a:spcPct val="132031"/>
              </a:lnSpc>
              <a:spcBef>
                <a:spcPts val="993"/>
              </a:spcBef>
              <a:spcAft>
                <a:spcPts val="0"/>
              </a:spcAft>
              <a:buNone/>
            </a:pPr>
            <a:r>
              <a:t/>
            </a:r>
            <a:endParaRPr sz="1568">
              <a:solidFill>
                <a:srgbClr val="000000"/>
              </a:solidFill>
              <a:latin typeface="Trebuchet MS"/>
              <a:ea typeface="Trebuchet MS"/>
              <a:cs typeface="Trebuchet MS"/>
              <a:sym typeface="Trebuchet MS"/>
            </a:endParaRPr>
          </a:p>
        </p:txBody>
      </p:sp>
      <p:sp>
        <p:nvSpPr>
          <p:cNvPr id="93" name="Shape 93"/>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6</a:t>
            </a:r>
          </a:p>
        </p:txBody>
      </p:sp>
      <p:sp>
        <p:nvSpPr>
          <p:cNvPr id="94" name="Shape 94"/>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8" name="Shape 98"/>
        <p:cNvGrpSpPr/>
        <p:nvPr/>
      </p:nvGrpSpPr>
      <p:grpSpPr>
        <a:xfrm>
          <a:off y="0" x="0"/>
          <a:ext cy="0" cx="0"/>
          <a:chOff y="0" x="0"/>
          <a:chExt cy="0" cx="0"/>
        </a:xfrm>
      </p:grpSpPr>
      <p:sp>
        <p:nvSpPr>
          <p:cNvPr id="99" name="Shape 99"/>
          <p:cNvSpPr txBox="1"/>
          <p:nvPr>
            <p:ph type="title"/>
          </p:nvPr>
        </p:nvSpPr>
        <p:spPr>
          <a:xfrm>
            <a:off y="518250" x="764875"/>
            <a:ext cy="676949" cx="7463675"/>
          </a:xfrm>
          <a:prstGeom prst="rect">
            <a:avLst/>
          </a:prstGeom>
          <a:noFill/>
          <a:ln>
            <a:noFill/>
          </a:ln>
        </p:spPr>
        <p:txBody>
          <a:bodyPr bIns="38100" rIns="38100" lIns="38100" tIns="38100" anchor="b" anchorCtr="0">
            <a:noAutofit/>
          </a:bodyPr>
          <a:lstStyle/>
          <a:p>
            <a:pPr algn="l" marR="0" indent="0" marL="0">
              <a:lnSpc>
                <a:spcPct val="132738"/>
              </a:lnSpc>
              <a:spcBef>
                <a:spcPts val="0"/>
              </a:spcBef>
              <a:spcAft>
                <a:spcPts val="0"/>
              </a:spcAft>
              <a:buNone/>
            </a:pPr>
            <a:r>
              <a:rPr b="1" sz="2058" lang="en-US">
                <a:solidFill>
                  <a:srgbClr val="000000"/>
                </a:solidFill>
                <a:latin typeface="Trebuchet MS"/>
                <a:ea typeface="Trebuchet MS"/>
                <a:cs typeface="Trebuchet MS"/>
                <a:sym typeface="Trebuchet MS"/>
              </a:rPr>
              <a:t>DRE features</a:t>
            </a:r>
          </a:p>
        </p:txBody>
      </p:sp>
      <p:sp>
        <p:nvSpPr>
          <p:cNvPr id="100" name="Shape 100"/>
          <p:cNvSpPr txBox="1"/>
          <p:nvPr>
            <p:ph idx="1" type="body"/>
          </p:nvPr>
        </p:nvSpPr>
        <p:spPr>
          <a:xfrm>
            <a:off y="1761800" x="1382225"/>
            <a:ext cy="5234000" cx="8105099"/>
          </a:xfrm>
          <a:prstGeom prst="rect">
            <a:avLst/>
          </a:prstGeom>
          <a:noFill/>
          <a:ln>
            <a:noFill/>
          </a:ln>
        </p:spPr>
        <p:txBody>
          <a:bodyPr bIns="38100" rIns="38100" lIns="38100" tIns="38100" anchor="t" anchorCtr="0">
            <a:noAutofit/>
          </a:bodyPr>
          <a:lstStyle/>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Measure of line usage for all FX and Derivative clients</a:t>
            </a:r>
          </a:p>
          <a:p>
            <a:pPr algn="l" lvl="1" marR="0" indent="-137956" marL="762000">
              <a:lnSpc>
                <a:spcPct val="131250"/>
              </a:lnSpc>
              <a:spcBef>
                <a:spcPts val="864"/>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DRE incorporates netting and collateral on a proportional basis according to the applicable legal confidence factor(s). </a:t>
            </a:r>
          </a:p>
          <a:p>
            <a:pPr algn="l" lvl="0" marR="0" indent="-137956" marL="381000">
              <a:lnSpc>
                <a:spcPct val="131250"/>
              </a:lnSpc>
              <a:spcBef>
                <a:spcPts val="864"/>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We factor in netting and collateral confidence as follows:</a:t>
            </a:r>
          </a:p>
          <a:p>
            <a:pPr algn="l" lvl="2" marR="0" indent="-137956" marL="1143000">
              <a:lnSpc>
                <a:spcPct val="131250"/>
              </a:lnSpc>
              <a:spcBef>
                <a:spcPts val="248"/>
              </a:spcBef>
              <a:spcAft>
                <a:spcPts val="0"/>
              </a:spcAft>
              <a:buClr>
                <a:srgbClr val="000000"/>
              </a:buClr>
              <a:buSzPct val="98039"/>
              <a:buFont typeface="Wingdings"/>
              <a:buChar char="§"/>
            </a:pPr>
            <a:r>
              <a:rPr sz="1372" lang="en-US">
                <a:solidFill>
                  <a:srgbClr val="000000"/>
                </a:solidFill>
                <a:latin typeface="Trebuchet MS"/>
                <a:ea typeface="Trebuchet MS"/>
                <a:cs typeface="Trebuchet MS"/>
                <a:sym typeface="Trebuchet MS"/>
              </a:rPr>
              <a:t>Confidence factor of 75% or higher affects Average Exposure and DRE</a:t>
            </a:r>
          </a:p>
          <a:p>
            <a:pPr algn="l" lvl="2" marR="0" indent="-137956" marL="1143000">
              <a:lnSpc>
                <a:spcPct val="131250"/>
              </a:lnSpc>
              <a:spcBef>
                <a:spcPts val="248"/>
              </a:spcBef>
              <a:spcAft>
                <a:spcPts val="0"/>
              </a:spcAft>
              <a:buClr>
                <a:srgbClr val="000000"/>
              </a:buClr>
              <a:buSzPct val="98039"/>
              <a:buFont typeface="Wingdings"/>
              <a:buChar char="§"/>
            </a:pPr>
            <a:r>
              <a:rPr sz="1372" lang="en-US">
                <a:solidFill>
                  <a:srgbClr val="000000"/>
                </a:solidFill>
                <a:latin typeface="Trebuchet MS"/>
                <a:ea typeface="Trebuchet MS"/>
                <a:cs typeface="Trebuchet MS"/>
                <a:sym typeface="Trebuchet MS"/>
              </a:rPr>
              <a:t>Confidence factor of 95% or higher also affects Peak Exposure</a:t>
            </a:r>
          </a:p>
          <a:p>
            <a:pPr algn="l" lvl="1" marR="0" indent="-137956" marL="762000">
              <a:lnSpc>
                <a:spcPct val="131250"/>
              </a:lnSpc>
              <a:spcBef>
                <a:spcPts val="864"/>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DRE incorporates KMV's default probability grids (Estimated Default Factors), 60-day moving average (factors available for reference on CPG website, http://cpg.ny.jpmorgan.com/cpgCPM.html)</a:t>
            </a:r>
          </a:p>
          <a:p>
            <a:pPr algn="l" marR="0" indent="0" marL="0">
              <a:lnSpc>
                <a:spcPct val="131250"/>
              </a:lnSpc>
              <a:spcBef>
                <a:spcPts val="0"/>
              </a:spcBef>
              <a:spcAft>
                <a:spcPts val="0"/>
              </a:spcAft>
              <a:buNone/>
            </a:pPr>
            <a:r>
              <a:t/>
            </a:r>
            <a:endParaRPr sz="1372">
              <a:solidFill>
                <a:srgbClr val="000000"/>
              </a:solidFill>
              <a:latin typeface="Trebuchet MS"/>
              <a:ea typeface="Trebuchet MS"/>
              <a:cs typeface="Trebuchet MS"/>
              <a:sym typeface="Trebuchet MS"/>
            </a:endParaRPr>
          </a:p>
          <a:p>
            <a:pPr algn="l" lvl="0" marR="0" indent="-137956" marL="381000">
              <a:lnSpc>
                <a:spcPct val="131250"/>
              </a:lnSpc>
              <a:spcBef>
                <a:spcPts val="0"/>
              </a:spcBef>
              <a:spcAft>
                <a:spcPts val="0"/>
              </a:spcAft>
              <a:buClr>
                <a:srgbClr val="000000"/>
              </a:buClr>
              <a:buSzPct val="98039"/>
              <a:buFont typeface="Arial"/>
              <a:buChar char="●"/>
            </a:pPr>
            <a:r>
              <a:rPr sz="1372" lang="en-US">
                <a:solidFill>
                  <a:srgbClr val="000000"/>
                </a:solidFill>
                <a:latin typeface="Trebuchet MS"/>
                <a:ea typeface="Trebuchet MS"/>
                <a:cs typeface="Trebuchet MS"/>
                <a:sym typeface="Trebuchet MS"/>
              </a:rPr>
              <a:t>DRE is used in the </a:t>
            </a:r>
            <a:r>
              <a:rPr sz="1372" lang="en-US" i="1">
                <a:solidFill>
                  <a:srgbClr val="000000"/>
                </a:solidFill>
                <a:latin typeface="Trebuchet MS"/>
                <a:ea typeface="Trebuchet MS"/>
                <a:cs typeface="Trebuchet MS"/>
                <a:sym typeface="Trebuchet MS"/>
              </a:rPr>
              <a:t>Net Threshold</a:t>
            </a:r>
            <a:r>
              <a:rPr sz="1372" lang="en-US">
                <a:solidFill>
                  <a:srgbClr val="000000"/>
                </a:solidFill>
                <a:latin typeface="Trebuchet MS"/>
                <a:ea typeface="Trebuchet MS"/>
                <a:cs typeface="Trebuchet MS"/>
                <a:sym typeface="Trebuchet MS"/>
              </a:rPr>
              <a:t> calculation</a:t>
            </a:r>
          </a:p>
          <a:p>
            <a:pPr algn="l" lvl="1" marR="0" indent="-137956" marL="762000">
              <a:lnSpc>
                <a:spcPct val="131250"/>
              </a:lnSpc>
              <a:spcBef>
                <a:spcPts val="248"/>
              </a:spcBef>
              <a:spcAft>
                <a:spcPts val="0"/>
              </a:spcAft>
              <a:buClr>
                <a:srgbClr val="000000"/>
              </a:buClr>
              <a:buSzPct val="98039"/>
              <a:buFont typeface="Courier New"/>
              <a:buChar char="o"/>
            </a:pPr>
            <a:r>
              <a:rPr sz="1372" lang="en-US">
                <a:solidFill>
                  <a:srgbClr val="000000"/>
                </a:solidFill>
                <a:latin typeface="Trebuchet MS"/>
                <a:ea typeface="Trebuchet MS"/>
                <a:cs typeface="Trebuchet MS"/>
                <a:sym typeface="Trebuchet MS"/>
              </a:rPr>
              <a:t>Peak exposure is used in the Gross Threshold calculation</a:t>
            </a:r>
          </a:p>
        </p:txBody>
      </p:sp>
      <p:sp>
        <p:nvSpPr>
          <p:cNvPr id="101" name="Shape 101"/>
          <p:cNvSpPr txBox="1"/>
          <p:nvPr/>
        </p:nvSpPr>
        <p:spPr>
          <a:xfrm>
            <a:off y="7135950" x="9568275"/>
            <a:ext cy="249614" cx="233325"/>
          </a:xfrm>
          <a:prstGeom prst="rect">
            <a:avLst/>
          </a:prstGeom>
          <a:noFill/>
          <a:ln>
            <a:noFill/>
          </a:ln>
        </p:spPr>
        <p:txBody>
          <a:bodyPr bIns="38100" rIns="38100" lIns="38100" tIns="38100" anchor="ctr" anchorCtr="0">
            <a:noAutofit/>
          </a:bodyPr>
          <a:lstStyle/>
          <a:p>
            <a:pPr algn="r" marR="0" indent="0" marL="0">
              <a:lnSpc>
                <a:spcPct val="120000"/>
              </a:lnSpc>
              <a:spcBef>
                <a:spcPts val="0"/>
              </a:spcBef>
              <a:spcAft>
                <a:spcPts val="0"/>
              </a:spcAft>
              <a:buNone/>
            </a:pPr>
            <a:r>
              <a:rPr b="1" sz="980" lang="en-US">
                <a:solidFill>
                  <a:srgbClr val="808080"/>
                </a:solidFill>
                <a:latin typeface="Trebuchet MS"/>
                <a:ea typeface="Trebuchet MS"/>
                <a:cs typeface="Trebuchet MS"/>
                <a:sym typeface="Trebuchet MS"/>
              </a:rPr>
              <a:t>7</a:t>
            </a:r>
          </a:p>
        </p:txBody>
      </p:sp>
      <p:sp>
        <p:nvSpPr>
          <p:cNvPr id="102" name="Shape 102"/>
          <p:cNvSpPr txBox="1"/>
          <p:nvPr/>
        </p:nvSpPr>
        <p:spPr>
          <a:xfrm>
            <a:off y="4418525" x="-2151925"/>
            <a:ext cy="211600" cx="5666100"/>
          </a:xfrm>
          <a:prstGeom prst="rect">
            <a:avLst/>
          </a:prstGeom>
          <a:noFill/>
          <a:ln>
            <a:noFill/>
          </a:ln>
        </p:spPr>
        <p:txBody>
          <a:bodyPr bIns="38100" rIns="38100" lIns="38100" tIns="38100" anchor="b" anchorCtr="0">
            <a:noAutofit/>
          </a:bodyPr>
          <a:lstStyle/>
          <a:p>
            <a:pPr algn="l" marR="0" indent="0" marL="0">
              <a:lnSpc>
                <a:spcPct val="133333"/>
              </a:lnSpc>
              <a:spcBef>
                <a:spcPts val="0"/>
              </a:spcBef>
              <a:spcAft>
                <a:spcPts val="0"/>
              </a:spcAft>
              <a:buNone/>
            </a:pP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L</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N</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X</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P</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U</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M</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C</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F</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O</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 </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D</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R</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A</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T</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I</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V</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E</a:t>
            </a:r>
            <a:r>
              <a:rPr sz="1176" lang="en-US">
                <a:solidFill>
                  <a:srgbClr val="808080"/>
                </a:solidFill>
                <a:latin typeface="Trebuchet MS"/>
                <a:ea typeface="Trebuchet MS"/>
                <a:cs typeface="Trebuchet MS"/>
                <a:sym typeface="Trebuchet MS"/>
              </a:rPr>
              <a:t> </a:t>
            </a:r>
            <a:r>
              <a:rPr sz="882" lang="en-US">
                <a:solidFill>
                  <a:srgbClr val="808080"/>
                </a:solidFill>
                <a:latin typeface="Trebuchet MS"/>
                <a:ea typeface="Trebuchet MS"/>
                <a:cs typeface="Trebuchet MS"/>
                <a:sym typeface="Trebuchet MS"/>
              </a:rPr>
              <a: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