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 name="Shape 28"/>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 name="Shape 34"/>
        <p:cNvGrpSpPr/>
        <p:nvPr/>
      </p:nvGrpSpPr>
      <p:grpSpPr>
        <a:xfrm>
          <a:off y="0" x="0"/>
          <a:ext cy="0" cx="0"/>
          <a:chOff y="0" x="0"/>
          <a:chExt cy="0" cx="0"/>
        </a:xfrm>
      </p:grpSpPr>
      <p:sp>
        <p:nvSpPr>
          <p:cNvPr id="35" name="Shape 3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 name="Shape 3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3.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 Target="../media/image03.pn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4"/><Relationship Target="../media/image0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4"/><Relationship Target="../media/image04.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4"/><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nvSpPr>
        <p:spPr>
          <a:xfrm>
            <a:off y="519825" x="6622600"/>
            <a:ext cy="300300" cx="2847099"/>
          </a:xfrm>
          <a:prstGeom prst="rect">
            <a:avLst/>
          </a:prstGeom>
          <a:noFill/>
          <a:ln>
            <a:noFill/>
          </a:ln>
        </p:spPr>
        <p:txBody>
          <a:bodyPr bIns="38100" rIns="38100" lIns="38100" tIns="38100" anchor="t" anchorCtr="0">
            <a:noAutofit/>
          </a:bodyPr>
          <a:lstStyle/>
          <a:p>
            <a:pPr algn="r" marR="0" indent="0" marL="0">
              <a:lnSpc>
                <a:spcPct val="125000"/>
              </a:lnSpc>
              <a:spcBef>
                <a:spcPts val="0"/>
              </a:spcBef>
              <a:spcAft>
                <a:spcPts val="0"/>
              </a:spcAft>
              <a:buNone/>
            </a:pPr>
            <a:r>
              <a:rPr sz="1176" lang="en-US">
                <a:solidFill>
                  <a:srgbClr val="264E84"/>
                </a:solidFill>
                <a:latin typeface="Times New Roman"/>
                <a:ea typeface="Times New Roman"/>
                <a:cs typeface="Times New Roman"/>
                <a:sym typeface="Times New Roman"/>
              </a:rPr>
              <a:t>S E P T E M B E R</a:t>
            </a:r>
            <a:r>
              <a:rPr sz="980" lang="en-US">
                <a:solidFill>
                  <a:srgbClr val="264E84"/>
                </a:solidFill>
                <a:latin typeface="Times New Roman"/>
                <a:ea typeface="Times New Roman"/>
                <a:cs typeface="Times New Roman"/>
                <a:sym typeface="Times New Roman"/>
              </a:rPr>
              <a:t> </a:t>
            </a:r>
            <a:r>
              <a:rPr sz="1176" lang="en-US">
                <a:solidFill>
                  <a:srgbClr val="264E84"/>
                </a:solidFill>
                <a:latin typeface="Times New Roman"/>
                <a:ea typeface="Times New Roman"/>
                <a:cs typeface="Times New Roman"/>
                <a:sym typeface="Times New Roman"/>
              </a:rPr>
              <a:t> </a:t>
            </a:r>
            <a:r>
              <a:rPr sz="980" lang="en-US">
                <a:solidFill>
                  <a:srgbClr val="264E84"/>
                </a:solidFill>
                <a:latin typeface="Times New Roman"/>
                <a:ea typeface="Times New Roman"/>
                <a:cs typeface="Times New Roman"/>
                <a:sym typeface="Times New Roman"/>
              </a:rPr>
              <a:t> </a:t>
            </a:r>
            <a:r>
              <a:rPr sz="1176" lang="en-US">
                <a:solidFill>
                  <a:srgbClr val="264E84"/>
                </a:solidFill>
                <a:latin typeface="Times New Roman"/>
                <a:ea typeface="Times New Roman"/>
                <a:cs typeface="Times New Roman"/>
                <a:sym typeface="Times New Roman"/>
              </a:rPr>
              <a:t>2</a:t>
            </a:r>
            <a:r>
              <a:rPr sz="980" lang="en-US">
                <a:solidFill>
                  <a:srgbClr val="264E84"/>
                </a:solidFill>
                <a:latin typeface="Times New Roman"/>
                <a:ea typeface="Times New Roman"/>
                <a:cs typeface="Times New Roman"/>
                <a:sym typeface="Times New Roman"/>
              </a:rPr>
              <a:t> </a:t>
            </a:r>
            <a:r>
              <a:rPr sz="1176" lang="en-US">
                <a:solidFill>
                  <a:srgbClr val="264E84"/>
                </a:solidFill>
                <a:latin typeface="Times New Roman"/>
                <a:ea typeface="Times New Roman"/>
                <a:cs typeface="Times New Roman"/>
                <a:sym typeface="Times New Roman"/>
              </a:rPr>
              <a:t>0</a:t>
            </a:r>
            <a:r>
              <a:rPr sz="980" lang="en-US">
                <a:solidFill>
                  <a:srgbClr val="264E84"/>
                </a:solidFill>
                <a:latin typeface="Times New Roman"/>
                <a:ea typeface="Times New Roman"/>
                <a:cs typeface="Times New Roman"/>
                <a:sym typeface="Times New Roman"/>
              </a:rPr>
              <a:t> </a:t>
            </a:r>
            <a:r>
              <a:rPr sz="1176" lang="en-US">
                <a:solidFill>
                  <a:srgbClr val="264E84"/>
                </a:solidFill>
                <a:latin typeface="Times New Roman"/>
                <a:ea typeface="Times New Roman"/>
                <a:cs typeface="Times New Roman"/>
                <a:sym typeface="Times New Roman"/>
              </a:rPr>
              <a:t>0 7</a:t>
            </a:r>
          </a:p>
        </p:txBody>
      </p:sp>
      <p:pic>
        <p:nvPicPr>
          <p:cNvPr id="20" name="Shape 20"/>
          <p:cNvPicPr preferRelativeResize="0"/>
          <p:nvPr/>
        </p:nvPicPr>
        <p:blipFill>
          <a:blip r:embed="rId3">
            <a:alphaModFix/>
          </a:blip>
          <a:stretch>
            <a:fillRect/>
          </a:stretch>
        </p:blipFill>
        <p:spPr>
          <a:xfrm>
            <a:off y="3062925" x="760075"/>
            <a:ext cy="4202200" cx="9600"/>
          </a:xfrm>
          <a:prstGeom prst="rect">
            <a:avLst/>
          </a:prstGeom>
          <a:noFill/>
          <a:ln>
            <a:noFill/>
          </a:ln>
        </p:spPr>
      </p:pic>
      <p:pic>
        <p:nvPicPr>
          <p:cNvPr id="21" name="Shape 21"/>
          <p:cNvPicPr preferRelativeResize="0"/>
          <p:nvPr/>
        </p:nvPicPr>
        <p:blipFill>
          <a:blip r:embed="rId4">
            <a:alphaModFix/>
          </a:blip>
          <a:stretch>
            <a:fillRect/>
          </a:stretch>
        </p:blipFill>
        <p:spPr>
          <a:xfrm>
            <a:off y="3062925" x="760075"/>
            <a:ext cy="606974" cx="8639825"/>
          </a:xfrm>
          <a:prstGeom prst="rect">
            <a:avLst/>
          </a:prstGeom>
          <a:noFill/>
          <a:ln>
            <a:noFill/>
          </a:ln>
        </p:spPr>
      </p:pic>
      <p:sp>
        <p:nvSpPr>
          <p:cNvPr id="22" name="Shape 22"/>
          <p:cNvSpPr txBox="1"/>
          <p:nvPr/>
        </p:nvSpPr>
        <p:spPr>
          <a:xfrm>
            <a:off y="3066050" x="997375"/>
            <a:ext cy="676949" cx="6394125"/>
          </a:xfrm>
          <a:prstGeom prst="rect">
            <a:avLst/>
          </a:prstGeom>
          <a:noFill/>
          <a:ln>
            <a:noFill/>
          </a:ln>
        </p:spPr>
        <p:txBody>
          <a:bodyPr bIns="38100" rIns="38100" lIns="38100" tIns="38100" anchor="ctr" anchorCtr="0">
            <a:noAutofit/>
          </a:bodyPr>
          <a:lstStyle/>
          <a:p>
            <a:pPr algn="l" marR="0" indent="0" marL="0">
              <a:lnSpc>
                <a:spcPct val="136363"/>
              </a:lnSpc>
              <a:spcBef>
                <a:spcPts val="0"/>
              </a:spcBef>
              <a:spcAft>
                <a:spcPts val="0"/>
              </a:spcAft>
              <a:buNone/>
            </a:pPr>
            <a:r>
              <a:rPr b="1" sz="1078" lang="en-US">
                <a:solidFill>
                  <a:srgbClr val="FFFFFF"/>
                </a:solidFill>
                <a:latin typeface="Times New Roman"/>
                <a:ea typeface="Times New Roman"/>
                <a:cs typeface="Times New Roman"/>
                <a:sym typeface="Times New Roman"/>
              </a:rPr>
              <a:t>CVA: DYNAMIC CREDIT / MARKET RISK MANAGEMENT</a:t>
            </a:r>
          </a:p>
        </p:txBody>
      </p:sp>
      <p:sp>
        <p:nvSpPr>
          <p:cNvPr id="23" name="Shape 23"/>
          <p:cNvSpPr txBox="1"/>
          <p:nvPr/>
        </p:nvSpPr>
        <p:spPr>
          <a:xfrm>
            <a:off y="3738400" x="997375"/>
            <a:ext cy="524425" cx="6006050"/>
          </a:xfrm>
          <a:prstGeom prst="rect">
            <a:avLst/>
          </a:prstGeom>
          <a:noFill/>
          <a:ln>
            <a:noFill/>
          </a:ln>
        </p:spPr>
        <p:txBody>
          <a:bodyPr bIns="38100" rIns="38100" lIns="38100" tIns="38100" anchor="t" anchorCtr="0">
            <a:noAutofit/>
          </a:bodyPr>
          <a:lstStyle/>
          <a:p>
            <a:pPr algn="l" marR="0" indent="0" marL="0">
              <a:lnSpc>
                <a:spcPct val="132954"/>
              </a:lnSpc>
              <a:spcBef>
                <a:spcPts val="0"/>
              </a:spcBef>
              <a:spcAft>
                <a:spcPts val="0"/>
              </a:spcAft>
              <a:buNone/>
            </a:pPr>
            <a:r>
              <a:rPr b="1" sz="1078" lang="en-US">
                <a:solidFill>
                  <a:srgbClr val="264E84"/>
                </a:solidFill>
                <a:latin typeface="Times New Roman"/>
                <a:ea typeface="Times New Roman"/>
                <a:cs typeface="Times New Roman"/>
                <a:sym typeface="Times New Roman"/>
              </a:rPr>
              <a:t>Risk University</a:t>
            </a:r>
          </a:p>
        </p:txBody>
      </p:sp>
      <p:sp>
        <p:nvSpPr>
          <p:cNvPr id="24" name="Shape 24"/>
          <p:cNvSpPr txBox="1"/>
          <p:nvPr/>
        </p:nvSpPr>
        <p:spPr>
          <a:xfrm>
            <a:off y="5145350" x="-1358175"/>
            <a:ext cy="210024" cx="4075399"/>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S</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T</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R</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I</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C</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T</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L</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Y</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 </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P</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R</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I</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V</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A</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T</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E</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 </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A</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N</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D</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 </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C</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O</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N</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F</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I</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D</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E</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N</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T</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I</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A</a:t>
            </a:r>
            <a:r>
              <a:rPr sz="1176" lang="en-US">
                <a:solidFill>
                  <a:srgbClr val="808080"/>
                </a:solidFill>
                <a:latin typeface="Times New Roman"/>
                <a:ea typeface="Times New Roman"/>
                <a:cs typeface="Times New Roman"/>
                <a:sym typeface="Times New Roman"/>
              </a:rPr>
              <a:t> </a:t>
            </a:r>
            <a:r>
              <a:rPr sz="882" lang="en-US">
                <a:solidFill>
                  <a:srgbClr val="808080"/>
                </a:solidFill>
                <a:latin typeface="Times New Roman"/>
                <a:ea typeface="Times New Roman"/>
                <a:cs typeface="Times New Roman"/>
                <a:sym typeface="Times New Roman"/>
              </a:rPr>
              <a:t>L</a:t>
            </a:r>
          </a:p>
        </p:txBody>
      </p:sp>
      <p:pic>
        <p:nvPicPr>
          <p:cNvPr id="25" name="Shape 25"/>
          <p:cNvPicPr preferRelativeResize="0"/>
          <p:nvPr/>
        </p:nvPicPr>
        <p:blipFill>
          <a:blip r:embed="rId5">
            <a:alphaModFix/>
          </a:blip>
          <a:stretch>
            <a:fillRect/>
          </a:stretch>
        </p:blipFill>
        <p:spPr>
          <a:xfrm>
            <a:off y="6919625" x="846650"/>
            <a:ext cy="326824" cx="13373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4" name="Shape 94"/>
        <p:cNvGrpSpPr/>
        <p:nvPr/>
      </p:nvGrpSpPr>
      <p:grpSpPr>
        <a:xfrm>
          <a:off y="0" x="0"/>
          <a:ext cy="0" cx="0"/>
          <a:chOff y="0" x="0"/>
          <a:chExt cy="0" cx="0"/>
        </a:xfrm>
      </p:grpSpPr>
      <p:sp>
        <p:nvSpPr>
          <p:cNvPr id="95" name="Shape 95"/>
          <p:cNvSpPr txBox="1"/>
          <p:nvPr>
            <p:ph idx="1" type="body"/>
          </p:nvPr>
        </p:nvSpPr>
        <p:spPr>
          <a:xfrm>
            <a:off y="1489425" x="1119250"/>
            <a:ext cy="4970975" cx="85059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Credit Portfolio manage the Counterparty risk associated with the In-The-Money component of the firm’s OTC derivatives portfolio</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SAMPRAS generates the credit charge (CVA), which is a representation of this risk, through Monte Carlo Simulation over multiple paths </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CPG may spend that CVA on a wide variety of Credit or Market-based hedging instruments depending on the nature of the underlying trade(s) and/or liquidity</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p:txBody>
      </p:sp>
      <p:sp>
        <p:nvSpPr>
          <p:cNvPr id="96" name="Shape 96"/>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
        <p:nvSpPr>
          <p:cNvPr id="97" name="Shape 97"/>
          <p:cNvSpPr txBox="1"/>
          <p:nvPr/>
        </p:nvSpPr>
        <p:spPr>
          <a:xfrm>
            <a:off y="568075" x="867500"/>
            <a:ext cy="256724"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Conclusion</a:t>
            </a:r>
          </a:p>
        </p:txBody>
      </p:sp>
      <p:sp>
        <p:nvSpPr>
          <p:cNvPr id="98" name="Shape 98"/>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12</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2" name="Shape 102"/>
        <p:cNvGrpSpPr/>
        <p:nvPr/>
      </p:nvGrpSpPr>
      <p:grpSpPr>
        <a:xfrm>
          <a:off y="0" x="0"/>
          <a:ext cy="0" cx="0"/>
          <a:chOff y="0" x="0"/>
          <a:chExt cy="0" cx="0"/>
        </a:xfrm>
      </p:grpSpPr>
      <p:sp>
        <p:nvSpPr>
          <p:cNvPr id="103" name="Shape 103"/>
          <p:cNvSpPr txBox="1"/>
          <p:nvPr>
            <p:ph type="title"/>
          </p:nvPr>
        </p:nvSpPr>
        <p:spPr>
          <a:xfrm>
            <a:off y="568075" x="867500"/>
            <a:ext cy="256724"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Appendix 1 - Exposure definitions</a:t>
            </a:r>
          </a:p>
        </p:txBody>
      </p:sp>
      <p:sp>
        <p:nvSpPr>
          <p:cNvPr id="104" name="Shape 104"/>
          <p:cNvSpPr txBox="1"/>
          <p:nvPr>
            <p:ph idx="1" type="body"/>
          </p:nvPr>
        </p:nvSpPr>
        <p:spPr>
          <a:xfrm>
            <a:off y="1235750" x="1202650"/>
            <a:ext cy="4886925" cx="85075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b="1" sz="1372" lang="en-US">
                <a:solidFill>
                  <a:srgbClr val="000000"/>
                </a:solidFill>
                <a:latin typeface="Trebuchet MS"/>
                <a:ea typeface="Trebuchet MS"/>
                <a:cs typeface="Trebuchet MS"/>
                <a:sym typeface="Trebuchet MS"/>
              </a:rPr>
              <a:t>Expected Exposure:</a:t>
            </a:r>
            <a:r>
              <a:rPr sz="1372" lang="en-US">
                <a:solidFill>
                  <a:srgbClr val="000000"/>
                </a:solidFill>
                <a:latin typeface="Trebuchet MS"/>
                <a:ea typeface="Trebuchet MS"/>
                <a:cs typeface="Trebuchet MS"/>
                <a:sym typeface="Trebuchet MS"/>
              </a:rPr>
              <a:t> to overcome not knowing how much a contract will be worth to us in the future, and therefore the credit risk, we can calculate future values under different scenarios and find the probability weighted average of these possible outcomes. This is known as the Expected Exposure, and relates to one moment in time. We can calculate Expected Exposure, at various points, to build up a exposure profile</a:t>
            </a:r>
          </a:p>
          <a:p>
            <a:pPr algn="l" lvl="0" marR="0" indent="-137956" marL="381000">
              <a:lnSpc>
                <a:spcPct val="131250"/>
              </a:lnSpc>
              <a:spcBef>
                <a:spcPts val="864"/>
              </a:spcBef>
              <a:spcAft>
                <a:spcPts val="0"/>
              </a:spcAft>
              <a:buClr>
                <a:srgbClr val="000000"/>
              </a:buClr>
              <a:buSzPct val="98039"/>
              <a:buFont typeface="Arial"/>
              <a:buChar char="●"/>
            </a:pPr>
            <a:r>
              <a:rPr b="1" sz="1372" lang="en-US">
                <a:solidFill>
                  <a:srgbClr val="000000"/>
                </a:solidFill>
                <a:latin typeface="Trebuchet MS"/>
                <a:ea typeface="Trebuchet MS"/>
                <a:cs typeface="Trebuchet MS"/>
                <a:sym typeface="Trebuchet MS"/>
              </a:rPr>
              <a:t>Average Exposure:</a:t>
            </a:r>
            <a:r>
              <a:rPr sz="1372" lang="en-US">
                <a:solidFill>
                  <a:srgbClr val="000000"/>
                </a:solidFill>
                <a:latin typeface="Trebuchet MS"/>
                <a:ea typeface="Trebuchet MS"/>
                <a:cs typeface="Trebuchet MS"/>
                <a:sym typeface="Trebuchet MS"/>
              </a:rPr>
              <a:t> the Average Exposure is simply the mean of the Expected Exposures, across the trade’s life.</a:t>
            </a:r>
          </a:p>
          <a:p>
            <a:pPr algn="l" lvl="0" marR="0" indent="-137956" marL="381000">
              <a:lnSpc>
                <a:spcPct val="131250"/>
              </a:lnSpc>
              <a:spcBef>
                <a:spcPts val="864"/>
              </a:spcBef>
              <a:spcAft>
                <a:spcPts val="0"/>
              </a:spcAft>
              <a:buClr>
                <a:srgbClr val="000000"/>
              </a:buClr>
              <a:buSzPct val="98039"/>
              <a:buFont typeface="Arial"/>
              <a:buChar char="●"/>
            </a:pPr>
            <a:r>
              <a:rPr b="1" sz="1372" lang="en-US">
                <a:solidFill>
                  <a:srgbClr val="000000"/>
                </a:solidFill>
                <a:latin typeface="Trebuchet MS"/>
                <a:ea typeface="Trebuchet MS"/>
                <a:cs typeface="Trebuchet MS"/>
                <a:sym typeface="Trebuchet MS"/>
              </a:rPr>
              <a:t>Derivative Risk Equivalent Exposure:</a:t>
            </a:r>
            <a:r>
              <a:rPr sz="1372" lang="en-US">
                <a:solidFill>
                  <a:srgbClr val="000000"/>
                </a:solidFill>
                <a:latin typeface="Trebuchet MS"/>
                <a:ea typeface="Trebuchet MS"/>
                <a:cs typeface="Trebuchet MS"/>
                <a:sym typeface="Trebuchet MS"/>
              </a:rPr>
              <a:t> the DRE is the Expected Exposures, at each point plus 1 SD factor to reflect the unexpected exposure, factored by the riskiness of the counterparty. This can be seen as a loan equivalent exposure. DRE is effectively the exposure at a 68% Confidence Interval. The Counterparty default probability is only a minor effect on the exposure number. The formula for DRE is as follows:</a:t>
            </a:r>
          </a:p>
          <a:p>
            <a:pPr algn="ctr" lvl="3" marR="0" indent="-137956" marL="1524000">
              <a:lnSpc>
                <a:spcPct val="131250"/>
              </a:lnSpc>
              <a:spcBef>
                <a:spcPts val="0"/>
              </a:spcBef>
              <a:spcAft>
                <a:spcPts val="0"/>
              </a:spcAft>
              <a:buClr>
                <a:srgbClr val="000000"/>
              </a:buClr>
              <a:buSzPct val="98039"/>
              <a:buFont typeface="Wingdings"/>
              <a:buChar char="§"/>
            </a:pPr>
            <a:r>
              <a:rPr sz="1372" lang="en-US">
                <a:solidFill>
                  <a:srgbClr val="000000"/>
                </a:solidFill>
                <a:latin typeface="Trebuchet MS"/>
                <a:ea typeface="Trebuchet MS"/>
                <a:cs typeface="Trebuchet MS"/>
                <a:sym typeface="Trebuchet MS"/>
              </a:rPr>
              <a:t>DRE = SQRT[Average Exposure^2 + (1 SD^2 / (1-EDF)] </a:t>
            </a:r>
          </a:p>
          <a:p>
            <a:pPr algn="l" lvl="0" marR="0" indent="-137956" marL="381000">
              <a:lnSpc>
                <a:spcPct val="131250"/>
              </a:lnSpc>
              <a:spcBef>
                <a:spcPts val="864"/>
              </a:spcBef>
              <a:spcAft>
                <a:spcPts val="0"/>
              </a:spcAft>
              <a:buClr>
                <a:srgbClr val="000000"/>
              </a:buClr>
              <a:buSzPct val="98039"/>
              <a:buFont typeface="Arial"/>
              <a:buChar char="●"/>
            </a:pPr>
            <a:r>
              <a:rPr b="1" sz="1372" lang="en-US">
                <a:solidFill>
                  <a:srgbClr val="000000"/>
                </a:solidFill>
                <a:latin typeface="Trebuchet MS"/>
                <a:ea typeface="Trebuchet MS"/>
                <a:cs typeface="Trebuchet MS"/>
                <a:sym typeface="Trebuchet MS"/>
              </a:rPr>
              <a:t>Peak Exposure:</a:t>
            </a:r>
            <a:r>
              <a:rPr sz="1372" lang="en-US">
                <a:solidFill>
                  <a:srgbClr val="000000"/>
                </a:solidFill>
                <a:latin typeface="Trebuchet MS"/>
                <a:ea typeface="Trebuchet MS"/>
                <a:cs typeface="Trebuchet MS"/>
                <a:sym typeface="Trebuchet MS"/>
              </a:rPr>
              <a:t> Peak Exposure, like Expected Exposure relates to a moment in time. However, Peak Exposure is the near maximum exposure (given a certain confidence interval) that could arise at that particular moment during the trade. As with Expected Exposure, the Peak exposure can be model over the life of the trade. JPM Chase use a 97.5% Confidence Interval (two standard deviations - one tail test) to calculate Peak Exposure</a:t>
            </a:r>
          </a:p>
        </p:txBody>
      </p:sp>
      <p:sp>
        <p:nvSpPr>
          <p:cNvPr id="105" name="Shape 105"/>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13</a:t>
            </a:r>
          </a:p>
        </p:txBody>
      </p:sp>
      <p:sp>
        <p:nvSpPr>
          <p:cNvPr id="106" name="Shape 106"/>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 name="Shape 29"/>
        <p:cNvGrpSpPr/>
        <p:nvPr/>
      </p:nvGrpSpPr>
      <p:grpSpPr>
        <a:xfrm>
          <a:off y="0" x="0"/>
          <a:ext cy="0" cx="0"/>
          <a:chOff y="0" x="0"/>
          <a:chExt cy="0" cx="0"/>
        </a:xfrm>
      </p:grpSpPr>
      <p:sp>
        <p:nvSpPr>
          <p:cNvPr id="30" name="Shape 30"/>
          <p:cNvSpPr txBox="1"/>
          <p:nvPr>
            <p:ph type="title"/>
          </p:nvPr>
        </p:nvSpPr>
        <p:spPr>
          <a:xfrm>
            <a:off y="568075" x="867500"/>
            <a:ext cy="256724"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Introduction</a:t>
            </a:r>
          </a:p>
        </p:txBody>
      </p:sp>
      <p:sp>
        <p:nvSpPr>
          <p:cNvPr id="31" name="Shape 31"/>
          <p:cNvSpPr txBox="1"/>
          <p:nvPr>
            <p:ph idx="1" type="body"/>
          </p:nvPr>
        </p:nvSpPr>
        <p:spPr>
          <a:xfrm>
            <a:off y="1489425" x="864300"/>
            <a:ext cy="4970975" cx="85075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Counterparty risk arises from derivative contracts where JP Morgan Chase may receive future positive cash flows. The ‘Credit Portfolio Group’ charge the business in exchange for taking on the Counterparty Credit exposure and providing insurance in case of default.</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This charge (Credit Charge) is a function of the average expected amount the Counterparty is likely to owe us (Average Exposure), the time this exposure is carried for (Modified Duration) and the risk that the Counterparty fails to meet it’s obligations (Credit Spread).</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Derivative Risk Equivalent (DRE) looks at 1 standard deviation move plus the riskiness of the Counterparty. Peak Exposure is the greatest, looking at 2 standard deviations and one tail test.</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See Appendix 1 for a full definition of the different exposure types</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32" name="Shape 32"/>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2</a:t>
            </a:r>
          </a:p>
        </p:txBody>
      </p:sp>
      <p:sp>
        <p:nvSpPr>
          <p:cNvPr id="33" name="Shape 33"/>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 name="Shape 37"/>
        <p:cNvGrpSpPr/>
        <p:nvPr/>
      </p:nvGrpSpPr>
      <p:grpSpPr>
        <a:xfrm>
          <a:off y="0" x="0"/>
          <a:ext cy="0" cx="0"/>
          <a:chOff y="0" x="0"/>
          <a:chExt cy="0" cx="0"/>
        </a:xfrm>
      </p:grpSpPr>
      <p:sp>
        <p:nvSpPr>
          <p:cNvPr id="38" name="Shape 38"/>
          <p:cNvSpPr txBox="1"/>
          <p:nvPr>
            <p:ph type="title"/>
          </p:nvPr>
        </p:nvSpPr>
        <p:spPr>
          <a:xfrm>
            <a:off y="568075" x="867500"/>
            <a:ext cy="256724"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Credit Valuation Adjustment - Expected Loss on Derivatives</a:t>
            </a:r>
          </a:p>
        </p:txBody>
      </p:sp>
      <p:sp>
        <p:nvSpPr>
          <p:cNvPr id="39" name="Shape 39"/>
          <p:cNvSpPr txBox="1"/>
          <p:nvPr>
            <p:ph idx="1" type="body"/>
          </p:nvPr>
        </p:nvSpPr>
        <p:spPr>
          <a:xfrm>
            <a:off y="1394500" x="1202650"/>
            <a:ext cy="5265125" cx="85075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Credit Charge on a derivative transaction is also the ‘Expected Loss’. It is the ‘premium’ Marketers pay to buy insurance against a counterparty default when JPM is in the money. We work on a portfolio basis and, where applicable, exposure is netted with other exposure to the same counterparty. The credit charge reflects this portfolio effect and is also known as Credit Valuation Adjustment (CVA).</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CVA = the adjustment to our Credit Portfolio reserve required to compensate for additional counterparty exposure risk.</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Marketers are billed upfront (actual billing is monthly) and incorporate this cost into their prices (i.e the Counterparty ultimately pays). Some desks are self-insured, and manage their own Counterparty risk.</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up front Credit Charge for a derivative is calculated using the following formula: </a:t>
            </a:r>
          </a:p>
          <a:p>
            <a:pPr algn="ctr" lvl="0" marR="0" indent="-50800" marL="381000">
              <a:lnSpc>
                <a:spcPct val="132031"/>
              </a:lnSpc>
              <a:spcBef>
                <a:spcPts val="993"/>
              </a:spcBef>
              <a:spcAft>
                <a:spcPts val="0"/>
              </a:spcAft>
              <a:buClr>
                <a:srgbClr val="000000"/>
              </a:buClr>
              <a:buSzPct val="98039"/>
              <a:buFont typeface="Arial"/>
              <a:buNone/>
            </a:pPr>
            <a:r>
              <a:rPr sz="1568" lang="en-US" i="1">
                <a:solidFill>
                  <a:srgbClr val="000000"/>
                </a:solidFill>
                <a:latin typeface="Trebuchet MS"/>
                <a:ea typeface="Trebuchet MS"/>
                <a:cs typeface="Trebuchet MS"/>
                <a:sym typeface="Trebuchet MS"/>
              </a:rPr>
              <a:t>Upfront_CreditCharge = AverageExposure * ModDuration</a:t>
            </a:r>
            <a:r>
              <a:rPr sz="1045" lang="en-US" i="1">
                <a:solidFill>
                  <a:srgbClr val="000000"/>
                </a:solidFill>
                <a:latin typeface="Trebuchet MS"/>
                <a:ea typeface="Trebuchet MS"/>
                <a:cs typeface="Trebuchet MS"/>
                <a:sym typeface="Trebuchet MS"/>
              </a:rPr>
              <a:t>(T)</a:t>
            </a:r>
            <a:r>
              <a:rPr sz="1568" lang="en-US" i="1">
                <a:solidFill>
                  <a:srgbClr val="000000"/>
                </a:solidFill>
                <a:latin typeface="Trebuchet MS"/>
                <a:ea typeface="Trebuchet MS"/>
                <a:cs typeface="Trebuchet MS"/>
                <a:sym typeface="Trebuchet MS"/>
              </a:rPr>
              <a:t> * CreditSpread</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p:txBody>
      </p:sp>
      <p:sp>
        <p:nvSpPr>
          <p:cNvPr id="40" name="Shape 40"/>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3</a:t>
            </a:r>
          </a:p>
        </p:txBody>
      </p:sp>
      <p:sp>
        <p:nvSpPr>
          <p:cNvPr id="41" name="Shape 41"/>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5" name="Shape 45"/>
        <p:cNvGrpSpPr/>
        <p:nvPr/>
      </p:nvGrpSpPr>
      <p:grpSpPr>
        <a:xfrm>
          <a:off y="0" x="0"/>
          <a:ext cy="0" cx="0"/>
          <a:chOff y="0" x="0"/>
          <a:chExt cy="0" cx="0"/>
        </a:xfrm>
      </p:grpSpPr>
      <p:sp>
        <p:nvSpPr>
          <p:cNvPr id="46" name="Shape 46"/>
          <p:cNvSpPr txBox="1"/>
          <p:nvPr>
            <p:ph idx="1" type="body"/>
          </p:nvPr>
        </p:nvSpPr>
        <p:spPr>
          <a:xfrm>
            <a:off y="1529900" x="1324500"/>
            <a:ext cy="4711074" cx="7725050"/>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SAMPRAS (Simulations Across Multiple Paths, Recalculations And Sorting) is the principal credit calculation engine for the firm’s OTC Derivative trading portfolio, with about 95% (850,000+ transactions) of the firm’s total external derivative population. It is a Monte Carlo Simulation engine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It re-values a portfolio of trades along maximum of 400 different paths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Uses market (implied) volatilities to stress portfolio along these different paths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Works out the probability of each event happening, and therefore allows us to calculate the Expected outcome and the Peak (97.5%) outcome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Incorporates netting and collateral, correlation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SAMPRAS sends results to Globalnet</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CVA is calculated daily =&gt; daily P&amp;L and Risk positions </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47" name="Shape 47"/>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4</a:t>
            </a:r>
          </a:p>
        </p:txBody>
      </p:sp>
      <p:sp>
        <p:nvSpPr>
          <p:cNvPr id="48" name="Shape 48"/>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
        <p:nvSpPr>
          <p:cNvPr id="49" name="Shape 49"/>
          <p:cNvSpPr txBox="1"/>
          <p:nvPr/>
        </p:nvSpPr>
        <p:spPr>
          <a:xfrm>
            <a:off y="568075" x="867500"/>
            <a:ext cy="577350"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SAMPRAS and Monte Carlo Simulation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y="0" x="0"/>
          <a:ext cy="0" cx="0"/>
          <a:chOff y="0" x="0"/>
          <a:chExt cy="0" cx="0"/>
        </a:xfrm>
      </p:grpSpPr>
      <p:sp>
        <p:nvSpPr>
          <p:cNvPr id="54" name="Shape 54"/>
          <p:cNvSpPr txBox="1"/>
          <p:nvPr>
            <p:ph type="title"/>
          </p:nvPr>
        </p:nvSpPr>
        <p:spPr>
          <a:xfrm>
            <a:off y="568075" x="867500"/>
            <a:ext cy="577350"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Predicting future exposure on derivatives</a:t>
            </a:r>
          </a:p>
        </p:txBody>
      </p:sp>
      <p:sp>
        <p:nvSpPr>
          <p:cNvPr id="55" name="Shape 55"/>
          <p:cNvSpPr txBox="1"/>
          <p:nvPr>
            <p:ph idx="1" type="body"/>
          </p:nvPr>
        </p:nvSpPr>
        <p:spPr>
          <a:xfrm>
            <a:off y="1388275" x="1255550"/>
            <a:ext cy="1318175" cx="7943125"/>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The future outcome of a derivative trade is not known at inception. All we know is the exposure at the start is zero (if the derivative is valued at market) and by definition, zero at maturity. The exposure between these points can only be estimated using probability-based calculations.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At the point just before maturity (T), the FX rate could be any number of possibilities.</a:t>
            </a:r>
          </a:p>
        </p:txBody>
      </p:sp>
      <p:sp>
        <p:nvSpPr>
          <p:cNvPr id="56" name="Shape 56"/>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5</a:t>
            </a:r>
          </a:p>
        </p:txBody>
      </p:sp>
      <p:sp>
        <p:nvSpPr>
          <p:cNvPr id="57" name="Shape 57"/>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pic>
        <p:nvPicPr>
          <p:cNvPr id="58" name="Shape 58"/>
          <p:cNvPicPr preferRelativeResize="0"/>
          <p:nvPr/>
        </p:nvPicPr>
        <p:blipFill>
          <a:blip r:embed="rId4">
            <a:alphaModFix/>
          </a:blip>
          <a:stretch>
            <a:fillRect/>
          </a:stretch>
        </p:blipFill>
        <p:spPr>
          <a:xfrm>
            <a:off y="2745425" x="1587500"/>
            <a:ext cy="4220874" cx="69176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2" name="Shape 62"/>
        <p:cNvGrpSpPr/>
        <p:nvPr/>
      </p:nvGrpSpPr>
      <p:grpSpPr>
        <a:xfrm>
          <a:off y="0" x="0"/>
          <a:ext cy="0" cx="0"/>
          <a:chOff y="0" x="0"/>
          <a:chExt cy="0" cx="0"/>
        </a:xfrm>
      </p:grpSpPr>
      <p:sp>
        <p:nvSpPr>
          <p:cNvPr id="63" name="Shape 63"/>
          <p:cNvSpPr txBox="1"/>
          <p:nvPr>
            <p:ph idx="1" type="body"/>
          </p:nvPr>
        </p:nvSpPr>
        <p:spPr>
          <a:xfrm>
            <a:off y="1235750" x="1103225"/>
            <a:ext cy="5635550" cx="8315149"/>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The credit exposure of an FX Forward is zero at inception, and at it’s greatest the moment before maturity. If we look at the possible market values at the moment before the end of the contract (T), then we can build a simple probability tree to predict the Expected Exposure at this point.</a:t>
            </a:r>
          </a:p>
          <a:p>
            <a:pPr algn="l" marR="0" indent="0" marL="0">
              <a:lnSpc>
                <a:spcPct val="131250"/>
              </a:lnSpc>
              <a:spcBef>
                <a:spcPts val="864"/>
              </a:spcBef>
              <a:spcAft>
                <a:spcPts val="0"/>
              </a:spcAft>
              <a:buNone/>
            </a:pPr>
            <a:r>
              <a:rPr b="1" sz="1372" lang="en-US">
                <a:solidFill>
                  <a:srgbClr val="000000"/>
                </a:solidFill>
                <a:latin typeface="Trebuchet MS"/>
                <a:ea typeface="Trebuchet MS"/>
                <a:cs typeface="Trebuchet MS"/>
                <a:sym typeface="Trebuchet MS"/>
              </a:rPr>
              <a:t>Example</a:t>
            </a:r>
            <a:r>
              <a:rPr sz="1372" lang="en-US">
                <a:solidFill>
                  <a:srgbClr val="000000"/>
                </a:solidFill>
                <a:latin typeface="Trebuchet MS"/>
                <a:ea typeface="Trebuchet MS"/>
                <a:cs typeface="Trebuchet MS"/>
                <a:sym typeface="Trebuchet MS"/>
              </a:rPr>
              <a:t>: JPMorgan buys €100mm, 1 year, EUR/USD FX Fwd @ 1.2000</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Note, we are only concerned with exposures where we are </a:t>
            </a:r>
            <a:r>
              <a:rPr b="1" sz="1372" lang="en-US">
                <a:solidFill>
                  <a:srgbClr val="000000"/>
                </a:solidFill>
                <a:latin typeface="Trebuchet MS"/>
                <a:ea typeface="Trebuchet MS"/>
                <a:cs typeface="Trebuchet MS"/>
                <a:sym typeface="Trebuchet MS"/>
              </a:rPr>
              <a:t>in the money</a:t>
            </a:r>
            <a:r>
              <a:rPr sz="1372" lang="en-US">
                <a:solidFill>
                  <a:srgbClr val="000000"/>
                </a:solidFill>
                <a:latin typeface="Trebuchet MS"/>
                <a:ea typeface="Trebuchet MS"/>
                <a:cs typeface="Trebuchet MS"/>
                <a:sym typeface="Trebuchet MS"/>
              </a:rPr>
              <a:t> (net receivers). The Expected Exposure is the probability weighted average market value, where we are in the money.</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The Average Exposure is simply the mean of the Expected Exposures across the trade’s life.</a:t>
            </a:r>
          </a:p>
        </p:txBody>
      </p:sp>
      <p:sp>
        <p:nvSpPr>
          <p:cNvPr id="64" name="Shape 64"/>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6</a:t>
            </a:r>
          </a:p>
        </p:txBody>
      </p:sp>
      <p:sp>
        <p:nvSpPr>
          <p:cNvPr id="65" name="Shape 65"/>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
        <p:nvSpPr>
          <p:cNvPr id="66" name="Shape 66"/>
          <p:cNvSpPr txBox="1"/>
          <p:nvPr/>
        </p:nvSpPr>
        <p:spPr>
          <a:xfrm>
            <a:off y="568075" x="867500"/>
            <a:ext cy="577350"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Probability-Weighted Average Market Value - Expected Exposure</a:t>
            </a:r>
          </a:p>
        </p:txBody>
      </p:sp>
      <p:pic>
        <p:nvPicPr>
          <p:cNvPr id="67" name="Shape 67"/>
          <p:cNvPicPr preferRelativeResize="0"/>
          <p:nvPr/>
        </p:nvPicPr>
        <p:blipFill>
          <a:blip r:embed="rId4">
            <a:alphaModFix/>
          </a:blip>
          <a:stretch>
            <a:fillRect/>
          </a:stretch>
        </p:blipFill>
        <p:spPr>
          <a:xfrm>
            <a:off y="2689400" x="1876125"/>
            <a:ext cy="2820124" cx="60709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 name="Shape 71"/>
        <p:cNvGrpSpPr/>
        <p:nvPr/>
      </p:nvGrpSpPr>
      <p:grpSpPr>
        <a:xfrm>
          <a:off y="0" x="0"/>
          <a:ext cy="0" cx="0"/>
          <a:chOff y="0" x="0"/>
          <a:chExt cy="0" cx="0"/>
        </a:xfrm>
      </p:grpSpPr>
      <p:sp>
        <p:nvSpPr>
          <p:cNvPr id="72" name="Shape 72"/>
          <p:cNvSpPr txBox="1"/>
          <p:nvPr>
            <p:ph idx="1" type="body"/>
          </p:nvPr>
        </p:nvSpPr>
        <p:spPr>
          <a:xfrm>
            <a:off y="1304225" x="1100025"/>
            <a:ext cy="3943774" cx="8456274"/>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Counterparty Exposure is sensitive to moves in Credit Spreads of the derivative Counterparties. To hedge against spread widening, Credit Portfolio can buy a Credit Default Swap (CDS) on the counterparty (or a proxy hedge if the counterparty credit doesn’t trade).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Similarly, the exposure is also sensitive to moves in the underlying market – FX and Interest Rates being the largest. Credit Portfolio can choose to hedge the exposure through transactions in the underlying market – transactions such as Spot FX or Interest Rate Swaps.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CVA covers the cost of credit and market hedges.</a:t>
            </a:r>
          </a:p>
          <a:p>
            <a:pPr algn="l" lvl="0" marR="0" indent="-50800" marL="381000">
              <a:lnSpc>
                <a:spcPct val="131250"/>
              </a:lnSpc>
              <a:spcBef>
                <a:spcPts val="864"/>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73" name="Shape 73"/>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7</a:t>
            </a:r>
          </a:p>
        </p:txBody>
      </p:sp>
      <p:sp>
        <p:nvSpPr>
          <p:cNvPr id="74" name="Shape 74"/>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imes New Roman"/>
                <a:ea typeface="Times New Roman"/>
                <a:cs typeface="Times New Roman"/>
                <a:sym typeface="Times New Roman"/>
              </a:rPr>
              <a:t>D E R I V A T I V E S 1 0 1 T R A I N I N G - C V A, H E D G E S A N D P &amp; L</a:t>
            </a:r>
          </a:p>
        </p:txBody>
      </p:sp>
      <p:sp>
        <p:nvSpPr>
          <p:cNvPr id="75" name="Shape 75"/>
          <p:cNvSpPr txBox="1"/>
          <p:nvPr/>
        </p:nvSpPr>
        <p:spPr>
          <a:xfrm>
            <a:off y="568075" x="867500"/>
            <a:ext cy="577350" cx="725842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Credit and Market Hedges</a:t>
            </a:r>
          </a:p>
        </p:txBody>
      </p:sp>
      <p:pic>
        <p:nvPicPr>
          <p:cNvPr id="76" name="Shape 76"/>
          <p:cNvPicPr preferRelativeResize="0"/>
          <p:nvPr/>
        </p:nvPicPr>
        <p:blipFill>
          <a:blip r:embed="rId4">
            <a:alphaModFix/>
          </a:blip>
          <a:stretch>
            <a:fillRect/>
          </a:stretch>
        </p:blipFill>
        <p:spPr>
          <a:xfrm>
            <a:off y="3688600" x="2193625"/>
            <a:ext cy="3287050" cx="59170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0" name="Shape 80"/>
        <p:cNvGrpSpPr/>
        <p:nvPr/>
      </p:nvGrpSpPr>
      <p:grpSpPr>
        <a:xfrm>
          <a:off y="0" x="0"/>
          <a:ext cy="0" cx="0"/>
          <a:chOff y="0" x="0"/>
          <a:chExt cy="0" cx="0"/>
        </a:xfrm>
      </p:grpSpPr>
      <p:sp>
        <p:nvSpPr>
          <p:cNvPr id="81" name="Shape 81"/>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CVA Market Risks</a:t>
            </a:r>
          </a:p>
        </p:txBody>
      </p:sp>
      <p:sp>
        <p:nvSpPr>
          <p:cNvPr id="82" name="Shape 82"/>
          <p:cNvSpPr txBox="1"/>
          <p:nvPr>
            <p:ph idx="1" type="body"/>
          </p:nvPr>
        </p:nvSpPr>
        <p:spPr>
          <a:xfrm>
            <a:off y="1529900" x="1608325"/>
            <a:ext cy="5073699" cx="7821274"/>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What do we mean by Delta on the CVA?</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How does CVA change when market moves 1%?</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What do we mean by Gamma? Where does it come from?</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What if market moves up 10% or down 10%, why isn’t move symetrical?</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What is Vega? Where does this come from?</a:t>
            </a:r>
          </a:p>
          <a:p>
            <a:pPr algn="l" lvl="1" marR="0" indent="-50800" marL="762000">
              <a:lnSpc>
                <a:spcPct val="131250"/>
              </a:lnSpc>
              <a:spcBef>
                <a:spcPts val="864"/>
              </a:spcBef>
              <a:spcAft>
                <a:spcPts val="0"/>
              </a:spcAft>
              <a:buClr>
                <a:srgbClr val="000000"/>
              </a:buClr>
              <a:buSzPct val="98039"/>
              <a:buFont typeface="Arial"/>
              <a:buNone/>
            </a:pPr>
            <a:r>
              <a:rPr sz="1372" lang="en-US">
                <a:solidFill>
                  <a:srgbClr val="000000"/>
                </a:solidFill>
                <a:latin typeface="Trebuchet MS"/>
                <a:ea typeface="Trebuchet MS"/>
                <a:cs typeface="Trebuchet MS"/>
                <a:sym typeface="Trebuchet MS"/>
              </a:rPr>
              <a:t>What is CVA for Eur/Chf swap? Or USD/ZAR?</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How do we measure these risks?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How do we hedge our exposure to these risks?</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What is the risk profile of futures, forwards, swaps, spot fx</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How will their MTM change as the market moves?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How is the profile different for options?</a:t>
            </a:r>
          </a:p>
        </p:txBody>
      </p:sp>
      <p:sp>
        <p:nvSpPr>
          <p:cNvPr id="83" name="Shape 83"/>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7" name="Shape 87"/>
        <p:cNvGrpSpPr/>
        <p:nvPr/>
      </p:nvGrpSpPr>
      <p:grpSpPr>
        <a:xfrm>
          <a:off y="0" x="0"/>
          <a:ext cy="0" cx="0"/>
          <a:chOff y="0" x="0"/>
          <a:chExt cy="0" cx="0"/>
        </a:xfrm>
      </p:grpSpPr>
      <p:sp>
        <p:nvSpPr>
          <p:cNvPr id="88" name="Shape 88"/>
          <p:cNvSpPr txBox="1"/>
          <p:nvPr>
            <p:ph idx="1" type="body"/>
          </p:nvPr>
        </p:nvSpPr>
        <p:spPr>
          <a:xfrm>
            <a:off y="1529900" x="1608325"/>
            <a:ext cy="4711074" cx="7821274"/>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If JPM receives XYZ for risky corporate (#1) in a swap, it will try hedge that exposure by selling XYZ to another, call it counterpart #2.</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If #1 defaults, we won’t receive enough XYZ to pass on to #2.</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In anticipation of this, we’ll build an inventory of XYZ as #1 approaches default. As risk of default decreases we’ll sell it out.</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delta on this inventory should be the appropriate delta to hedge the CVA (note that the CVA delta will increase as spreads increase).</a:t>
            </a:r>
          </a:p>
        </p:txBody>
      </p:sp>
      <p:sp>
        <p:nvSpPr>
          <p:cNvPr id="89" name="Shape 89"/>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CVA Market Risks – approach 2</a:t>
            </a:r>
          </a:p>
        </p:txBody>
      </p:sp>
      <p:sp>
        <p:nvSpPr>
          <p:cNvPr id="90" name="Shape 90"/>
          <p:cNvSpPr txBox="1"/>
          <p:nvPr/>
        </p:nvSpPr>
        <p:spPr>
          <a:xfrm>
            <a:off y="7135950" x="9568275"/>
            <a:ext cy="247828"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imes New Roman"/>
                <a:ea typeface="Times New Roman"/>
                <a:cs typeface="Times New Roman"/>
                <a:sym typeface="Times New Roman"/>
              </a:rPr>
              <a:t>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