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showSpecialPlsOnTitleSld="0" firstSlideNum="0">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7620000" cx="10160000"/>
  <p:notesSz cy="10160000" cx="7620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presProps.xml" Type="http://schemas.openxmlformats.org/officeDocument/2006/relationships/presProps" Id="rId2"/><Relationship Target="theme/theme2.xml" Type="http://schemas.openxmlformats.org/officeDocument/2006/relationships/theme" Id="rId1"/><Relationship Target="slideMasters/slideMaster1.xml" Type="http://schemas.openxmlformats.org/officeDocument/2006/relationships/slideMaster" Id="rId4"/><Relationship Target="tableStyles.xml" Type="http://schemas.openxmlformats.org/officeDocument/2006/relationships/tableStyles" Id="rId3"/><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826000" x="762000"/>
            <a:ext cy="4572000" cx="6096000"/>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 name="Shape 25"/>
        <p:cNvGrpSpPr/>
        <p:nvPr/>
      </p:nvGrpSpPr>
      <p:grpSpPr>
        <a:xfrm>
          <a:off y="0" x="0"/>
          <a:ext cy="0" cx="0"/>
          <a:chOff y="0" x="0"/>
          <a:chExt cy="0" cx="0"/>
        </a:xfrm>
      </p:grpSpPr>
      <p:sp>
        <p:nvSpPr>
          <p:cNvPr id="26" name="Shape 26"/>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7" name="Shape 27"/>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2" name="Shape 532"/>
        <p:cNvGrpSpPr/>
        <p:nvPr/>
      </p:nvGrpSpPr>
      <p:grpSpPr>
        <a:xfrm>
          <a:off y="0" x="0"/>
          <a:ext cy="0" cx="0"/>
          <a:chOff y="0" x="0"/>
          <a:chExt cy="0" cx="0"/>
        </a:xfrm>
      </p:grpSpPr>
      <p:sp>
        <p:nvSpPr>
          <p:cNvPr id="533" name="Shape 533"/>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34" name="Shape 534"/>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2" name="Shape 542"/>
        <p:cNvGrpSpPr/>
        <p:nvPr/>
      </p:nvGrpSpPr>
      <p:grpSpPr>
        <a:xfrm>
          <a:off y="0" x="0"/>
          <a:ext cy="0" cx="0"/>
          <a:chOff y="0" x="0"/>
          <a:chExt cy="0" cx="0"/>
        </a:xfrm>
      </p:grpSpPr>
      <p:sp>
        <p:nvSpPr>
          <p:cNvPr id="543" name="Shape 543"/>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44" name="Shape 544"/>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69" name="Shape 569"/>
        <p:cNvGrpSpPr/>
        <p:nvPr/>
      </p:nvGrpSpPr>
      <p:grpSpPr>
        <a:xfrm>
          <a:off y="0" x="0"/>
          <a:ext cy="0" cx="0"/>
          <a:chOff y="0" x="0"/>
          <a:chExt cy="0" cx="0"/>
        </a:xfrm>
      </p:grpSpPr>
      <p:sp>
        <p:nvSpPr>
          <p:cNvPr id="570" name="Shape 570"/>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71" name="Shape 571"/>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82" name="Shape 582"/>
        <p:cNvGrpSpPr/>
        <p:nvPr/>
      </p:nvGrpSpPr>
      <p:grpSpPr>
        <a:xfrm>
          <a:off y="0" x="0"/>
          <a:ext cy="0" cx="0"/>
          <a:chOff y="0" x="0"/>
          <a:chExt cy="0" cx="0"/>
        </a:xfrm>
      </p:grpSpPr>
      <p:sp>
        <p:nvSpPr>
          <p:cNvPr id="583" name="Shape 583"/>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84" name="Shape 584"/>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 name="Shape 38"/>
        <p:cNvGrpSpPr/>
        <p:nvPr/>
      </p:nvGrpSpPr>
      <p:grpSpPr>
        <a:xfrm>
          <a:off y="0" x="0"/>
          <a:ext cy="0" cx="0"/>
          <a:chOff y="0" x="0"/>
          <a:chExt cy="0" cx="0"/>
        </a:xfrm>
      </p:grpSpPr>
      <p:sp>
        <p:nvSpPr>
          <p:cNvPr id="39" name="Shape 39"/>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0" name="Shape 40"/>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 name="Shape 54"/>
        <p:cNvGrpSpPr/>
        <p:nvPr/>
      </p:nvGrpSpPr>
      <p:grpSpPr>
        <a:xfrm>
          <a:off y="0" x="0"/>
          <a:ext cy="0" cx="0"/>
          <a:chOff y="0" x="0"/>
          <a:chExt cy="0" cx="0"/>
        </a:xfrm>
      </p:grpSpPr>
      <p:sp>
        <p:nvSpPr>
          <p:cNvPr id="55" name="Shape 55"/>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6" name="Shape 56"/>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0" name="Shape 90"/>
        <p:cNvGrpSpPr/>
        <p:nvPr/>
      </p:nvGrpSpPr>
      <p:grpSpPr>
        <a:xfrm>
          <a:off y="0" x="0"/>
          <a:ext cy="0" cx="0"/>
          <a:chOff y="0" x="0"/>
          <a:chExt cy="0" cx="0"/>
        </a:xfrm>
      </p:grpSpPr>
      <p:sp>
        <p:nvSpPr>
          <p:cNvPr id="91" name="Shape 91"/>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2" name="Shape 92"/>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9" name="Shape 129"/>
        <p:cNvGrpSpPr/>
        <p:nvPr/>
      </p:nvGrpSpPr>
      <p:grpSpPr>
        <a:xfrm>
          <a:off y="0" x="0"/>
          <a:ext cy="0" cx="0"/>
          <a:chOff y="0" x="0"/>
          <a:chExt cy="0" cx="0"/>
        </a:xfrm>
      </p:grpSpPr>
      <p:sp>
        <p:nvSpPr>
          <p:cNvPr id="130" name="Shape 130"/>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1" name="Shape 131"/>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2" name="Shape 172"/>
        <p:cNvGrpSpPr/>
        <p:nvPr/>
      </p:nvGrpSpPr>
      <p:grpSpPr>
        <a:xfrm>
          <a:off y="0" x="0"/>
          <a:ext cy="0" cx="0"/>
          <a:chOff y="0" x="0"/>
          <a:chExt cy="0" cx="0"/>
        </a:xfrm>
      </p:grpSpPr>
      <p:sp>
        <p:nvSpPr>
          <p:cNvPr id="173" name="Shape 173"/>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4" name="Shape 174"/>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4" name="Shape 214"/>
        <p:cNvGrpSpPr/>
        <p:nvPr/>
      </p:nvGrpSpPr>
      <p:grpSpPr>
        <a:xfrm>
          <a:off y="0" x="0"/>
          <a:ext cy="0" cx="0"/>
          <a:chOff y="0" x="0"/>
          <a:chExt cy="0" cx="0"/>
        </a:xfrm>
      </p:grpSpPr>
      <p:sp>
        <p:nvSpPr>
          <p:cNvPr id="215" name="Shape 215"/>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16" name="Shape 216"/>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3" name="Shape 253"/>
        <p:cNvGrpSpPr/>
        <p:nvPr/>
      </p:nvGrpSpPr>
      <p:grpSpPr>
        <a:xfrm>
          <a:off y="0" x="0"/>
          <a:ext cy="0" cx="0"/>
          <a:chOff y="0" x="0"/>
          <a:chExt cy="0" cx="0"/>
        </a:xfrm>
      </p:grpSpPr>
      <p:sp>
        <p:nvSpPr>
          <p:cNvPr id="254" name="Shape 254"/>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55" name="Shape 255"/>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4" name="Shape 314"/>
        <p:cNvGrpSpPr/>
        <p:nvPr/>
      </p:nvGrpSpPr>
      <p:grpSpPr>
        <a:xfrm>
          <a:off y="0" x="0"/>
          <a:ext cy="0" cx="0"/>
          <a:chOff y="0" x="0"/>
          <a:chExt cy="0" cx="0"/>
        </a:xfrm>
      </p:grpSpPr>
      <p:sp>
        <p:nvSpPr>
          <p:cNvPr id="315" name="Shape 315"/>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16" name="Shape 316"/>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 name="Shape 5"/>
        <p:cNvGrpSpPr/>
        <p:nvPr/>
      </p:nvGrpSpPr>
      <p:grpSpPr>
        <a:xfrm>
          <a:off y="0" x="0"/>
          <a:ext cy="0" cx="0"/>
          <a:chOff y="0" x="0"/>
          <a:chExt cy="0" cx="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6" name="Shape 6"/>
        <p:cNvGrpSpPr/>
        <p:nvPr/>
      </p:nvGrpSpPr>
      <p:grpSpPr>
        <a:xfrm>
          <a:off y="0" x="0"/>
          <a:ext cy="0" cx="0"/>
          <a:chOff y="0" x="0"/>
          <a:chExt cy="0" cx="0"/>
        </a:xfrm>
      </p:grpSpPr>
      <p:sp>
        <p:nvSpPr>
          <p:cNvPr id="7" name="Shape 7"/>
          <p:cNvSpPr txBox="1"/>
          <p:nvPr>
            <p:ph type="ctrTitle"/>
          </p:nvPr>
        </p:nvSpPr>
        <p:spPr>
          <a:xfrm>
            <a:off y="3048000" x="914400"/>
            <a:ext cy="1219199" cx="8331200"/>
          </a:xfrm>
          <a:prstGeom prst="rect">
            <a:avLst/>
          </a:prstGeom>
          <a:noFill/>
          <a:ln>
            <a:noFill/>
          </a:ln>
        </p:spPr>
        <p:txBody>
          <a:bodyPr bIns="91425" rIns="91425" lIns="91425" tIns="91425" anchor="t"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8" name="Shape 8"/>
          <p:cNvSpPr txBox="1"/>
          <p:nvPr>
            <p:ph idx="1" type="subTitle"/>
          </p:nvPr>
        </p:nvSpPr>
        <p:spPr>
          <a:xfrm>
            <a:off y="4572000" x="1828800"/>
            <a:ext cy="914400" cx="6502399"/>
          </a:xfrm>
          <a:prstGeom prst="rect">
            <a:avLst/>
          </a:prstGeom>
          <a:noFill/>
          <a:ln>
            <a:noFill/>
          </a:ln>
        </p:spPr>
        <p:txBody>
          <a:bodyPr bIns="91425" rIns="91425" lIns="91425" tIns="91425" anchor="t" anchorCtr="0"/>
          <a:lstStyle>
            <a:lvl1pPr algn="ctr">
              <a:spcBef>
                <a:spcPts val="0"/>
              </a:spcBef>
              <a:buSzPct val="100000"/>
              <a:defRPr sz="3200"/>
            </a:lvl1pPr>
            <a:lvl2pPr algn="ctr">
              <a:spcBef>
                <a:spcPts val="0"/>
              </a:spcBef>
              <a:buSzPct val="100000"/>
              <a:defRPr sz="3200"/>
            </a:lvl2pPr>
            <a:lvl3pPr algn="ctr">
              <a:spcBef>
                <a:spcPts val="0"/>
              </a:spcBef>
              <a:buSzPct val="100000"/>
              <a:defRPr sz="3200"/>
            </a:lvl3pPr>
            <a:lvl4pPr algn="ctr">
              <a:spcBef>
                <a:spcPts val="0"/>
              </a:spcBef>
              <a:buSzPct val="100000"/>
              <a:defRPr sz="3200"/>
            </a:lvl4pPr>
            <a:lvl5pPr algn="ctr">
              <a:spcBef>
                <a:spcPts val="0"/>
              </a:spcBef>
              <a:buSzPct val="100000"/>
              <a:defRPr sz="3200"/>
            </a:lvl5pPr>
            <a:lvl6pPr algn="ctr">
              <a:spcBef>
                <a:spcPts val="0"/>
              </a:spcBef>
              <a:buSzPct val="100000"/>
              <a:defRPr sz="3200"/>
            </a:lvl6pPr>
            <a:lvl7pPr algn="ctr">
              <a:spcBef>
                <a:spcPts val="0"/>
              </a:spcBef>
              <a:buSzPct val="100000"/>
              <a:defRPr sz="3200"/>
            </a:lvl7pPr>
            <a:lvl8pPr algn="ctr">
              <a:spcBef>
                <a:spcPts val="0"/>
              </a:spcBef>
              <a:buSzPct val="100000"/>
              <a:defRPr sz="3200"/>
            </a:lvl8pPr>
            <a:lvl9pPr algn="ctr">
              <a:spcBef>
                <a:spcPts val="0"/>
              </a:spcBef>
              <a:buSzPct val="100000"/>
              <a:defRPr sz="3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9" name="Shape 9"/>
        <p:cNvGrpSpPr/>
        <p:nvPr/>
      </p:nvGrpSpPr>
      <p:grpSpPr>
        <a:xfrm>
          <a:off y="0" x="0"/>
          <a:ext cy="0" cx="0"/>
          <a:chOff y="0" x="0"/>
          <a:chExt cy="0" cx="0"/>
        </a:xfrm>
      </p:grpSpPr>
      <p:sp>
        <p:nvSpPr>
          <p:cNvPr id="10" name="Shape 10"/>
          <p:cNvSpPr txBox="1"/>
          <p:nvPr>
            <p:ph type="title"/>
          </p:nvPr>
        </p:nvSpPr>
        <p:spPr>
          <a:xfrm>
            <a:off y="304800" x="304800"/>
            <a:ext cy="914400" cx="9550400"/>
          </a:xfrm>
          <a:prstGeom prst="rect">
            <a:avLst/>
          </a:prstGeom>
          <a:noFill/>
          <a:ln>
            <a:noFill/>
          </a:ln>
        </p:spPr>
        <p:txBody>
          <a:bodyPr bIns="91425" rIns="91425" lIns="91425" tIns="91425" anchor="t" anchorCtr="0"/>
          <a:lstStyle>
            <a:lvl1pPr>
              <a:spcBef>
                <a:spcPts val="0"/>
              </a:spcBef>
              <a:buSzPct val="99224"/>
              <a:defRPr sz="4266"/>
            </a:lvl1pPr>
            <a:lvl2pPr>
              <a:spcBef>
                <a:spcPts val="0"/>
              </a:spcBef>
              <a:buSzPct val="99224"/>
              <a:defRPr sz="4266"/>
            </a:lvl2pPr>
            <a:lvl3pPr>
              <a:spcBef>
                <a:spcPts val="0"/>
              </a:spcBef>
              <a:buSzPct val="99224"/>
              <a:defRPr sz="4266"/>
            </a:lvl3pPr>
            <a:lvl4pPr>
              <a:spcBef>
                <a:spcPts val="0"/>
              </a:spcBef>
              <a:buSzPct val="99224"/>
              <a:defRPr sz="4266"/>
            </a:lvl4pPr>
            <a:lvl5pPr>
              <a:spcBef>
                <a:spcPts val="0"/>
              </a:spcBef>
              <a:buSzPct val="99224"/>
              <a:defRPr sz="4266"/>
            </a:lvl5pPr>
            <a:lvl6pPr>
              <a:spcBef>
                <a:spcPts val="0"/>
              </a:spcBef>
              <a:buSzPct val="99224"/>
              <a:defRPr sz="4266"/>
            </a:lvl6pPr>
            <a:lvl7pPr>
              <a:spcBef>
                <a:spcPts val="0"/>
              </a:spcBef>
              <a:buSzPct val="99224"/>
              <a:defRPr sz="4266"/>
            </a:lvl7pPr>
            <a:lvl8pPr>
              <a:spcBef>
                <a:spcPts val="0"/>
              </a:spcBef>
              <a:buSzPct val="99224"/>
              <a:defRPr sz="4266"/>
            </a:lvl8pPr>
            <a:lvl9pPr>
              <a:spcBef>
                <a:spcPts val="0"/>
              </a:spcBef>
              <a:buSzPct val="99224"/>
              <a:defRPr sz="4266"/>
            </a:lvl9pPr>
          </a:lstStyle>
          <a:p/>
        </p:txBody>
      </p:sp>
      <p:sp>
        <p:nvSpPr>
          <p:cNvPr id="11" name="Shape 11"/>
          <p:cNvSpPr txBox="1"/>
          <p:nvPr>
            <p:ph idx="1" type="body"/>
          </p:nvPr>
        </p:nvSpPr>
        <p:spPr>
          <a:xfrm>
            <a:off y="1828800" x="304800"/>
            <a:ext cy="5486399" cx="9550400"/>
          </a:xfrm>
          <a:prstGeom prst="rect">
            <a:avLst/>
          </a:prstGeom>
          <a:noFill/>
          <a:ln>
            <a:noFill/>
          </a:ln>
        </p:spPr>
        <p:txBody>
          <a:bodyPr bIns="91425" rIns="91425" lIns="91425" tIns="91425" anchor="t" anchorCtr="0"/>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2" name="Shape 12"/>
        <p:cNvGrpSpPr/>
        <p:nvPr/>
      </p:nvGrpSpPr>
      <p:grpSpPr>
        <a:xfrm>
          <a:off y="0" x="0"/>
          <a:ext cy="0" cx="0"/>
          <a:chOff y="0" x="0"/>
          <a:chExt cy="0" cx="0"/>
        </a:xfrm>
      </p:grpSpPr>
      <p:sp>
        <p:nvSpPr>
          <p:cNvPr id="13" name="Shape 13"/>
          <p:cNvSpPr txBox="1"/>
          <p:nvPr>
            <p:ph type="title"/>
          </p:nvPr>
        </p:nvSpPr>
        <p:spPr>
          <a:xfrm>
            <a:off y="304800" x="304800"/>
            <a:ext cy="914400" cx="9550400"/>
          </a:xfrm>
          <a:prstGeom prst="rect">
            <a:avLst/>
          </a:prstGeom>
          <a:noFill/>
          <a:ln>
            <a:noFill/>
          </a:ln>
        </p:spPr>
        <p:txBody>
          <a:bodyPr bIns="91425" rIns="91425" lIns="91425" tIns="91425" anchor="t" anchorCtr="0"/>
          <a:lstStyle>
            <a:lvl1pPr>
              <a:spcBef>
                <a:spcPts val="0"/>
              </a:spcBef>
              <a:buSzPct val="99224"/>
              <a:defRPr sz="4266"/>
            </a:lvl1pPr>
            <a:lvl2pPr>
              <a:spcBef>
                <a:spcPts val="0"/>
              </a:spcBef>
              <a:buSzPct val="99224"/>
              <a:defRPr sz="4266"/>
            </a:lvl2pPr>
            <a:lvl3pPr>
              <a:spcBef>
                <a:spcPts val="0"/>
              </a:spcBef>
              <a:buSzPct val="99224"/>
              <a:defRPr sz="4266"/>
            </a:lvl3pPr>
            <a:lvl4pPr>
              <a:spcBef>
                <a:spcPts val="0"/>
              </a:spcBef>
              <a:buSzPct val="99224"/>
              <a:defRPr sz="4266"/>
            </a:lvl4pPr>
            <a:lvl5pPr>
              <a:spcBef>
                <a:spcPts val="0"/>
              </a:spcBef>
              <a:buSzPct val="99224"/>
              <a:defRPr sz="4266"/>
            </a:lvl5pPr>
            <a:lvl6pPr>
              <a:spcBef>
                <a:spcPts val="0"/>
              </a:spcBef>
              <a:buSzPct val="99224"/>
              <a:defRPr sz="4266"/>
            </a:lvl6pPr>
            <a:lvl7pPr>
              <a:spcBef>
                <a:spcPts val="0"/>
              </a:spcBef>
              <a:buSzPct val="99224"/>
              <a:defRPr sz="4266"/>
            </a:lvl7pPr>
            <a:lvl8pPr>
              <a:spcBef>
                <a:spcPts val="0"/>
              </a:spcBef>
              <a:buSzPct val="99224"/>
              <a:defRPr sz="4266"/>
            </a:lvl8pPr>
            <a:lvl9pPr>
              <a:spcBef>
                <a:spcPts val="0"/>
              </a:spcBef>
              <a:buSzPct val="99224"/>
              <a:defRPr sz="4266"/>
            </a:lvl9pPr>
          </a:lstStyle>
          <a:p/>
        </p:txBody>
      </p:sp>
      <p:sp>
        <p:nvSpPr>
          <p:cNvPr id="14" name="Shape 14"/>
          <p:cNvSpPr txBox="1"/>
          <p:nvPr>
            <p:ph idx="1" type="body"/>
          </p:nvPr>
        </p:nvSpPr>
        <p:spPr>
          <a:xfrm>
            <a:off y="1828800" x="304800"/>
            <a:ext cy="5486399" cx="4470399"/>
          </a:xfrm>
          <a:prstGeom prst="rect">
            <a:avLst/>
          </a:prstGeom>
          <a:noFill/>
          <a:ln>
            <a:noFill/>
          </a:ln>
        </p:spPr>
        <p:txBody>
          <a:bodyPr bIns="91425" rIns="91425" lIns="91425" tIns="91425" anchor="t" anchorCtr="0"/>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p:txBody>
      </p:sp>
      <p:sp>
        <p:nvSpPr>
          <p:cNvPr id="15" name="Shape 15"/>
          <p:cNvSpPr txBox="1"/>
          <p:nvPr>
            <p:ph idx="2" type="body"/>
          </p:nvPr>
        </p:nvSpPr>
        <p:spPr>
          <a:xfrm>
            <a:off y="1828800" x="5384800"/>
            <a:ext cy="5486399" cx="4470399"/>
          </a:xfrm>
          <a:prstGeom prst="rect">
            <a:avLst/>
          </a:prstGeom>
          <a:noFill/>
          <a:ln>
            <a:noFill/>
          </a:ln>
        </p:spPr>
        <p:txBody>
          <a:bodyPr bIns="91425" rIns="91425" lIns="91425" tIns="91425" anchor="t" anchorCtr="0"/>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6" name="Shape 16"/>
        <p:cNvGrpSpPr/>
        <p:nvPr/>
      </p:nvGrpSpPr>
      <p:grpSpPr>
        <a:xfrm>
          <a:off y="0" x="0"/>
          <a:ext cy="0" cx="0"/>
          <a:chOff y="0" x="0"/>
          <a:chExt cy="0" cx="0"/>
        </a:xfrm>
      </p:grpSpPr>
      <p:sp>
        <p:nvSpPr>
          <p:cNvPr id="17" name="Shape 17"/>
          <p:cNvSpPr txBox="1"/>
          <p:nvPr>
            <p:ph idx="1" type="body"/>
          </p:nvPr>
        </p:nvSpPr>
        <p:spPr>
          <a:xfrm>
            <a:off y="6705600" x="304800"/>
            <a:ext cy="609599" cx="9550400"/>
          </a:xfrm>
          <a:prstGeom prst="rect">
            <a:avLst/>
          </a:prstGeom>
          <a:noFill/>
          <a:ln>
            <a:noFill/>
          </a:ln>
        </p:spPr>
        <p:txBody>
          <a:bodyPr bIns="91425" rIns="91425" lIns="91425" tIns="91425" anchor="t" anchorCtr="0"/>
          <a:lstStyle>
            <a:lvl1pPr algn="ctr">
              <a:spcBef>
                <a:spcPts val="0"/>
              </a:spcBef>
              <a:buSzPct val="100000"/>
              <a:defRPr sz="3200"/>
            </a:lvl1pPr>
            <a:lvl2pPr algn="ctr">
              <a:spcBef>
                <a:spcPts val="0"/>
              </a:spcBef>
              <a:buSzPct val="100000"/>
              <a:defRPr sz="3200"/>
            </a:lvl2pPr>
            <a:lvl3pPr algn="ctr">
              <a:spcBef>
                <a:spcPts val="0"/>
              </a:spcBef>
              <a:buSzPct val="100000"/>
              <a:defRPr sz="3200"/>
            </a:lvl3pPr>
            <a:lvl4pPr algn="ctr">
              <a:spcBef>
                <a:spcPts val="0"/>
              </a:spcBef>
              <a:buSzPct val="100000"/>
              <a:defRPr sz="3200"/>
            </a:lvl4pPr>
            <a:lvl5pPr algn="ctr">
              <a:spcBef>
                <a:spcPts val="0"/>
              </a:spcBef>
              <a:buSzPct val="100000"/>
              <a:defRPr sz="3200"/>
            </a:lvl5pPr>
            <a:lvl6pPr algn="ctr">
              <a:spcBef>
                <a:spcPts val="0"/>
              </a:spcBef>
              <a:buSzPct val="100000"/>
              <a:defRPr sz="3200"/>
            </a:lvl6pPr>
            <a:lvl7pPr algn="ctr">
              <a:spcBef>
                <a:spcPts val="0"/>
              </a:spcBef>
              <a:buSzPct val="100000"/>
              <a:defRPr sz="3200"/>
            </a:lvl7pPr>
            <a:lvl8pPr algn="ctr">
              <a:spcBef>
                <a:spcPts val="0"/>
              </a:spcBef>
              <a:buSzPct val="100000"/>
              <a:defRPr sz="3200"/>
            </a:lvl8pPr>
            <a:lvl9pPr algn="ctr">
              <a:spcBef>
                <a:spcPts val="0"/>
              </a:spcBef>
              <a:buSzPct val="100000"/>
              <a:defRPr sz="3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theme/theme3.xml" Type="http://schemas.openxmlformats.org/officeDocument/2006/relationships/theme" Id="rId6"/><Relationship Target="../slideLayouts/slideLayout5.xml" Type="http://schemas.openxmlformats.org/officeDocument/2006/relationships/slideLayout" Id="rId5"/></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4" name="Shape 4"/>
        <p:cNvGrpSpPr/>
        <p:nvPr/>
      </p:nvGrpSpPr>
      <p:grpSpPr>
        <a:xfrm>
          <a:off y="0" x="0"/>
          <a:ext cy="0" cx="0"/>
          <a:chOff y="0" x="0"/>
          <a:chExt cy="0" cx="0"/>
        </a:xfrm>
      </p:grpSpPr>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4"/><Relationship Target="../media/image02.png" Type="http://schemas.openxmlformats.org/officeDocument/2006/relationships/image" Id="rId3"/><Relationship Target="../media/image08.png" Type="http://schemas.openxmlformats.org/officeDocument/2006/relationships/image" Id="rId6"/><Relationship Target="../media/image03.png" Type="http://schemas.openxmlformats.org/officeDocument/2006/relationships/image" Id="rId5"/><Relationship Target="../media/image00.png" Type="http://schemas.openxmlformats.org/officeDocument/2006/relationships/image" Id="rId7"/></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1.xml" Type="http://schemas.openxmlformats.org/officeDocument/2006/relationships/slideLayout" Id="rId1"/><Relationship Target="../media/image04.png" Type="http://schemas.openxmlformats.org/officeDocument/2006/relationships/image" Id="rId4"/><Relationship Target="../media/image07.png" Type="http://schemas.openxmlformats.org/officeDocument/2006/relationships/image" Id="rId3"/><Relationship Target="../media/image79.png" Type="http://schemas.openxmlformats.org/officeDocument/2006/relationships/image" Id="rId6"/><Relationship Target="../media/image32.png" Type="http://schemas.openxmlformats.org/officeDocument/2006/relationships/image" Id="rId5"/></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1.xml" Type="http://schemas.openxmlformats.org/officeDocument/2006/relationships/slideLayout" Id="rId1"/><Relationship Target="../media/image04.png" Type="http://schemas.openxmlformats.org/officeDocument/2006/relationships/image" Id="rId4"/><Relationship Target="../media/image07.png" Type="http://schemas.openxmlformats.org/officeDocument/2006/relationships/image" Id="rId3"/><Relationship Target="../media/image32.png" Type="http://schemas.openxmlformats.org/officeDocument/2006/relationships/image" Id="rId6"/><Relationship Target="../media/image76.png" Type="http://schemas.openxmlformats.org/officeDocument/2006/relationships/image" Id="rId5"/></Relationships>
</file>

<file path=ppt/slides/_rels/slide12.xml.rels><?xml version="1.0" encoding="UTF-8" standalone="yes"?><Relationships xmlns="http://schemas.openxmlformats.org/package/2006/relationships"><Relationship Target="../media/image89.png" Type="http://schemas.openxmlformats.org/officeDocument/2006/relationships/image" Id="rId17"/><Relationship Target="../media/image82.png" Type="http://schemas.openxmlformats.org/officeDocument/2006/relationships/image" Id="rId16"/><Relationship Target="../media/image88.png" Type="http://schemas.openxmlformats.org/officeDocument/2006/relationships/image" Id="rId15"/><Relationship Target="../media/image83.png" Type="http://schemas.openxmlformats.org/officeDocument/2006/relationships/image" Id="rId14"/><Relationship Target="../media/image87.png" Type="http://schemas.openxmlformats.org/officeDocument/2006/relationships/image" Id="rId12"/><Relationship Target="../media/image85.png" Type="http://schemas.openxmlformats.org/officeDocument/2006/relationships/image" Id="rId13"/><Relationship Target="../media/image86.png" Type="http://schemas.openxmlformats.org/officeDocument/2006/relationships/image" Id="rId10"/><Relationship Target="../media/image84.png" Type="http://schemas.openxmlformats.org/officeDocument/2006/relationships/image" Id="rId11"/><Relationship Target="../notesSlides/notesSlide12.xml" Type="http://schemas.openxmlformats.org/officeDocument/2006/relationships/notesSlide" Id="rId2"/><Relationship Target="../slideLayouts/slideLayout1.xml" Type="http://schemas.openxmlformats.org/officeDocument/2006/relationships/slideLayout" Id="rId1"/><Relationship Target="../media/image04.png" Type="http://schemas.openxmlformats.org/officeDocument/2006/relationships/image" Id="rId4"/><Relationship Target="../media/image07.png" Type="http://schemas.openxmlformats.org/officeDocument/2006/relationships/image" Id="rId3"/><Relationship Target="../media/image80.png" Type="http://schemas.openxmlformats.org/officeDocument/2006/relationships/image" Id="rId9"/><Relationship Target="../media/image78.png" Type="http://schemas.openxmlformats.org/officeDocument/2006/relationships/image" Id="rId6"/><Relationship Target="../media/image76.png" Type="http://schemas.openxmlformats.org/officeDocument/2006/relationships/image" Id="rId5"/><Relationship Target="../media/image81.png" Type="http://schemas.openxmlformats.org/officeDocument/2006/relationships/image" Id="rId8"/><Relationship Target="../media/image74.png" Type="http://schemas.openxmlformats.org/officeDocument/2006/relationships/image" Id="rId7"/></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1.xml" Type="http://schemas.openxmlformats.org/officeDocument/2006/relationships/slideLayout" Id="rId1"/><Relationship Target="../media/image04.png" Type="http://schemas.openxmlformats.org/officeDocument/2006/relationships/image" Id="rId4"/><Relationship Target="../media/image07.png" Type="http://schemas.openxmlformats.org/officeDocument/2006/relationships/image" Id="rId3"/><Relationship Target="../media/image90.png" Type="http://schemas.openxmlformats.org/officeDocument/2006/relationships/image" Id="rId6"/><Relationship Target="../media/image76.png" Type="http://schemas.openxmlformats.org/officeDocument/2006/relationships/image" Id="rId5"/></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1.xml" Type="http://schemas.openxmlformats.org/officeDocument/2006/relationships/slideLayout" Id="rId1"/><Relationship Target="../media/image04.png" Type="http://schemas.openxmlformats.org/officeDocument/2006/relationships/image" Id="rId4"/><Relationship Target="../media/image07.png" Type="http://schemas.openxmlformats.org/officeDocument/2006/relationships/image" Id="rId3"/><Relationship Target="../media/image06.png" Type="http://schemas.openxmlformats.org/officeDocument/2006/relationships/image" Id="rId6"/><Relationship Target="../media/image05.png" Type="http://schemas.openxmlformats.org/officeDocument/2006/relationships/image" Id="rId5"/></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1.xml" Type="http://schemas.openxmlformats.org/officeDocument/2006/relationships/slideLayout" Id="rId1"/><Relationship Target="../media/image04.png" Type="http://schemas.openxmlformats.org/officeDocument/2006/relationships/image" Id="rId4"/><Relationship Target="../media/image07.png" Type="http://schemas.openxmlformats.org/officeDocument/2006/relationships/image" Id="rId3"/><Relationship Target="../media/image17.png" Type="http://schemas.openxmlformats.org/officeDocument/2006/relationships/image" Id="rId6"/><Relationship Target="../media/image05.png" Type="http://schemas.openxmlformats.org/officeDocument/2006/relationships/image" Id="rId5"/></Relationships>
</file>

<file path=ppt/slides/_rels/slide4.xml.rels><?xml version="1.0" encoding="UTF-8" standalone="yes"?><Relationships xmlns="http://schemas.openxmlformats.org/package/2006/relationships"><Relationship Target="../media/image24.png" Type="http://schemas.openxmlformats.org/officeDocument/2006/relationships/image" Id="rId18"/><Relationship Target="../media/image22.png" Type="http://schemas.openxmlformats.org/officeDocument/2006/relationships/image" Id="rId17"/><Relationship Target="../media/image20.png" Type="http://schemas.openxmlformats.org/officeDocument/2006/relationships/image" Id="rId16"/><Relationship Target="../media/image19.png" Type="http://schemas.openxmlformats.org/officeDocument/2006/relationships/image" Id="rId15"/><Relationship Target="../media/image16.png" Type="http://schemas.openxmlformats.org/officeDocument/2006/relationships/image" Id="rId14"/><Relationship Target="../notesSlides/notesSlide4.xml" Type="http://schemas.openxmlformats.org/officeDocument/2006/relationships/notesSlide" Id="rId2"/><Relationship Target="../media/image12.png" Type="http://schemas.openxmlformats.org/officeDocument/2006/relationships/image" Id="rId12"/><Relationship Target="../media/image15.png" Type="http://schemas.openxmlformats.org/officeDocument/2006/relationships/image" Id="rId13"/><Relationship Target="../slideLayouts/slideLayout1.xml" Type="http://schemas.openxmlformats.org/officeDocument/2006/relationships/slideLayout" Id="rId1"/><Relationship Target="../media/image04.png" Type="http://schemas.openxmlformats.org/officeDocument/2006/relationships/image" Id="rId4"/><Relationship Target="../media/image11.png" Type="http://schemas.openxmlformats.org/officeDocument/2006/relationships/image" Id="rId10"/><Relationship Target="../media/image07.png" Type="http://schemas.openxmlformats.org/officeDocument/2006/relationships/image" Id="rId3"/><Relationship Target="../media/image10.png" Type="http://schemas.openxmlformats.org/officeDocument/2006/relationships/image" Id="rId11"/><Relationship Target="../media/image18.png" Type="http://schemas.openxmlformats.org/officeDocument/2006/relationships/image" Id="rId9"/><Relationship Target="../media/image09.png" Type="http://schemas.openxmlformats.org/officeDocument/2006/relationships/image" Id="rId6"/><Relationship Target="../media/image05.png" Type="http://schemas.openxmlformats.org/officeDocument/2006/relationships/image" Id="rId5"/><Relationship Target="../media/image14.png" Type="http://schemas.openxmlformats.org/officeDocument/2006/relationships/image" Id="rId8"/><Relationship Target="../media/image13.png" Type="http://schemas.openxmlformats.org/officeDocument/2006/relationships/image" Id="rId7"/></Relationships>
</file>

<file path=ppt/slides/_rels/slide5.xml.rels><?xml version="1.0" encoding="UTF-8" standalone="yes"?><Relationships xmlns="http://schemas.openxmlformats.org/package/2006/relationships"><Relationship Target="../media/image29.png" Type="http://schemas.openxmlformats.org/officeDocument/2006/relationships/image" Id="rId16"/><Relationship Target="../media/image32.png" Type="http://schemas.openxmlformats.org/officeDocument/2006/relationships/image" Id="rId15"/><Relationship Target="../media/image28.png" Type="http://schemas.openxmlformats.org/officeDocument/2006/relationships/image" Id="rId14"/><Relationship Target="../media/image30.png" Type="http://schemas.openxmlformats.org/officeDocument/2006/relationships/image" Id="rId12"/><Relationship Target="../notesSlides/notesSlide5.xml" Type="http://schemas.openxmlformats.org/officeDocument/2006/relationships/notesSlide" Id="rId2"/><Relationship Target="../media/image27.png" Type="http://schemas.openxmlformats.org/officeDocument/2006/relationships/image" Id="rId13"/><Relationship Target="../slideLayouts/slideLayout1.xml" Type="http://schemas.openxmlformats.org/officeDocument/2006/relationships/slideLayout" Id="rId1"/><Relationship Target="../media/image23.png" Type="http://schemas.openxmlformats.org/officeDocument/2006/relationships/image" Id="rId10"/><Relationship Target="../media/image04.png" Type="http://schemas.openxmlformats.org/officeDocument/2006/relationships/image" Id="rId4"/><Relationship Target="../media/image31.png" Type="http://schemas.openxmlformats.org/officeDocument/2006/relationships/image" Id="rId11"/><Relationship Target="../media/image07.png" Type="http://schemas.openxmlformats.org/officeDocument/2006/relationships/image" Id="rId3"/><Relationship Target="../media/image26.png" Type="http://schemas.openxmlformats.org/officeDocument/2006/relationships/image" Id="rId9"/><Relationship Target="../media/image25.png" Type="http://schemas.openxmlformats.org/officeDocument/2006/relationships/image" Id="rId6"/><Relationship Target="../media/image05.png" Type="http://schemas.openxmlformats.org/officeDocument/2006/relationships/image" Id="rId5"/><Relationship Target="../media/image47.png" Type="http://schemas.openxmlformats.org/officeDocument/2006/relationships/image" Id="rId8"/><Relationship Target="../media/image21.png" Type="http://schemas.openxmlformats.org/officeDocument/2006/relationships/image" Id="rId7"/></Relationships>
</file>

<file path=ppt/slides/_rels/slide6.xml.rels><?xml version="1.0" encoding="UTF-8" standalone="yes"?><Relationships xmlns="http://schemas.openxmlformats.org/package/2006/relationships"><Relationship Target="../media/image37.png" Type="http://schemas.openxmlformats.org/officeDocument/2006/relationships/image" Id="rId19"/><Relationship Target="../media/image39.png" Type="http://schemas.openxmlformats.org/officeDocument/2006/relationships/image" Id="rId18"/><Relationship Target="../media/image38.png" Type="http://schemas.openxmlformats.org/officeDocument/2006/relationships/image" Id="rId17"/><Relationship Target="../media/image42.png" Type="http://schemas.openxmlformats.org/officeDocument/2006/relationships/image" Id="rId16"/><Relationship Target="../media/image35.png" Type="http://schemas.openxmlformats.org/officeDocument/2006/relationships/image" Id="rId15"/><Relationship Target="../media/image40.png" Type="http://schemas.openxmlformats.org/officeDocument/2006/relationships/image" Id="rId14"/><Relationship Target="../media/image30.png" Type="http://schemas.openxmlformats.org/officeDocument/2006/relationships/image" Id="rId12"/><Relationship Target="../notesSlides/notesSlide6.xml" Type="http://schemas.openxmlformats.org/officeDocument/2006/relationships/notesSlide" Id="rId2"/><Relationship Target="../media/image27.png" Type="http://schemas.openxmlformats.org/officeDocument/2006/relationships/image" Id="rId13"/><Relationship Target="../slideLayouts/slideLayout1.xml" Type="http://schemas.openxmlformats.org/officeDocument/2006/relationships/slideLayout" Id="rId1"/><Relationship Target="../media/image25.png" Type="http://schemas.openxmlformats.org/officeDocument/2006/relationships/image" Id="rId10"/><Relationship Target="../media/image04.png" Type="http://schemas.openxmlformats.org/officeDocument/2006/relationships/image" Id="rId4"/><Relationship Target="../media/image21.png" Type="http://schemas.openxmlformats.org/officeDocument/2006/relationships/image" Id="rId11"/><Relationship Target="../media/image07.png" Type="http://schemas.openxmlformats.org/officeDocument/2006/relationships/image" Id="rId3"/><Relationship Target="../media/image34.png" Type="http://schemas.openxmlformats.org/officeDocument/2006/relationships/image" Id="rId9"/><Relationship Target="../media/image32.png" Type="http://schemas.openxmlformats.org/officeDocument/2006/relationships/image" Id="rId6"/><Relationship Target="../media/image05.png" Type="http://schemas.openxmlformats.org/officeDocument/2006/relationships/image" Id="rId5"/><Relationship Target="../media/image33.png" Type="http://schemas.openxmlformats.org/officeDocument/2006/relationships/image" Id="rId8"/><Relationship Target="../media/image36.png" Type="http://schemas.openxmlformats.org/officeDocument/2006/relationships/image" Id="rId7"/></Relationships>
</file>

<file path=ppt/slides/_rels/slide7.xml.rels><?xml version="1.0" encoding="UTF-8" standalone="yes"?><Relationships xmlns="http://schemas.openxmlformats.org/package/2006/relationships"><Relationship Target="../media/image43.png" Type="http://schemas.openxmlformats.org/officeDocument/2006/relationships/image" Id="rId16"/><Relationship Target="../media/image46.png" Type="http://schemas.openxmlformats.org/officeDocument/2006/relationships/image" Id="rId15"/><Relationship Target="../media/image44.png" Type="http://schemas.openxmlformats.org/officeDocument/2006/relationships/image" Id="rId14"/><Relationship Target="../media/image41.png" Type="http://schemas.openxmlformats.org/officeDocument/2006/relationships/image" Id="rId12"/><Relationship Target="../notesSlides/notesSlide7.xml" Type="http://schemas.openxmlformats.org/officeDocument/2006/relationships/notesSlide" Id="rId2"/><Relationship Target="../media/image42.png" Type="http://schemas.openxmlformats.org/officeDocument/2006/relationships/image" Id="rId13"/><Relationship Target="../slideLayouts/slideLayout1.xml" Type="http://schemas.openxmlformats.org/officeDocument/2006/relationships/slideLayout" Id="rId1"/><Relationship Target="../media/image27.png" Type="http://schemas.openxmlformats.org/officeDocument/2006/relationships/image" Id="rId10"/><Relationship Target="../media/image04.png" Type="http://schemas.openxmlformats.org/officeDocument/2006/relationships/image" Id="rId4"/><Relationship Target="../media/image40.png" Type="http://schemas.openxmlformats.org/officeDocument/2006/relationships/image" Id="rId11"/><Relationship Target="../media/image07.png" Type="http://schemas.openxmlformats.org/officeDocument/2006/relationships/image" Id="rId3"/><Relationship Target="../media/image30.png" Type="http://schemas.openxmlformats.org/officeDocument/2006/relationships/image" Id="rId9"/><Relationship Target="../media/image25.png" Type="http://schemas.openxmlformats.org/officeDocument/2006/relationships/image" Id="rId6"/><Relationship Target="../media/image05.png" Type="http://schemas.openxmlformats.org/officeDocument/2006/relationships/image" Id="rId5"/><Relationship Target="../media/image47.png" Type="http://schemas.openxmlformats.org/officeDocument/2006/relationships/image" Id="rId8"/><Relationship Target="../media/image21.png" Type="http://schemas.openxmlformats.org/officeDocument/2006/relationships/image" Id="rId7"/></Relationships>
</file>

<file path=ppt/slides/_rels/slide8.xml.rels><?xml version="1.0" encoding="UTF-8" standalone="yes"?><Relationships xmlns="http://schemas.openxmlformats.org/package/2006/relationships"><Relationship Target="../media/image48.png" Type="http://schemas.openxmlformats.org/officeDocument/2006/relationships/image" Id="rId12"/><Relationship Target="../notesSlides/notesSlide8.xml" Type="http://schemas.openxmlformats.org/officeDocument/2006/relationships/notesSlide" Id="rId2"/><Relationship Target="../media/image49.png" Type="http://schemas.openxmlformats.org/officeDocument/2006/relationships/image" Id="rId13"/><Relationship Target="../slideLayouts/slideLayout1.xml" Type="http://schemas.openxmlformats.org/officeDocument/2006/relationships/slideLayout" Id="rId1"/><Relationship Target="../media/image26.png" Type="http://schemas.openxmlformats.org/officeDocument/2006/relationships/image" Id="rId10"/><Relationship Target="../media/image04.png" Type="http://schemas.openxmlformats.org/officeDocument/2006/relationships/image" Id="rId4"/><Relationship Target="../media/image45.png" Type="http://schemas.openxmlformats.org/officeDocument/2006/relationships/image" Id="rId11"/><Relationship Target="../media/image07.png" Type="http://schemas.openxmlformats.org/officeDocument/2006/relationships/image" Id="rId3"/><Relationship Target="../media/image47.png" Type="http://schemas.openxmlformats.org/officeDocument/2006/relationships/image" Id="rId9"/><Relationship Target="../media/image32.png" Type="http://schemas.openxmlformats.org/officeDocument/2006/relationships/image" Id="rId6"/><Relationship Target="../media/image05.png" Type="http://schemas.openxmlformats.org/officeDocument/2006/relationships/image" Id="rId5"/><Relationship Target="../media/image21.png" Type="http://schemas.openxmlformats.org/officeDocument/2006/relationships/image" Id="rId8"/><Relationship Target="../media/image25.png" Type="http://schemas.openxmlformats.org/officeDocument/2006/relationships/image" Id="rId7"/></Relationships>
</file>

<file path=ppt/slides/_rels/slide9.xml.rels><?xml version="1.0" encoding="UTF-8" standalone="yes"?><Relationships xmlns="http://schemas.openxmlformats.org/package/2006/relationships"><Relationship Target="../media/image58.png" Type="http://schemas.openxmlformats.org/officeDocument/2006/relationships/image" Id="rId19"/><Relationship Target="../media/image61.png" Type="http://schemas.openxmlformats.org/officeDocument/2006/relationships/image" Id="rId18"/><Relationship Target="../media/image62.png" Type="http://schemas.openxmlformats.org/officeDocument/2006/relationships/image" Id="rId17"/><Relationship Target="../media/image55.png" Type="http://schemas.openxmlformats.org/officeDocument/2006/relationships/image" Id="rId16"/><Relationship Target="../media/image60.png" Type="http://schemas.openxmlformats.org/officeDocument/2006/relationships/image" Id="rId15"/><Relationship Target="../media/image56.png" Type="http://schemas.openxmlformats.org/officeDocument/2006/relationships/image" Id="rId14"/><Relationship Target="../media/image75.png" Type="http://schemas.openxmlformats.org/officeDocument/2006/relationships/image" Id="rId30"/><Relationship Target="../media/image59.png" Type="http://schemas.openxmlformats.org/officeDocument/2006/relationships/image" Id="rId12"/><Relationship Target="../media/image73.png" Type="http://schemas.openxmlformats.org/officeDocument/2006/relationships/image" Id="rId31"/><Relationship Target="../media/image57.png" Type="http://schemas.openxmlformats.org/officeDocument/2006/relationships/image" Id="rId13"/><Relationship Target="../media/image52.png" Type="http://schemas.openxmlformats.org/officeDocument/2006/relationships/image" Id="rId10"/><Relationship Target="../media/image54.png" Type="http://schemas.openxmlformats.org/officeDocument/2006/relationships/image" Id="rId11"/><Relationship Target="../media/image77.png" Type="http://schemas.openxmlformats.org/officeDocument/2006/relationships/image" Id="rId32"/><Relationship Target="../media/image70.png" Type="http://schemas.openxmlformats.org/officeDocument/2006/relationships/image" Id="rId29"/><Relationship Target="../media/image68.png" Type="http://schemas.openxmlformats.org/officeDocument/2006/relationships/image" Id="rId26"/><Relationship Target="../media/image64.png" Type="http://schemas.openxmlformats.org/officeDocument/2006/relationships/image" Id="rId25"/><Relationship Target="../media/image66.png" Type="http://schemas.openxmlformats.org/officeDocument/2006/relationships/image" Id="rId28"/><Relationship Target="../media/image72.png" Type="http://schemas.openxmlformats.org/officeDocument/2006/relationships/image" Id="rId27"/><Relationship Target="../notesSlides/notesSlide9.xml" Type="http://schemas.openxmlformats.org/officeDocument/2006/relationships/notesSlide" Id="rId2"/><Relationship Target="../media/image63.png" Type="http://schemas.openxmlformats.org/officeDocument/2006/relationships/image" Id="rId21"/><Relationship Target="../slideLayouts/slideLayout1.xml" Type="http://schemas.openxmlformats.org/officeDocument/2006/relationships/slideLayout" Id="rId1"/><Relationship Target="../media/image67.png" Type="http://schemas.openxmlformats.org/officeDocument/2006/relationships/image" Id="rId22"/><Relationship Target="../media/image04.png" Type="http://schemas.openxmlformats.org/officeDocument/2006/relationships/image" Id="rId4"/><Relationship Target="../media/image69.png" Type="http://schemas.openxmlformats.org/officeDocument/2006/relationships/image" Id="rId23"/><Relationship Target="../media/image07.png" Type="http://schemas.openxmlformats.org/officeDocument/2006/relationships/image" Id="rId3"/><Relationship Target="../media/image71.png" Type="http://schemas.openxmlformats.org/officeDocument/2006/relationships/image" Id="rId24"/><Relationship Target="../media/image65.png" Type="http://schemas.openxmlformats.org/officeDocument/2006/relationships/image" Id="rId20"/><Relationship Target="../media/image50.png" Type="http://schemas.openxmlformats.org/officeDocument/2006/relationships/image" Id="rId9"/><Relationship Target="../media/image32.png" Type="http://schemas.openxmlformats.org/officeDocument/2006/relationships/image" Id="rId6"/><Relationship Target="../media/image05.png" Type="http://schemas.openxmlformats.org/officeDocument/2006/relationships/image" Id="rId5"/><Relationship Target="../media/image53.png" Type="http://schemas.openxmlformats.org/officeDocument/2006/relationships/image" Id="rId8"/><Relationship Target="../media/image51.png" Type="http://schemas.openxmlformats.org/officeDocument/2006/relationships/image" Id="rId7"/></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 name="Shape 18"/>
        <p:cNvGrpSpPr/>
        <p:nvPr/>
      </p:nvGrpSpPr>
      <p:grpSpPr>
        <a:xfrm>
          <a:off y="0" x="0"/>
          <a:ext cy="0" cx="0"/>
          <a:chOff y="0" x="0"/>
          <a:chExt cy="0" cx="0"/>
        </a:xfrm>
      </p:grpSpPr>
      <p:pic>
        <p:nvPicPr>
          <p:cNvPr id="19" name="Shape 19"/>
          <p:cNvPicPr preferRelativeResize="0"/>
          <p:nvPr/>
        </p:nvPicPr>
        <p:blipFill>
          <a:blip r:embed="rId3">
            <a:alphaModFix/>
          </a:blip>
          <a:stretch>
            <a:fillRect/>
          </a:stretch>
        </p:blipFill>
        <p:spPr>
          <a:xfrm>
            <a:off y="2857500" x="1513400"/>
            <a:ext cy="1365225" cx="7133149"/>
          </a:xfrm>
          <a:prstGeom prst="rect">
            <a:avLst/>
          </a:prstGeom>
          <a:noFill/>
          <a:ln>
            <a:noFill/>
          </a:ln>
        </p:spPr>
      </p:pic>
      <p:pic>
        <p:nvPicPr>
          <p:cNvPr id="20" name="Shape 20"/>
          <p:cNvPicPr preferRelativeResize="0"/>
          <p:nvPr/>
        </p:nvPicPr>
        <p:blipFill>
          <a:blip r:embed="rId4">
            <a:alphaModFix/>
          </a:blip>
          <a:stretch>
            <a:fillRect/>
          </a:stretch>
        </p:blipFill>
        <p:spPr>
          <a:xfrm>
            <a:off y="0" x="0"/>
            <a:ext cy="7620000" cx="952500"/>
          </a:xfrm>
          <a:prstGeom prst="rect">
            <a:avLst/>
          </a:prstGeom>
          <a:noFill/>
          <a:ln>
            <a:noFill/>
          </a:ln>
        </p:spPr>
      </p:pic>
      <p:pic>
        <p:nvPicPr>
          <p:cNvPr id="21" name="Shape 21"/>
          <p:cNvPicPr preferRelativeResize="0"/>
          <p:nvPr/>
        </p:nvPicPr>
        <p:blipFill>
          <a:blip r:embed="rId5">
            <a:alphaModFix/>
          </a:blip>
          <a:stretch>
            <a:fillRect/>
          </a:stretch>
        </p:blipFill>
        <p:spPr>
          <a:xfrm>
            <a:off y="3587725" x="1312325"/>
            <a:ext cy="1344075" cx="2116649"/>
          </a:xfrm>
          <a:prstGeom prst="rect">
            <a:avLst/>
          </a:prstGeom>
          <a:noFill/>
          <a:ln>
            <a:noFill/>
          </a:ln>
        </p:spPr>
      </p:pic>
      <p:pic>
        <p:nvPicPr>
          <p:cNvPr id="22" name="Shape 22"/>
          <p:cNvPicPr preferRelativeResize="0"/>
          <p:nvPr/>
        </p:nvPicPr>
        <p:blipFill>
          <a:blip r:embed="rId6">
            <a:alphaModFix/>
          </a:blip>
          <a:stretch>
            <a:fillRect/>
          </a:stretch>
        </p:blipFill>
        <p:spPr>
          <a:xfrm>
            <a:off y="666750" x="963075"/>
            <a:ext cy="6286500" cx="8350250"/>
          </a:xfrm>
          <a:prstGeom prst="rect">
            <a:avLst/>
          </a:prstGeom>
          <a:noFill/>
          <a:ln>
            <a:noFill/>
          </a:ln>
        </p:spPr>
      </p:pic>
      <p:sp>
        <p:nvSpPr>
          <p:cNvPr id="23" name="Shape 23"/>
          <p:cNvSpPr txBox="1"/>
          <p:nvPr/>
        </p:nvSpPr>
        <p:spPr>
          <a:xfrm>
            <a:off y="2367125" x="1430500"/>
            <a:ext cy="4007900" cx="7535674"/>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Arial"/>
                <a:ea typeface="Arial"/>
                <a:cs typeface="Arial"/>
                <a:sym typeface="Arial"/>
              </a:rPr>
              <a:t>SAMPRAS Training</a:t>
            </a:r>
          </a:p>
          <a:p>
            <a:pPr algn="l" marR="0" indent="0" marL="0">
              <a:lnSpc>
                <a:spcPct val="120312"/>
              </a:lnSpc>
              <a:spcBef>
                <a:spcPts val="0"/>
              </a:spcBef>
              <a:spcAft>
                <a:spcPts val="0"/>
              </a:spcAft>
              <a:buNone/>
            </a:pPr>
            <a:r>
              <a:t/>
            </a:r>
            <a:endParaRPr b="1" sz="1777">
              <a:solidFill>
                <a:srgbClr val="000000"/>
              </a:solidFill>
              <a:latin typeface="Arial"/>
              <a:ea typeface="Arial"/>
              <a:cs typeface="Arial"/>
              <a:sym typeface="Arial"/>
            </a:endParaRPr>
          </a:p>
          <a:p>
            <a:pPr algn="l" marR="0" indent="0" marL="0">
              <a:lnSpc>
                <a:spcPct val="120312"/>
              </a:lnSpc>
              <a:spcBef>
                <a:spcPts val="0"/>
              </a:spcBef>
              <a:spcAft>
                <a:spcPts val="0"/>
              </a:spcAft>
              <a:buNone/>
            </a:pPr>
            <a:r>
              <a:t/>
            </a:r>
            <a:endParaRPr b="1" sz="1777">
              <a:solidFill>
                <a:srgbClr val="000000"/>
              </a:solidFill>
              <a:latin typeface="Arial"/>
              <a:ea typeface="Arial"/>
              <a:cs typeface="Arial"/>
              <a:sym typeface="Arial"/>
            </a:endParaRPr>
          </a:p>
          <a:p>
            <a:pPr algn="l" marR="0" indent="0" marL="0">
              <a:lnSpc>
                <a:spcPct val="120000"/>
              </a:lnSpc>
              <a:spcBef>
                <a:spcPts val="2000"/>
              </a:spcBef>
              <a:spcAft>
                <a:spcPts val="0"/>
              </a:spcAft>
              <a:buNone/>
            </a:pPr>
            <a:r>
              <a:rPr b="1" sz="2222" lang="en-US">
                <a:solidFill>
                  <a:srgbClr val="000000"/>
                </a:solidFill>
                <a:latin typeface="Arial"/>
                <a:ea typeface="Arial"/>
                <a:cs typeface="Arial"/>
                <a:sym typeface="Arial"/>
              </a:rPr>
              <a:t>P&amp;L and Billing</a:t>
            </a:r>
          </a:p>
          <a:p>
            <a:pPr algn="l" marR="0" indent="0" marL="0">
              <a:lnSpc>
                <a:spcPct val="120000"/>
              </a:lnSpc>
              <a:spcBef>
                <a:spcPts val="2000"/>
              </a:spcBef>
              <a:spcAft>
                <a:spcPts val="0"/>
              </a:spcAft>
              <a:buNone/>
            </a:pPr>
            <a:r>
              <a:t/>
            </a:r>
            <a:endParaRPr b="1" sz="2222">
              <a:solidFill>
                <a:srgbClr val="000000"/>
              </a:solidFill>
              <a:latin typeface="Arial"/>
              <a:ea typeface="Arial"/>
              <a:cs typeface="Arial"/>
              <a:sym typeface="Arial"/>
            </a:endParaRPr>
          </a:p>
          <a:p>
            <a:pPr algn="l" marR="0" indent="0" marL="0">
              <a:lnSpc>
                <a:spcPct val="120312"/>
              </a:lnSpc>
              <a:spcBef>
                <a:spcPts val="1604"/>
              </a:spcBef>
              <a:spcAft>
                <a:spcPts val="0"/>
              </a:spcAft>
              <a:buNone/>
            </a:pPr>
            <a:r>
              <a:rPr b="1" sz="1777" lang="en-US">
                <a:solidFill>
                  <a:srgbClr val="000000"/>
                </a:solidFill>
                <a:latin typeface="Arial"/>
                <a:ea typeface="Arial"/>
                <a:cs typeface="Arial"/>
                <a:sym typeface="Arial"/>
              </a:rPr>
              <a:t>Presented by Irina Novak</a:t>
            </a:r>
          </a:p>
          <a:p>
            <a:pPr algn="l" marR="0" indent="0" marL="0">
              <a:lnSpc>
                <a:spcPct val="120312"/>
              </a:lnSpc>
              <a:spcBef>
                <a:spcPts val="0"/>
              </a:spcBef>
              <a:spcAft>
                <a:spcPts val="0"/>
              </a:spcAft>
              <a:buNone/>
            </a:pPr>
            <a:r>
              <a:rPr b="1" sz="1777" lang="en-US">
                <a:solidFill>
                  <a:srgbClr val="000000"/>
                </a:solidFill>
                <a:latin typeface="Arial"/>
                <a:ea typeface="Arial"/>
                <a:cs typeface="Arial"/>
                <a:sym typeface="Arial"/>
              </a:rPr>
              <a:t>May 27, 2008</a:t>
            </a:r>
          </a:p>
        </p:txBody>
      </p:sp>
      <p:pic>
        <p:nvPicPr>
          <p:cNvPr id="24" name="Shape 24"/>
          <p:cNvPicPr preferRelativeResize="0"/>
          <p:nvPr/>
        </p:nvPicPr>
        <p:blipFill>
          <a:blip r:embed="rId7">
            <a:alphaModFix/>
          </a:blip>
          <a:stretch>
            <a:fillRect/>
          </a:stretch>
        </p:blipFill>
        <p:spPr>
          <a:xfrm>
            <a:off y="1375825" x="1344075"/>
            <a:ext cy="539750" cx="233890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7" name="Shape 317"/>
        <p:cNvGrpSpPr/>
        <p:nvPr/>
      </p:nvGrpSpPr>
      <p:grpSpPr>
        <a:xfrm>
          <a:off y="0" x="0"/>
          <a:ext cy="0" cx="0"/>
          <a:chOff y="0" x="0"/>
          <a:chExt cy="0" cx="0"/>
        </a:xfrm>
      </p:grpSpPr>
      <p:pic>
        <p:nvPicPr>
          <p:cNvPr id="318" name="Shape 318"/>
          <p:cNvPicPr preferRelativeResize="0"/>
          <p:nvPr/>
        </p:nvPicPr>
        <p:blipFill>
          <a:blip r:embed="rId3">
            <a:alphaModFix/>
          </a:blip>
          <a:stretch>
            <a:fillRect/>
          </a:stretch>
        </p:blipFill>
        <p:spPr>
          <a:xfrm>
            <a:off y="751400" x="254000"/>
            <a:ext cy="21150" cx="9736650"/>
          </a:xfrm>
          <a:prstGeom prst="rect">
            <a:avLst/>
          </a:prstGeom>
          <a:noFill/>
          <a:ln>
            <a:noFill/>
          </a:ln>
        </p:spPr>
      </p:pic>
      <p:pic>
        <p:nvPicPr>
          <p:cNvPr id="319" name="Shape 319"/>
          <p:cNvPicPr preferRelativeResize="0"/>
          <p:nvPr/>
        </p:nvPicPr>
        <p:blipFill>
          <a:blip r:embed="rId4">
            <a:alphaModFix/>
          </a:blip>
          <a:stretch>
            <a:fillRect/>
          </a:stretch>
        </p:blipFill>
        <p:spPr>
          <a:xfrm>
            <a:off y="84650" x="8382000"/>
            <a:ext cy="253974" cx="1703900"/>
          </a:xfrm>
          <a:prstGeom prst="rect">
            <a:avLst/>
          </a:prstGeom>
          <a:noFill/>
          <a:ln>
            <a:noFill/>
          </a:ln>
        </p:spPr>
      </p:pic>
      <p:sp>
        <p:nvSpPr>
          <p:cNvPr id="320" name="Shape 320"/>
          <p:cNvSpPr txBox="1"/>
          <p:nvPr/>
        </p:nvSpPr>
        <p:spPr>
          <a:xfrm>
            <a:off y="423325" x="254000"/>
            <a:ext cy="351350" cx="9322500"/>
          </a:xfrm>
          <a:prstGeom prst="rect">
            <a:avLst/>
          </a:prstGeom>
          <a:noFill/>
          <a:ln>
            <a:noFill/>
          </a:ln>
        </p:spPr>
        <p:txBody>
          <a:bodyPr bIns="38100" rIns="38100" lIns="38100" tIns="38100" anchor="b" anchorCtr="0">
            <a:noAutofit/>
          </a:bodyPr>
          <a:lstStyle/>
          <a:p>
            <a:pPr algn="l" marR="0" indent="0" marL="0">
              <a:lnSpc>
                <a:spcPct val="120312"/>
              </a:lnSpc>
              <a:spcBef>
                <a:spcPts val="0"/>
              </a:spcBef>
              <a:spcAft>
                <a:spcPts val="0"/>
              </a:spcAft>
              <a:buNone/>
            </a:pPr>
            <a:r>
              <a:rPr b="1" sz="1777" lang="en-US">
                <a:solidFill>
                  <a:srgbClr val="000000"/>
                </a:solidFill>
                <a:latin typeface="Arial"/>
                <a:ea typeface="Arial"/>
                <a:cs typeface="Arial"/>
                <a:sym typeface="Arial"/>
              </a:rPr>
              <a:t>P&amp;L Process</a:t>
            </a:r>
          </a:p>
        </p:txBody>
      </p:sp>
      <p:pic>
        <p:nvPicPr>
          <p:cNvPr id="321" name="Shape 321"/>
          <p:cNvPicPr preferRelativeResize="0"/>
          <p:nvPr/>
        </p:nvPicPr>
        <p:blipFill>
          <a:blip r:embed="rId5">
            <a:alphaModFix/>
          </a:blip>
          <a:stretch>
            <a:fillRect/>
          </a:stretch>
        </p:blipFill>
        <p:spPr>
          <a:xfrm>
            <a:off y="709075" x="317500"/>
            <a:ext cy="42325" cx="9567325"/>
          </a:xfrm>
          <a:prstGeom prst="rect">
            <a:avLst/>
          </a:prstGeom>
          <a:noFill/>
          <a:ln>
            <a:noFill/>
          </a:ln>
        </p:spPr>
      </p:pic>
      <p:pic>
        <p:nvPicPr>
          <p:cNvPr id="322" name="Shape 322"/>
          <p:cNvPicPr preferRelativeResize="0"/>
          <p:nvPr/>
        </p:nvPicPr>
        <p:blipFill>
          <a:blip r:embed="rId6">
            <a:alphaModFix/>
          </a:blip>
          <a:stretch>
            <a:fillRect/>
          </a:stretch>
        </p:blipFill>
        <p:spPr>
          <a:xfrm>
            <a:off y="0" x="0"/>
            <a:ext cy="4455575" cx="9831899"/>
          </a:xfrm>
          <a:prstGeom prst="rect">
            <a:avLst/>
          </a:prstGeom>
          <a:noFill/>
          <a:ln>
            <a:noFill/>
          </a:ln>
        </p:spPr>
      </p:pic>
      <p:sp>
        <p:nvSpPr>
          <p:cNvPr id="323" name="Shape 323"/>
          <p:cNvSpPr txBox="1"/>
          <p:nvPr/>
        </p:nvSpPr>
        <p:spPr>
          <a:xfrm>
            <a:off y="4226275" x="9161625"/>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P</a:t>
            </a:r>
            <a:r>
              <a:rPr sz="740" lang="en-US">
                <a:solidFill>
                  <a:srgbClr val="000000"/>
                </a:solidFill>
                <a:latin typeface="Arial"/>
                <a:ea typeface="Arial"/>
                <a:cs typeface="Arial"/>
                <a:sym typeface="Arial"/>
              </a:rPr>
              <a:t>0 </a:t>
            </a:r>
            <a:r>
              <a:rPr sz="1111" lang="en-US">
                <a:solidFill>
                  <a:srgbClr val="000000"/>
                </a:solidFill>
                <a:latin typeface="Arial"/>
                <a:ea typeface="Arial"/>
                <a:cs typeface="Arial"/>
                <a:sym typeface="Arial"/>
              </a:rPr>
              <a:t>))</a:t>
            </a:r>
          </a:p>
        </p:txBody>
      </p:sp>
      <p:sp>
        <p:nvSpPr>
          <p:cNvPr id="324" name="Shape 324"/>
          <p:cNvSpPr txBox="1"/>
          <p:nvPr/>
        </p:nvSpPr>
        <p:spPr>
          <a:xfrm>
            <a:off y="4226275" x="8653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CO</a:t>
            </a:r>
            <a:r>
              <a:rPr sz="740" lang="en-US">
                <a:solidFill>
                  <a:srgbClr val="000000"/>
                </a:solidFill>
                <a:latin typeface="Arial"/>
                <a:ea typeface="Arial"/>
                <a:cs typeface="Arial"/>
                <a:sym typeface="Arial"/>
              </a:rPr>
              <a:t>0</a:t>
            </a:r>
          </a:p>
        </p:txBody>
      </p:sp>
      <p:sp>
        <p:nvSpPr>
          <p:cNvPr id="325" name="Shape 325"/>
          <p:cNvSpPr txBox="1"/>
          <p:nvPr/>
        </p:nvSpPr>
        <p:spPr>
          <a:xfrm>
            <a:off y="4226275" x="8230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N</a:t>
            </a:r>
            <a:r>
              <a:rPr sz="740" lang="en-US">
                <a:solidFill>
                  <a:srgbClr val="000000"/>
                </a:solidFill>
                <a:latin typeface="Arial"/>
                <a:ea typeface="Arial"/>
                <a:cs typeface="Arial"/>
                <a:sym typeface="Arial"/>
              </a:rPr>
              <a:t>0</a:t>
            </a:r>
          </a:p>
        </p:txBody>
      </p:sp>
      <p:sp>
        <p:nvSpPr>
          <p:cNvPr id="326" name="Shape 326"/>
          <p:cNvSpPr txBox="1"/>
          <p:nvPr/>
        </p:nvSpPr>
        <p:spPr>
          <a:xfrm>
            <a:off y="4226275" x="7637625"/>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WW</a:t>
            </a:r>
            <a:r>
              <a:rPr sz="740" lang="en-US">
                <a:solidFill>
                  <a:srgbClr val="000000"/>
                </a:solidFill>
                <a:latin typeface="Arial"/>
                <a:ea typeface="Arial"/>
                <a:cs typeface="Arial"/>
                <a:sym typeface="Arial"/>
              </a:rPr>
              <a:t>0</a:t>
            </a:r>
          </a:p>
        </p:txBody>
      </p:sp>
      <p:sp>
        <p:nvSpPr>
          <p:cNvPr id="327" name="Shape 327"/>
          <p:cNvSpPr txBox="1"/>
          <p:nvPr/>
        </p:nvSpPr>
        <p:spPr>
          <a:xfrm>
            <a:off y="4226275" x="7129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CD</a:t>
            </a:r>
            <a:r>
              <a:rPr sz="740" lang="en-US">
                <a:solidFill>
                  <a:srgbClr val="000000"/>
                </a:solidFill>
                <a:latin typeface="Arial"/>
                <a:ea typeface="Arial"/>
                <a:cs typeface="Arial"/>
                <a:sym typeface="Arial"/>
              </a:rPr>
              <a:t>0</a:t>
            </a:r>
          </a:p>
        </p:txBody>
      </p:sp>
      <p:sp>
        <p:nvSpPr>
          <p:cNvPr id="328" name="Shape 328"/>
          <p:cNvSpPr txBox="1"/>
          <p:nvPr/>
        </p:nvSpPr>
        <p:spPr>
          <a:xfrm>
            <a:off y="4226275" x="6536950"/>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ED</a:t>
            </a:r>
            <a:r>
              <a:rPr sz="740" lang="en-US">
                <a:solidFill>
                  <a:srgbClr val="000000"/>
                </a:solidFill>
                <a:latin typeface="Arial"/>
                <a:ea typeface="Arial"/>
                <a:cs typeface="Arial"/>
                <a:sym typeface="Arial"/>
              </a:rPr>
              <a:t>dbT0</a:t>
            </a:r>
          </a:p>
        </p:txBody>
      </p:sp>
      <p:sp>
        <p:nvSpPr>
          <p:cNvPr id="329" name="Shape 329"/>
          <p:cNvSpPr txBox="1"/>
          <p:nvPr/>
        </p:nvSpPr>
        <p:spPr>
          <a:xfrm>
            <a:off y="4226275" x="6028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EQ</a:t>
            </a:r>
            <a:r>
              <a:rPr sz="740" lang="en-US">
                <a:solidFill>
                  <a:srgbClr val="000000"/>
                </a:solidFill>
                <a:latin typeface="Arial"/>
                <a:ea typeface="Arial"/>
                <a:cs typeface="Arial"/>
                <a:sym typeface="Arial"/>
              </a:rPr>
              <a:t>0</a:t>
            </a:r>
          </a:p>
        </p:txBody>
      </p:sp>
      <p:sp>
        <p:nvSpPr>
          <p:cNvPr id="330" name="Shape 330"/>
          <p:cNvSpPr txBox="1"/>
          <p:nvPr/>
        </p:nvSpPr>
        <p:spPr>
          <a:xfrm>
            <a:off y="4226275" x="5520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M</a:t>
            </a:r>
            <a:r>
              <a:rPr sz="740" lang="en-US">
                <a:solidFill>
                  <a:srgbClr val="000000"/>
                </a:solidFill>
                <a:latin typeface="Arial"/>
                <a:ea typeface="Arial"/>
                <a:cs typeface="Arial"/>
                <a:sym typeface="Arial"/>
              </a:rPr>
              <a:t>0</a:t>
            </a:r>
          </a:p>
        </p:txBody>
      </p:sp>
      <p:sp>
        <p:nvSpPr>
          <p:cNvPr id="331" name="Shape 331"/>
          <p:cNvSpPr txBox="1"/>
          <p:nvPr/>
        </p:nvSpPr>
        <p:spPr>
          <a:xfrm>
            <a:off y="4226275" x="5097625"/>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T</a:t>
            </a:r>
          </a:p>
        </p:txBody>
      </p:sp>
      <p:sp>
        <p:nvSpPr>
          <p:cNvPr id="332" name="Shape 332"/>
          <p:cNvSpPr txBox="1"/>
          <p:nvPr/>
        </p:nvSpPr>
        <p:spPr>
          <a:xfrm>
            <a:off y="4226275" x="4674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 (</a:t>
            </a:r>
          </a:p>
        </p:txBody>
      </p:sp>
      <p:sp>
        <p:nvSpPr>
          <p:cNvPr id="333" name="Shape 333"/>
          <p:cNvSpPr txBox="1"/>
          <p:nvPr/>
        </p:nvSpPr>
        <p:spPr>
          <a:xfrm>
            <a:off y="4226275" x="425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S</a:t>
            </a:r>
            <a:r>
              <a:rPr sz="740" lang="en-US">
                <a:solidFill>
                  <a:srgbClr val="000000"/>
                </a:solidFill>
                <a:latin typeface="Arial"/>
                <a:ea typeface="Arial"/>
                <a:cs typeface="Arial"/>
                <a:sym typeface="Arial"/>
              </a:rPr>
              <a:t>0</a:t>
            </a:r>
          </a:p>
        </p:txBody>
      </p:sp>
      <p:sp>
        <p:nvSpPr>
          <p:cNvPr id="334" name="Shape 334"/>
          <p:cNvSpPr txBox="1"/>
          <p:nvPr/>
        </p:nvSpPr>
        <p:spPr>
          <a:xfrm>
            <a:off y="4226275" x="3912300"/>
            <a:ext cy="243749" cx="210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T</a:t>
            </a:r>
          </a:p>
        </p:txBody>
      </p:sp>
      <p:sp>
        <p:nvSpPr>
          <p:cNvPr id="335" name="Shape 335"/>
          <p:cNvSpPr txBox="1"/>
          <p:nvPr/>
        </p:nvSpPr>
        <p:spPr>
          <a:xfrm>
            <a:off y="4226275" x="3488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 (</a:t>
            </a:r>
          </a:p>
        </p:txBody>
      </p:sp>
      <p:sp>
        <p:nvSpPr>
          <p:cNvPr id="336" name="Shape 336"/>
          <p:cNvSpPr txBox="1"/>
          <p:nvPr/>
        </p:nvSpPr>
        <p:spPr>
          <a:xfrm>
            <a:off y="4226275" x="2726950"/>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Exp+CVA</a:t>
            </a:r>
          </a:p>
        </p:txBody>
      </p:sp>
      <p:sp>
        <p:nvSpPr>
          <p:cNvPr id="337" name="Shape 337"/>
          <p:cNvSpPr txBox="1"/>
          <p:nvPr/>
        </p:nvSpPr>
        <p:spPr>
          <a:xfrm>
            <a:off y="4226275" x="864300"/>
            <a:ext cy="243749" cx="173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SAMPRAS Time Decay</a:t>
            </a:r>
          </a:p>
        </p:txBody>
      </p:sp>
      <p:sp>
        <p:nvSpPr>
          <p:cNvPr id="338" name="Shape 338"/>
          <p:cNvSpPr txBox="1"/>
          <p:nvPr/>
        </p:nvSpPr>
        <p:spPr>
          <a:xfrm>
            <a:off y="4226275" x="44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13</a:t>
            </a:r>
          </a:p>
        </p:txBody>
      </p:sp>
      <p:sp>
        <p:nvSpPr>
          <p:cNvPr id="339" name="Shape 339"/>
          <p:cNvSpPr txBox="1"/>
          <p:nvPr/>
        </p:nvSpPr>
        <p:spPr>
          <a:xfrm>
            <a:off y="3956400" x="9161625"/>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P</a:t>
            </a:r>
            <a:r>
              <a:rPr sz="740" lang="en-US">
                <a:solidFill>
                  <a:srgbClr val="000000"/>
                </a:solidFill>
                <a:latin typeface="Arial"/>
                <a:ea typeface="Arial"/>
                <a:cs typeface="Arial"/>
                <a:sym typeface="Arial"/>
              </a:rPr>
              <a:t>T </a:t>
            </a:r>
            <a:r>
              <a:rPr sz="1111" lang="en-US">
                <a:solidFill>
                  <a:srgbClr val="000000"/>
                </a:solidFill>
                <a:latin typeface="Arial"/>
                <a:ea typeface="Arial"/>
                <a:cs typeface="Arial"/>
                <a:sym typeface="Arial"/>
              </a:rPr>
              <a:t>))</a:t>
            </a:r>
          </a:p>
        </p:txBody>
      </p:sp>
      <p:sp>
        <p:nvSpPr>
          <p:cNvPr id="340" name="Shape 340"/>
          <p:cNvSpPr txBox="1"/>
          <p:nvPr/>
        </p:nvSpPr>
        <p:spPr>
          <a:xfrm>
            <a:off y="3956400" x="8653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CO</a:t>
            </a:r>
            <a:r>
              <a:rPr sz="740" lang="en-US">
                <a:solidFill>
                  <a:srgbClr val="000000"/>
                </a:solidFill>
                <a:latin typeface="Arial"/>
                <a:ea typeface="Arial"/>
                <a:cs typeface="Arial"/>
                <a:sym typeface="Arial"/>
              </a:rPr>
              <a:t>T</a:t>
            </a:r>
          </a:p>
        </p:txBody>
      </p:sp>
      <p:sp>
        <p:nvSpPr>
          <p:cNvPr id="341" name="Shape 341"/>
          <p:cNvSpPr txBox="1"/>
          <p:nvPr/>
        </p:nvSpPr>
        <p:spPr>
          <a:xfrm>
            <a:off y="3956400" x="8230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N</a:t>
            </a:r>
            <a:r>
              <a:rPr sz="740" lang="en-US">
                <a:solidFill>
                  <a:srgbClr val="000000"/>
                </a:solidFill>
                <a:latin typeface="Arial"/>
                <a:ea typeface="Arial"/>
                <a:cs typeface="Arial"/>
                <a:sym typeface="Arial"/>
              </a:rPr>
              <a:t>T</a:t>
            </a:r>
          </a:p>
        </p:txBody>
      </p:sp>
      <p:sp>
        <p:nvSpPr>
          <p:cNvPr id="342" name="Shape 342"/>
          <p:cNvSpPr txBox="1"/>
          <p:nvPr/>
        </p:nvSpPr>
        <p:spPr>
          <a:xfrm>
            <a:off y="3956400" x="7637625"/>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WW</a:t>
            </a:r>
            <a:r>
              <a:rPr sz="740" lang="en-US">
                <a:solidFill>
                  <a:srgbClr val="000000"/>
                </a:solidFill>
                <a:latin typeface="Arial"/>
                <a:ea typeface="Arial"/>
                <a:cs typeface="Arial"/>
                <a:sym typeface="Arial"/>
              </a:rPr>
              <a:t>T</a:t>
            </a:r>
          </a:p>
        </p:txBody>
      </p:sp>
      <p:sp>
        <p:nvSpPr>
          <p:cNvPr id="343" name="Shape 343"/>
          <p:cNvSpPr txBox="1"/>
          <p:nvPr/>
        </p:nvSpPr>
        <p:spPr>
          <a:xfrm>
            <a:off y="3956400" x="7129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CD</a:t>
            </a:r>
            <a:r>
              <a:rPr sz="740" lang="en-US">
                <a:solidFill>
                  <a:srgbClr val="000000"/>
                </a:solidFill>
                <a:latin typeface="Arial"/>
                <a:ea typeface="Arial"/>
                <a:cs typeface="Arial"/>
                <a:sym typeface="Arial"/>
              </a:rPr>
              <a:t>T</a:t>
            </a:r>
          </a:p>
        </p:txBody>
      </p:sp>
      <p:sp>
        <p:nvSpPr>
          <p:cNvPr id="344" name="Shape 344"/>
          <p:cNvSpPr txBox="1"/>
          <p:nvPr/>
        </p:nvSpPr>
        <p:spPr>
          <a:xfrm>
            <a:off y="3956400" x="6536950"/>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ED</a:t>
            </a:r>
            <a:r>
              <a:rPr sz="740" lang="en-US">
                <a:solidFill>
                  <a:srgbClr val="000000"/>
                </a:solidFill>
                <a:latin typeface="Arial"/>
                <a:ea typeface="Arial"/>
                <a:cs typeface="Arial"/>
                <a:sym typeface="Arial"/>
              </a:rPr>
              <a:t>T</a:t>
            </a:r>
          </a:p>
        </p:txBody>
      </p:sp>
      <p:sp>
        <p:nvSpPr>
          <p:cNvPr id="345" name="Shape 345"/>
          <p:cNvSpPr txBox="1"/>
          <p:nvPr/>
        </p:nvSpPr>
        <p:spPr>
          <a:xfrm>
            <a:off y="3956400" x="6028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EQ</a:t>
            </a:r>
            <a:r>
              <a:rPr sz="740" lang="en-US">
                <a:solidFill>
                  <a:srgbClr val="000000"/>
                </a:solidFill>
                <a:latin typeface="Arial"/>
                <a:ea typeface="Arial"/>
                <a:cs typeface="Arial"/>
                <a:sym typeface="Arial"/>
              </a:rPr>
              <a:t>T</a:t>
            </a:r>
          </a:p>
        </p:txBody>
      </p:sp>
      <p:sp>
        <p:nvSpPr>
          <p:cNvPr id="346" name="Shape 346"/>
          <p:cNvSpPr txBox="1"/>
          <p:nvPr/>
        </p:nvSpPr>
        <p:spPr>
          <a:xfrm>
            <a:off y="3956400" x="5520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M</a:t>
            </a:r>
            <a:r>
              <a:rPr sz="740" lang="en-US">
                <a:solidFill>
                  <a:srgbClr val="000000"/>
                </a:solidFill>
                <a:latin typeface="Arial"/>
                <a:ea typeface="Arial"/>
                <a:cs typeface="Arial"/>
                <a:sym typeface="Arial"/>
              </a:rPr>
              <a:t>T</a:t>
            </a:r>
          </a:p>
        </p:txBody>
      </p:sp>
      <p:sp>
        <p:nvSpPr>
          <p:cNvPr id="347" name="Shape 347"/>
          <p:cNvSpPr txBox="1"/>
          <p:nvPr/>
        </p:nvSpPr>
        <p:spPr>
          <a:xfrm>
            <a:off y="3956400" x="5097625"/>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T</a:t>
            </a:r>
          </a:p>
        </p:txBody>
      </p:sp>
      <p:sp>
        <p:nvSpPr>
          <p:cNvPr id="348" name="Shape 348"/>
          <p:cNvSpPr txBox="1"/>
          <p:nvPr/>
        </p:nvSpPr>
        <p:spPr>
          <a:xfrm>
            <a:off y="3956400" x="4674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 (</a:t>
            </a:r>
          </a:p>
        </p:txBody>
      </p:sp>
      <p:sp>
        <p:nvSpPr>
          <p:cNvPr id="349" name="Shape 349"/>
          <p:cNvSpPr txBox="1"/>
          <p:nvPr/>
        </p:nvSpPr>
        <p:spPr>
          <a:xfrm>
            <a:off y="3956400" x="425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S</a:t>
            </a:r>
            <a:r>
              <a:rPr sz="740" lang="en-US">
                <a:solidFill>
                  <a:srgbClr val="000000"/>
                </a:solidFill>
                <a:latin typeface="Arial"/>
                <a:ea typeface="Arial"/>
                <a:cs typeface="Arial"/>
                <a:sym typeface="Arial"/>
              </a:rPr>
              <a:t>T</a:t>
            </a:r>
          </a:p>
        </p:txBody>
      </p:sp>
      <p:sp>
        <p:nvSpPr>
          <p:cNvPr id="350" name="Shape 350"/>
          <p:cNvSpPr txBox="1"/>
          <p:nvPr/>
        </p:nvSpPr>
        <p:spPr>
          <a:xfrm>
            <a:off y="3956400" x="3912300"/>
            <a:ext cy="243749" cx="210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T</a:t>
            </a:r>
          </a:p>
        </p:txBody>
      </p:sp>
      <p:sp>
        <p:nvSpPr>
          <p:cNvPr id="351" name="Shape 351"/>
          <p:cNvSpPr txBox="1"/>
          <p:nvPr/>
        </p:nvSpPr>
        <p:spPr>
          <a:xfrm>
            <a:off y="3956400" x="3488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 (</a:t>
            </a:r>
          </a:p>
        </p:txBody>
      </p:sp>
      <p:sp>
        <p:nvSpPr>
          <p:cNvPr id="352" name="Shape 352"/>
          <p:cNvSpPr txBox="1"/>
          <p:nvPr/>
        </p:nvSpPr>
        <p:spPr>
          <a:xfrm>
            <a:off y="3956400" x="2726950"/>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Exp+CVA</a:t>
            </a:r>
          </a:p>
        </p:txBody>
      </p:sp>
      <p:sp>
        <p:nvSpPr>
          <p:cNvPr id="353" name="Shape 353"/>
          <p:cNvSpPr txBox="1"/>
          <p:nvPr/>
        </p:nvSpPr>
        <p:spPr>
          <a:xfrm>
            <a:off y="3956400" x="864300"/>
            <a:ext cy="243749" cx="173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Current Standard Run</a:t>
            </a:r>
          </a:p>
        </p:txBody>
      </p:sp>
      <p:sp>
        <p:nvSpPr>
          <p:cNvPr id="354" name="Shape 354"/>
          <p:cNvSpPr txBox="1"/>
          <p:nvPr/>
        </p:nvSpPr>
        <p:spPr>
          <a:xfrm>
            <a:off y="3956400" x="44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12</a:t>
            </a:r>
          </a:p>
        </p:txBody>
      </p:sp>
      <p:sp>
        <p:nvSpPr>
          <p:cNvPr id="355" name="Shape 355"/>
          <p:cNvSpPr txBox="1"/>
          <p:nvPr/>
        </p:nvSpPr>
        <p:spPr>
          <a:xfrm>
            <a:off y="3686525" x="9161625"/>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P</a:t>
            </a:r>
            <a:r>
              <a:rPr sz="740" lang="en-US">
                <a:solidFill>
                  <a:srgbClr val="000000"/>
                </a:solidFill>
                <a:latin typeface="Arial"/>
                <a:ea typeface="Arial"/>
                <a:cs typeface="Arial"/>
                <a:sym typeface="Arial"/>
              </a:rPr>
              <a:t>pT </a:t>
            </a:r>
            <a:r>
              <a:rPr sz="1111" lang="en-US">
                <a:solidFill>
                  <a:srgbClr val="000000"/>
                </a:solidFill>
                <a:latin typeface="Arial"/>
                <a:ea typeface="Arial"/>
                <a:cs typeface="Arial"/>
                <a:sym typeface="Arial"/>
              </a:rPr>
              <a:t>))</a:t>
            </a:r>
          </a:p>
        </p:txBody>
      </p:sp>
      <p:sp>
        <p:nvSpPr>
          <p:cNvPr id="356" name="Shape 356"/>
          <p:cNvSpPr txBox="1"/>
          <p:nvPr/>
        </p:nvSpPr>
        <p:spPr>
          <a:xfrm>
            <a:off y="3686525" x="8653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CO</a:t>
            </a:r>
            <a:r>
              <a:rPr sz="740" lang="en-US">
                <a:solidFill>
                  <a:srgbClr val="000000"/>
                </a:solidFill>
                <a:latin typeface="Arial"/>
                <a:ea typeface="Arial"/>
                <a:cs typeface="Arial"/>
                <a:sym typeface="Arial"/>
              </a:rPr>
              <a:t>T</a:t>
            </a:r>
          </a:p>
        </p:txBody>
      </p:sp>
      <p:sp>
        <p:nvSpPr>
          <p:cNvPr id="357" name="Shape 357"/>
          <p:cNvSpPr txBox="1"/>
          <p:nvPr/>
        </p:nvSpPr>
        <p:spPr>
          <a:xfrm>
            <a:off y="3686525" x="8230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N</a:t>
            </a:r>
            <a:r>
              <a:rPr sz="740" lang="en-US">
                <a:solidFill>
                  <a:srgbClr val="000000"/>
                </a:solidFill>
                <a:latin typeface="Arial"/>
                <a:ea typeface="Arial"/>
                <a:cs typeface="Arial"/>
                <a:sym typeface="Arial"/>
              </a:rPr>
              <a:t>T</a:t>
            </a:r>
          </a:p>
        </p:txBody>
      </p:sp>
      <p:sp>
        <p:nvSpPr>
          <p:cNvPr id="358" name="Shape 358"/>
          <p:cNvSpPr txBox="1"/>
          <p:nvPr/>
        </p:nvSpPr>
        <p:spPr>
          <a:xfrm>
            <a:off y="3686525" x="7637625"/>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WW</a:t>
            </a:r>
            <a:r>
              <a:rPr sz="740" lang="en-US">
                <a:solidFill>
                  <a:srgbClr val="000000"/>
                </a:solidFill>
                <a:latin typeface="Arial"/>
                <a:ea typeface="Arial"/>
                <a:cs typeface="Arial"/>
                <a:sym typeface="Arial"/>
              </a:rPr>
              <a:t>T</a:t>
            </a:r>
          </a:p>
        </p:txBody>
      </p:sp>
      <p:sp>
        <p:nvSpPr>
          <p:cNvPr id="359" name="Shape 359"/>
          <p:cNvSpPr txBox="1"/>
          <p:nvPr/>
        </p:nvSpPr>
        <p:spPr>
          <a:xfrm>
            <a:off y="3686525" x="7129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CD</a:t>
            </a:r>
            <a:r>
              <a:rPr sz="740" lang="en-US">
                <a:solidFill>
                  <a:srgbClr val="000000"/>
                </a:solidFill>
                <a:latin typeface="Arial"/>
                <a:ea typeface="Arial"/>
                <a:cs typeface="Arial"/>
                <a:sym typeface="Arial"/>
              </a:rPr>
              <a:t>T</a:t>
            </a:r>
          </a:p>
        </p:txBody>
      </p:sp>
      <p:sp>
        <p:nvSpPr>
          <p:cNvPr id="360" name="Shape 360"/>
          <p:cNvSpPr txBox="1"/>
          <p:nvPr/>
        </p:nvSpPr>
        <p:spPr>
          <a:xfrm>
            <a:off y="3686525" x="6536950"/>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ED</a:t>
            </a:r>
            <a:r>
              <a:rPr sz="740" lang="en-US">
                <a:solidFill>
                  <a:srgbClr val="000000"/>
                </a:solidFill>
                <a:latin typeface="Arial"/>
                <a:ea typeface="Arial"/>
                <a:cs typeface="Arial"/>
                <a:sym typeface="Arial"/>
              </a:rPr>
              <a:t>T</a:t>
            </a:r>
          </a:p>
        </p:txBody>
      </p:sp>
      <p:sp>
        <p:nvSpPr>
          <p:cNvPr id="361" name="Shape 361"/>
          <p:cNvSpPr txBox="1"/>
          <p:nvPr/>
        </p:nvSpPr>
        <p:spPr>
          <a:xfrm>
            <a:off y="3686525" x="6028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EQ</a:t>
            </a:r>
            <a:r>
              <a:rPr sz="740" lang="en-US">
                <a:solidFill>
                  <a:srgbClr val="000000"/>
                </a:solidFill>
                <a:latin typeface="Arial"/>
                <a:ea typeface="Arial"/>
                <a:cs typeface="Arial"/>
                <a:sym typeface="Arial"/>
              </a:rPr>
              <a:t>T</a:t>
            </a:r>
          </a:p>
        </p:txBody>
      </p:sp>
      <p:sp>
        <p:nvSpPr>
          <p:cNvPr id="362" name="Shape 362"/>
          <p:cNvSpPr txBox="1"/>
          <p:nvPr/>
        </p:nvSpPr>
        <p:spPr>
          <a:xfrm>
            <a:off y="3686525" x="5520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M</a:t>
            </a:r>
            <a:r>
              <a:rPr sz="740" lang="en-US">
                <a:solidFill>
                  <a:srgbClr val="000000"/>
                </a:solidFill>
                <a:latin typeface="Arial"/>
                <a:ea typeface="Arial"/>
                <a:cs typeface="Arial"/>
                <a:sym typeface="Arial"/>
              </a:rPr>
              <a:t>T</a:t>
            </a:r>
          </a:p>
        </p:txBody>
      </p:sp>
      <p:sp>
        <p:nvSpPr>
          <p:cNvPr id="363" name="Shape 363"/>
          <p:cNvSpPr txBox="1"/>
          <p:nvPr/>
        </p:nvSpPr>
        <p:spPr>
          <a:xfrm>
            <a:off y="3686525" x="5097625"/>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T</a:t>
            </a:r>
          </a:p>
        </p:txBody>
      </p:sp>
      <p:sp>
        <p:nvSpPr>
          <p:cNvPr id="364" name="Shape 364"/>
          <p:cNvSpPr txBox="1"/>
          <p:nvPr/>
        </p:nvSpPr>
        <p:spPr>
          <a:xfrm>
            <a:off y="3686525" x="4674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 (</a:t>
            </a:r>
          </a:p>
        </p:txBody>
      </p:sp>
      <p:sp>
        <p:nvSpPr>
          <p:cNvPr id="365" name="Shape 365"/>
          <p:cNvSpPr txBox="1"/>
          <p:nvPr/>
        </p:nvSpPr>
        <p:spPr>
          <a:xfrm>
            <a:off y="3686525" x="425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S</a:t>
            </a:r>
            <a:r>
              <a:rPr sz="740" lang="en-US">
                <a:solidFill>
                  <a:srgbClr val="000000"/>
                </a:solidFill>
                <a:latin typeface="Arial"/>
                <a:ea typeface="Arial"/>
                <a:cs typeface="Arial"/>
                <a:sym typeface="Arial"/>
              </a:rPr>
              <a:t>T</a:t>
            </a:r>
          </a:p>
        </p:txBody>
      </p:sp>
      <p:sp>
        <p:nvSpPr>
          <p:cNvPr id="366" name="Shape 366"/>
          <p:cNvSpPr txBox="1"/>
          <p:nvPr/>
        </p:nvSpPr>
        <p:spPr>
          <a:xfrm>
            <a:off y="3686525" x="3912300"/>
            <a:ext cy="243749" cx="210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T</a:t>
            </a:r>
          </a:p>
        </p:txBody>
      </p:sp>
      <p:sp>
        <p:nvSpPr>
          <p:cNvPr id="367" name="Shape 367"/>
          <p:cNvSpPr txBox="1"/>
          <p:nvPr/>
        </p:nvSpPr>
        <p:spPr>
          <a:xfrm>
            <a:off y="3686525" x="3488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 (</a:t>
            </a:r>
          </a:p>
        </p:txBody>
      </p:sp>
      <p:sp>
        <p:nvSpPr>
          <p:cNvPr id="368" name="Shape 368"/>
          <p:cNvSpPr txBox="1"/>
          <p:nvPr/>
        </p:nvSpPr>
        <p:spPr>
          <a:xfrm>
            <a:off y="3686525" x="2726950"/>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Exp+CVA</a:t>
            </a:r>
          </a:p>
        </p:txBody>
      </p:sp>
      <p:sp>
        <p:nvSpPr>
          <p:cNvPr id="369" name="Shape 369"/>
          <p:cNvSpPr txBox="1"/>
          <p:nvPr/>
        </p:nvSpPr>
        <p:spPr>
          <a:xfrm>
            <a:off y="3686525" x="864300"/>
            <a:ext cy="243749" cx="173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Proxy Re-balancing</a:t>
            </a:r>
          </a:p>
        </p:txBody>
      </p:sp>
      <p:sp>
        <p:nvSpPr>
          <p:cNvPr id="370" name="Shape 370"/>
          <p:cNvSpPr txBox="1"/>
          <p:nvPr/>
        </p:nvSpPr>
        <p:spPr>
          <a:xfrm>
            <a:off y="3686525" x="44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11</a:t>
            </a:r>
          </a:p>
        </p:txBody>
      </p:sp>
      <p:sp>
        <p:nvSpPr>
          <p:cNvPr id="371" name="Shape 371"/>
          <p:cNvSpPr txBox="1"/>
          <p:nvPr/>
        </p:nvSpPr>
        <p:spPr>
          <a:xfrm>
            <a:off y="3416650" x="9161625"/>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P</a:t>
            </a:r>
            <a:r>
              <a:rPr sz="740" lang="en-US">
                <a:solidFill>
                  <a:srgbClr val="000000"/>
                </a:solidFill>
                <a:latin typeface="Arial"/>
                <a:ea typeface="Arial"/>
                <a:cs typeface="Arial"/>
                <a:sym typeface="Arial"/>
              </a:rPr>
              <a:t>0 </a:t>
            </a:r>
            <a:r>
              <a:rPr sz="1111" lang="en-US">
                <a:solidFill>
                  <a:srgbClr val="000000"/>
                </a:solidFill>
                <a:latin typeface="Arial"/>
                <a:ea typeface="Arial"/>
                <a:cs typeface="Arial"/>
                <a:sym typeface="Arial"/>
              </a:rPr>
              <a:t>))</a:t>
            </a:r>
          </a:p>
        </p:txBody>
      </p:sp>
      <p:sp>
        <p:nvSpPr>
          <p:cNvPr id="372" name="Shape 372"/>
          <p:cNvSpPr txBox="1"/>
          <p:nvPr/>
        </p:nvSpPr>
        <p:spPr>
          <a:xfrm>
            <a:off y="3416650" x="8653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CO</a:t>
            </a:r>
            <a:r>
              <a:rPr sz="740" lang="en-US">
                <a:solidFill>
                  <a:srgbClr val="000000"/>
                </a:solidFill>
                <a:latin typeface="Arial"/>
                <a:ea typeface="Arial"/>
                <a:cs typeface="Arial"/>
                <a:sym typeface="Arial"/>
              </a:rPr>
              <a:t>0</a:t>
            </a:r>
          </a:p>
        </p:txBody>
      </p:sp>
      <p:sp>
        <p:nvSpPr>
          <p:cNvPr id="373" name="Shape 373"/>
          <p:cNvSpPr txBox="1"/>
          <p:nvPr/>
        </p:nvSpPr>
        <p:spPr>
          <a:xfrm>
            <a:off y="3416650" x="8230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N</a:t>
            </a:r>
            <a:r>
              <a:rPr sz="740" lang="en-US">
                <a:solidFill>
                  <a:srgbClr val="000000"/>
                </a:solidFill>
                <a:latin typeface="Arial"/>
                <a:ea typeface="Arial"/>
                <a:cs typeface="Arial"/>
                <a:sym typeface="Arial"/>
              </a:rPr>
              <a:t>0</a:t>
            </a:r>
          </a:p>
        </p:txBody>
      </p:sp>
      <p:sp>
        <p:nvSpPr>
          <p:cNvPr id="374" name="Shape 374"/>
          <p:cNvSpPr txBox="1"/>
          <p:nvPr/>
        </p:nvSpPr>
        <p:spPr>
          <a:xfrm>
            <a:off y="3416650" x="7637625"/>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WW</a:t>
            </a:r>
            <a:r>
              <a:rPr sz="740" lang="en-US">
                <a:solidFill>
                  <a:srgbClr val="000000"/>
                </a:solidFill>
                <a:latin typeface="Arial"/>
                <a:ea typeface="Arial"/>
                <a:cs typeface="Arial"/>
                <a:sym typeface="Arial"/>
              </a:rPr>
              <a:t>0</a:t>
            </a:r>
          </a:p>
        </p:txBody>
      </p:sp>
      <p:sp>
        <p:nvSpPr>
          <p:cNvPr id="375" name="Shape 375"/>
          <p:cNvSpPr txBox="1"/>
          <p:nvPr/>
        </p:nvSpPr>
        <p:spPr>
          <a:xfrm>
            <a:off y="3416650" x="7129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CD</a:t>
            </a:r>
            <a:r>
              <a:rPr sz="740" lang="en-US">
                <a:solidFill>
                  <a:srgbClr val="000000"/>
                </a:solidFill>
                <a:latin typeface="Arial"/>
                <a:ea typeface="Arial"/>
                <a:cs typeface="Arial"/>
                <a:sym typeface="Arial"/>
              </a:rPr>
              <a:t>0</a:t>
            </a:r>
          </a:p>
        </p:txBody>
      </p:sp>
      <p:sp>
        <p:nvSpPr>
          <p:cNvPr id="376" name="Shape 376"/>
          <p:cNvSpPr txBox="1"/>
          <p:nvPr/>
        </p:nvSpPr>
        <p:spPr>
          <a:xfrm>
            <a:off y="3416650" x="6536950"/>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ED</a:t>
            </a:r>
            <a:r>
              <a:rPr sz="740" lang="en-US">
                <a:solidFill>
                  <a:srgbClr val="000000"/>
                </a:solidFill>
                <a:latin typeface="Arial"/>
                <a:ea typeface="Arial"/>
                <a:cs typeface="Arial"/>
                <a:sym typeface="Arial"/>
              </a:rPr>
              <a:t>0</a:t>
            </a:r>
          </a:p>
        </p:txBody>
      </p:sp>
      <p:sp>
        <p:nvSpPr>
          <p:cNvPr id="377" name="Shape 377"/>
          <p:cNvSpPr txBox="1"/>
          <p:nvPr/>
        </p:nvSpPr>
        <p:spPr>
          <a:xfrm>
            <a:off y="3416650" x="6028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EQ</a:t>
            </a:r>
            <a:r>
              <a:rPr sz="740" lang="en-US">
                <a:solidFill>
                  <a:srgbClr val="000000"/>
                </a:solidFill>
                <a:latin typeface="Arial"/>
                <a:ea typeface="Arial"/>
                <a:cs typeface="Arial"/>
                <a:sym typeface="Arial"/>
              </a:rPr>
              <a:t>0</a:t>
            </a:r>
          </a:p>
        </p:txBody>
      </p:sp>
      <p:sp>
        <p:nvSpPr>
          <p:cNvPr id="378" name="Shape 378"/>
          <p:cNvSpPr txBox="1"/>
          <p:nvPr/>
        </p:nvSpPr>
        <p:spPr>
          <a:xfrm>
            <a:off y="3416650" x="5520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M</a:t>
            </a:r>
            <a:r>
              <a:rPr sz="740" lang="en-US">
                <a:solidFill>
                  <a:srgbClr val="000000"/>
                </a:solidFill>
                <a:latin typeface="Arial"/>
                <a:ea typeface="Arial"/>
                <a:cs typeface="Arial"/>
                <a:sym typeface="Arial"/>
              </a:rPr>
              <a:t>0</a:t>
            </a:r>
          </a:p>
        </p:txBody>
      </p:sp>
      <p:sp>
        <p:nvSpPr>
          <p:cNvPr id="379" name="Shape 379"/>
          <p:cNvSpPr txBox="1"/>
          <p:nvPr/>
        </p:nvSpPr>
        <p:spPr>
          <a:xfrm>
            <a:off y="3416650" x="5097625"/>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0</a:t>
            </a:r>
          </a:p>
        </p:txBody>
      </p:sp>
      <p:sp>
        <p:nvSpPr>
          <p:cNvPr id="380" name="Shape 380"/>
          <p:cNvSpPr txBox="1"/>
          <p:nvPr/>
        </p:nvSpPr>
        <p:spPr>
          <a:xfrm>
            <a:off y="3416650" x="4674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a:t>
            </a:r>
            <a:r>
              <a:rPr sz="740" lang="en-US">
                <a:solidFill>
                  <a:srgbClr val="000000"/>
                </a:solidFill>
                <a:latin typeface="Arial"/>
                <a:ea typeface="Arial"/>
                <a:cs typeface="Arial"/>
                <a:sym typeface="Arial"/>
              </a:rPr>
              <a:t>A </a:t>
            </a:r>
            <a:r>
              <a:rPr sz="1111" lang="en-US">
                <a:solidFill>
                  <a:srgbClr val="000000"/>
                </a:solidFill>
                <a:latin typeface="Arial"/>
                <a:ea typeface="Arial"/>
                <a:cs typeface="Arial"/>
                <a:sym typeface="Arial"/>
              </a:rPr>
              <a:t>(</a:t>
            </a:r>
          </a:p>
        </p:txBody>
      </p:sp>
      <p:sp>
        <p:nvSpPr>
          <p:cNvPr id="381" name="Shape 381"/>
          <p:cNvSpPr txBox="1"/>
          <p:nvPr/>
        </p:nvSpPr>
        <p:spPr>
          <a:xfrm>
            <a:off y="3416650" x="425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S</a:t>
            </a:r>
            <a:r>
              <a:rPr sz="740" lang="en-US">
                <a:solidFill>
                  <a:srgbClr val="000000"/>
                </a:solidFill>
                <a:latin typeface="Arial"/>
                <a:ea typeface="Arial"/>
                <a:cs typeface="Arial"/>
                <a:sym typeface="Arial"/>
              </a:rPr>
              <a:t>0</a:t>
            </a:r>
          </a:p>
        </p:txBody>
      </p:sp>
      <p:sp>
        <p:nvSpPr>
          <p:cNvPr id="382" name="Shape 382"/>
          <p:cNvSpPr txBox="1"/>
          <p:nvPr/>
        </p:nvSpPr>
        <p:spPr>
          <a:xfrm>
            <a:off y="3416650" x="3912300"/>
            <a:ext cy="243749" cx="210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0</a:t>
            </a:r>
          </a:p>
        </p:txBody>
      </p:sp>
      <p:sp>
        <p:nvSpPr>
          <p:cNvPr id="383" name="Shape 383"/>
          <p:cNvSpPr txBox="1"/>
          <p:nvPr/>
        </p:nvSpPr>
        <p:spPr>
          <a:xfrm>
            <a:off y="3416650" x="3488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 (</a:t>
            </a:r>
          </a:p>
        </p:txBody>
      </p:sp>
      <p:sp>
        <p:nvSpPr>
          <p:cNvPr id="384" name="Shape 384"/>
          <p:cNvSpPr txBox="1"/>
          <p:nvPr/>
        </p:nvSpPr>
        <p:spPr>
          <a:xfrm>
            <a:off y="3416650" x="2726950"/>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CVA only</a:t>
            </a:r>
          </a:p>
        </p:txBody>
      </p:sp>
      <p:sp>
        <p:nvSpPr>
          <p:cNvPr id="385" name="Shape 385"/>
          <p:cNvSpPr txBox="1"/>
          <p:nvPr/>
        </p:nvSpPr>
        <p:spPr>
          <a:xfrm>
            <a:off y="3416650" x="864300"/>
            <a:ext cy="243749" cx="173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Market Time Decay</a:t>
            </a:r>
          </a:p>
        </p:txBody>
      </p:sp>
      <p:sp>
        <p:nvSpPr>
          <p:cNvPr id="386" name="Shape 386"/>
          <p:cNvSpPr txBox="1"/>
          <p:nvPr/>
        </p:nvSpPr>
        <p:spPr>
          <a:xfrm>
            <a:off y="3416650" x="44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10</a:t>
            </a:r>
          </a:p>
        </p:txBody>
      </p:sp>
      <p:sp>
        <p:nvSpPr>
          <p:cNvPr id="387" name="Shape 387"/>
          <p:cNvSpPr txBox="1"/>
          <p:nvPr/>
        </p:nvSpPr>
        <p:spPr>
          <a:xfrm>
            <a:off y="3146775" x="9161625"/>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P</a:t>
            </a:r>
            <a:r>
              <a:rPr sz="740" lang="en-US">
                <a:solidFill>
                  <a:srgbClr val="000000"/>
                </a:solidFill>
                <a:latin typeface="Arial"/>
                <a:ea typeface="Arial"/>
                <a:cs typeface="Arial"/>
                <a:sym typeface="Arial"/>
              </a:rPr>
              <a:t>0 </a:t>
            </a:r>
            <a:r>
              <a:rPr sz="1111" lang="en-US">
                <a:solidFill>
                  <a:srgbClr val="000000"/>
                </a:solidFill>
                <a:latin typeface="Arial"/>
                <a:ea typeface="Arial"/>
                <a:cs typeface="Arial"/>
                <a:sym typeface="Arial"/>
              </a:rPr>
              <a:t>))</a:t>
            </a:r>
          </a:p>
        </p:txBody>
      </p:sp>
      <p:sp>
        <p:nvSpPr>
          <p:cNvPr id="388" name="Shape 388"/>
          <p:cNvSpPr txBox="1"/>
          <p:nvPr/>
        </p:nvSpPr>
        <p:spPr>
          <a:xfrm>
            <a:off y="3146775" x="8653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CO</a:t>
            </a:r>
            <a:r>
              <a:rPr sz="740" lang="en-US">
                <a:solidFill>
                  <a:srgbClr val="000000"/>
                </a:solidFill>
                <a:latin typeface="Arial"/>
                <a:ea typeface="Arial"/>
                <a:cs typeface="Arial"/>
                <a:sym typeface="Arial"/>
              </a:rPr>
              <a:t>0</a:t>
            </a:r>
          </a:p>
        </p:txBody>
      </p:sp>
      <p:sp>
        <p:nvSpPr>
          <p:cNvPr id="389" name="Shape 389"/>
          <p:cNvSpPr txBox="1"/>
          <p:nvPr/>
        </p:nvSpPr>
        <p:spPr>
          <a:xfrm>
            <a:off y="3146775" x="8230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N</a:t>
            </a:r>
            <a:r>
              <a:rPr sz="740" lang="en-US">
                <a:solidFill>
                  <a:srgbClr val="000000"/>
                </a:solidFill>
                <a:latin typeface="Arial"/>
                <a:ea typeface="Arial"/>
                <a:cs typeface="Arial"/>
                <a:sym typeface="Arial"/>
              </a:rPr>
              <a:t>0</a:t>
            </a:r>
          </a:p>
        </p:txBody>
      </p:sp>
      <p:sp>
        <p:nvSpPr>
          <p:cNvPr id="390" name="Shape 390"/>
          <p:cNvSpPr txBox="1"/>
          <p:nvPr/>
        </p:nvSpPr>
        <p:spPr>
          <a:xfrm>
            <a:off y="3146775" x="7637625"/>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WW</a:t>
            </a:r>
            <a:r>
              <a:rPr sz="740" lang="en-US">
                <a:solidFill>
                  <a:srgbClr val="000000"/>
                </a:solidFill>
                <a:latin typeface="Arial"/>
                <a:ea typeface="Arial"/>
                <a:cs typeface="Arial"/>
                <a:sym typeface="Arial"/>
              </a:rPr>
              <a:t>0</a:t>
            </a:r>
          </a:p>
        </p:txBody>
      </p:sp>
      <p:sp>
        <p:nvSpPr>
          <p:cNvPr id="391" name="Shape 391"/>
          <p:cNvSpPr txBox="1"/>
          <p:nvPr/>
        </p:nvSpPr>
        <p:spPr>
          <a:xfrm>
            <a:off y="3146775" x="7129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CD</a:t>
            </a:r>
            <a:r>
              <a:rPr sz="740" lang="en-US">
                <a:solidFill>
                  <a:srgbClr val="000000"/>
                </a:solidFill>
                <a:latin typeface="Arial"/>
                <a:ea typeface="Arial"/>
                <a:cs typeface="Arial"/>
                <a:sym typeface="Arial"/>
              </a:rPr>
              <a:t>0</a:t>
            </a:r>
          </a:p>
        </p:txBody>
      </p:sp>
      <p:sp>
        <p:nvSpPr>
          <p:cNvPr id="392" name="Shape 392"/>
          <p:cNvSpPr txBox="1"/>
          <p:nvPr/>
        </p:nvSpPr>
        <p:spPr>
          <a:xfrm>
            <a:off y="3146775" x="6536950"/>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ED</a:t>
            </a:r>
            <a:r>
              <a:rPr sz="740" lang="en-US">
                <a:solidFill>
                  <a:srgbClr val="000000"/>
                </a:solidFill>
                <a:latin typeface="Arial"/>
                <a:ea typeface="Arial"/>
                <a:cs typeface="Arial"/>
                <a:sym typeface="Arial"/>
              </a:rPr>
              <a:t>0</a:t>
            </a:r>
          </a:p>
        </p:txBody>
      </p:sp>
      <p:sp>
        <p:nvSpPr>
          <p:cNvPr id="393" name="Shape 393"/>
          <p:cNvSpPr txBox="1"/>
          <p:nvPr/>
        </p:nvSpPr>
        <p:spPr>
          <a:xfrm>
            <a:off y="3146775" x="6028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EQ</a:t>
            </a:r>
            <a:r>
              <a:rPr sz="740" lang="en-US">
                <a:solidFill>
                  <a:srgbClr val="000000"/>
                </a:solidFill>
                <a:latin typeface="Arial"/>
                <a:ea typeface="Arial"/>
                <a:cs typeface="Arial"/>
                <a:sym typeface="Arial"/>
              </a:rPr>
              <a:t>0</a:t>
            </a:r>
          </a:p>
        </p:txBody>
      </p:sp>
      <p:sp>
        <p:nvSpPr>
          <p:cNvPr id="394" name="Shape 394"/>
          <p:cNvSpPr txBox="1"/>
          <p:nvPr/>
        </p:nvSpPr>
        <p:spPr>
          <a:xfrm>
            <a:off y="3146775" x="5520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M</a:t>
            </a:r>
            <a:r>
              <a:rPr sz="740" lang="en-US">
                <a:solidFill>
                  <a:srgbClr val="000000"/>
                </a:solidFill>
                <a:latin typeface="Arial"/>
                <a:ea typeface="Arial"/>
                <a:cs typeface="Arial"/>
                <a:sym typeface="Arial"/>
              </a:rPr>
              <a:t>0</a:t>
            </a:r>
          </a:p>
        </p:txBody>
      </p:sp>
      <p:sp>
        <p:nvSpPr>
          <p:cNvPr id="395" name="Shape 395"/>
          <p:cNvSpPr txBox="1"/>
          <p:nvPr/>
        </p:nvSpPr>
        <p:spPr>
          <a:xfrm>
            <a:off y="3146775" x="5097625"/>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0</a:t>
            </a:r>
          </a:p>
        </p:txBody>
      </p:sp>
      <p:sp>
        <p:nvSpPr>
          <p:cNvPr id="396" name="Shape 396"/>
          <p:cNvSpPr txBox="1"/>
          <p:nvPr/>
        </p:nvSpPr>
        <p:spPr>
          <a:xfrm>
            <a:off y="3146775" x="4674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a:t>
            </a:r>
            <a:r>
              <a:rPr sz="740" lang="en-US">
                <a:solidFill>
                  <a:srgbClr val="000000"/>
                </a:solidFill>
                <a:latin typeface="Arial"/>
                <a:ea typeface="Arial"/>
                <a:cs typeface="Arial"/>
                <a:sym typeface="Arial"/>
              </a:rPr>
              <a:t>S </a:t>
            </a:r>
            <a:r>
              <a:rPr sz="1111" lang="en-US">
                <a:solidFill>
                  <a:srgbClr val="000000"/>
                </a:solidFill>
                <a:latin typeface="Arial"/>
                <a:ea typeface="Arial"/>
                <a:cs typeface="Arial"/>
                <a:sym typeface="Arial"/>
              </a:rPr>
              <a:t>(</a:t>
            </a:r>
          </a:p>
        </p:txBody>
      </p:sp>
      <p:sp>
        <p:nvSpPr>
          <p:cNvPr id="397" name="Shape 397"/>
          <p:cNvSpPr txBox="1"/>
          <p:nvPr/>
        </p:nvSpPr>
        <p:spPr>
          <a:xfrm>
            <a:off y="3146775" x="425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S</a:t>
            </a:r>
            <a:r>
              <a:rPr sz="740" lang="en-US">
                <a:solidFill>
                  <a:srgbClr val="000000"/>
                </a:solidFill>
                <a:latin typeface="Arial"/>
                <a:ea typeface="Arial"/>
                <a:cs typeface="Arial"/>
                <a:sym typeface="Arial"/>
              </a:rPr>
              <a:t>0</a:t>
            </a:r>
          </a:p>
        </p:txBody>
      </p:sp>
      <p:sp>
        <p:nvSpPr>
          <p:cNvPr id="398" name="Shape 398"/>
          <p:cNvSpPr txBox="1"/>
          <p:nvPr/>
        </p:nvSpPr>
        <p:spPr>
          <a:xfrm>
            <a:off y="3146775" x="3912300"/>
            <a:ext cy="243749" cx="210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0</a:t>
            </a:r>
          </a:p>
        </p:txBody>
      </p:sp>
      <p:sp>
        <p:nvSpPr>
          <p:cNvPr id="399" name="Shape 399"/>
          <p:cNvSpPr txBox="1"/>
          <p:nvPr/>
        </p:nvSpPr>
        <p:spPr>
          <a:xfrm>
            <a:off y="3146775" x="3488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 (</a:t>
            </a:r>
          </a:p>
        </p:txBody>
      </p:sp>
      <p:sp>
        <p:nvSpPr>
          <p:cNvPr id="400" name="Shape 400"/>
          <p:cNvSpPr txBox="1"/>
          <p:nvPr/>
        </p:nvSpPr>
        <p:spPr>
          <a:xfrm>
            <a:off y="3146775" x="2726950"/>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CVA only</a:t>
            </a:r>
          </a:p>
        </p:txBody>
      </p:sp>
      <p:sp>
        <p:nvSpPr>
          <p:cNvPr id="401" name="Shape 401"/>
          <p:cNvSpPr txBox="1"/>
          <p:nvPr/>
        </p:nvSpPr>
        <p:spPr>
          <a:xfrm>
            <a:off y="3146775" x="864300"/>
            <a:ext cy="243749" cx="173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Credit Time Decay</a:t>
            </a:r>
          </a:p>
        </p:txBody>
      </p:sp>
      <p:sp>
        <p:nvSpPr>
          <p:cNvPr id="402" name="Shape 402"/>
          <p:cNvSpPr txBox="1"/>
          <p:nvPr/>
        </p:nvSpPr>
        <p:spPr>
          <a:xfrm>
            <a:off y="3146775" x="44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9</a:t>
            </a:r>
          </a:p>
        </p:txBody>
      </p:sp>
      <p:sp>
        <p:nvSpPr>
          <p:cNvPr id="403" name="Shape 403"/>
          <p:cNvSpPr txBox="1"/>
          <p:nvPr/>
        </p:nvSpPr>
        <p:spPr>
          <a:xfrm>
            <a:off y="2876900" x="9161625"/>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P</a:t>
            </a:r>
            <a:r>
              <a:rPr sz="740" lang="en-US">
                <a:solidFill>
                  <a:srgbClr val="000000"/>
                </a:solidFill>
                <a:latin typeface="Arial"/>
                <a:ea typeface="Arial"/>
                <a:cs typeface="Arial"/>
                <a:sym typeface="Arial"/>
              </a:rPr>
              <a:t>0 </a:t>
            </a:r>
            <a:r>
              <a:rPr sz="1111" lang="en-US">
                <a:solidFill>
                  <a:srgbClr val="000000"/>
                </a:solidFill>
                <a:latin typeface="Arial"/>
                <a:ea typeface="Arial"/>
                <a:cs typeface="Arial"/>
                <a:sym typeface="Arial"/>
              </a:rPr>
              <a:t>))</a:t>
            </a:r>
          </a:p>
        </p:txBody>
      </p:sp>
      <p:sp>
        <p:nvSpPr>
          <p:cNvPr id="404" name="Shape 404"/>
          <p:cNvSpPr txBox="1"/>
          <p:nvPr/>
        </p:nvSpPr>
        <p:spPr>
          <a:xfrm>
            <a:off y="2876900" x="8653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CO</a:t>
            </a:r>
            <a:r>
              <a:rPr sz="740" lang="en-US">
                <a:solidFill>
                  <a:srgbClr val="000000"/>
                </a:solidFill>
                <a:latin typeface="Arial"/>
                <a:ea typeface="Arial"/>
                <a:cs typeface="Arial"/>
                <a:sym typeface="Arial"/>
              </a:rPr>
              <a:t>T</a:t>
            </a:r>
          </a:p>
        </p:txBody>
      </p:sp>
      <p:sp>
        <p:nvSpPr>
          <p:cNvPr id="405" name="Shape 405"/>
          <p:cNvSpPr txBox="1"/>
          <p:nvPr/>
        </p:nvSpPr>
        <p:spPr>
          <a:xfrm>
            <a:off y="2876900" x="8230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N</a:t>
            </a:r>
            <a:r>
              <a:rPr sz="740" lang="en-US">
                <a:solidFill>
                  <a:srgbClr val="000000"/>
                </a:solidFill>
                <a:latin typeface="Arial"/>
                <a:ea typeface="Arial"/>
                <a:cs typeface="Arial"/>
                <a:sym typeface="Arial"/>
              </a:rPr>
              <a:t>T</a:t>
            </a:r>
          </a:p>
        </p:txBody>
      </p:sp>
      <p:sp>
        <p:nvSpPr>
          <p:cNvPr id="406" name="Shape 406"/>
          <p:cNvSpPr txBox="1"/>
          <p:nvPr/>
        </p:nvSpPr>
        <p:spPr>
          <a:xfrm>
            <a:off y="2876900" x="7637625"/>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WW</a:t>
            </a:r>
            <a:r>
              <a:rPr sz="740" lang="en-US">
                <a:solidFill>
                  <a:srgbClr val="000000"/>
                </a:solidFill>
                <a:latin typeface="Arial"/>
                <a:ea typeface="Arial"/>
                <a:cs typeface="Arial"/>
                <a:sym typeface="Arial"/>
              </a:rPr>
              <a:t>T</a:t>
            </a:r>
          </a:p>
        </p:txBody>
      </p:sp>
      <p:sp>
        <p:nvSpPr>
          <p:cNvPr id="407" name="Shape 407"/>
          <p:cNvSpPr txBox="1"/>
          <p:nvPr/>
        </p:nvSpPr>
        <p:spPr>
          <a:xfrm>
            <a:off y="2876900" x="7129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CD</a:t>
            </a:r>
            <a:r>
              <a:rPr sz="740" lang="en-US">
                <a:solidFill>
                  <a:srgbClr val="000000"/>
                </a:solidFill>
                <a:latin typeface="Arial"/>
                <a:ea typeface="Arial"/>
                <a:cs typeface="Arial"/>
                <a:sym typeface="Arial"/>
              </a:rPr>
              <a:t>T</a:t>
            </a:r>
          </a:p>
        </p:txBody>
      </p:sp>
      <p:sp>
        <p:nvSpPr>
          <p:cNvPr id="408" name="Shape 408"/>
          <p:cNvSpPr txBox="1"/>
          <p:nvPr/>
        </p:nvSpPr>
        <p:spPr>
          <a:xfrm>
            <a:off y="2876900" x="6536950"/>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ED</a:t>
            </a:r>
            <a:r>
              <a:rPr sz="740" lang="en-US">
                <a:solidFill>
                  <a:srgbClr val="000000"/>
                </a:solidFill>
                <a:latin typeface="Arial"/>
                <a:ea typeface="Arial"/>
                <a:cs typeface="Arial"/>
                <a:sym typeface="Arial"/>
              </a:rPr>
              <a:t>db0T</a:t>
            </a:r>
          </a:p>
        </p:txBody>
      </p:sp>
      <p:sp>
        <p:nvSpPr>
          <p:cNvPr id="409" name="Shape 409"/>
          <p:cNvSpPr txBox="1"/>
          <p:nvPr/>
        </p:nvSpPr>
        <p:spPr>
          <a:xfrm>
            <a:off y="2876900" x="6028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EQ</a:t>
            </a:r>
            <a:r>
              <a:rPr sz="740" lang="en-US">
                <a:solidFill>
                  <a:srgbClr val="000000"/>
                </a:solidFill>
                <a:latin typeface="Arial"/>
                <a:ea typeface="Arial"/>
                <a:cs typeface="Arial"/>
                <a:sym typeface="Arial"/>
              </a:rPr>
              <a:t>T</a:t>
            </a:r>
          </a:p>
        </p:txBody>
      </p:sp>
      <p:sp>
        <p:nvSpPr>
          <p:cNvPr id="410" name="Shape 410"/>
          <p:cNvSpPr txBox="1"/>
          <p:nvPr/>
        </p:nvSpPr>
        <p:spPr>
          <a:xfrm>
            <a:off y="2876900" x="5520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M</a:t>
            </a:r>
            <a:r>
              <a:rPr sz="740" lang="en-US">
                <a:solidFill>
                  <a:srgbClr val="000000"/>
                </a:solidFill>
                <a:latin typeface="Arial"/>
                <a:ea typeface="Arial"/>
                <a:cs typeface="Arial"/>
                <a:sym typeface="Arial"/>
              </a:rPr>
              <a:t>T</a:t>
            </a:r>
          </a:p>
        </p:txBody>
      </p:sp>
      <p:sp>
        <p:nvSpPr>
          <p:cNvPr id="411" name="Shape 411"/>
          <p:cNvSpPr txBox="1"/>
          <p:nvPr/>
        </p:nvSpPr>
        <p:spPr>
          <a:xfrm>
            <a:off y="2876900" x="5097625"/>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0</a:t>
            </a:r>
          </a:p>
        </p:txBody>
      </p:sp>
      <p:sp>
        <p:nvSpPr>
          <p:cNvPr id="412" name="Shape 412"/>
          <p:cNvSpPr txBox="1"/>
          <p:nvPr/>
        </p:nvSpPr>
        <p:spPr>
          <a:xfrm>
            <a:off y="2876900" x="4674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 (</a:t>
            </a:r>
          </a:p>
        </p:txBody>
      </p:sp>
      <p:sp>
        <p:nvSpPr>
          <p:cNvPr id="413" name="Shape 413"/>
          <p:cNvSpPr txBox="1"/>
          <p:nvPr/>
        </p:nvSpPr>
        <p:spPr>
          <a:xfrm>
            <a:off y="2876900" x="425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S</a:t>
            </a:r>
            <a:r>
              <a:rPr sz="740" lang="en-US">
                <a:solidFill>
                  <a:srgbClr val="000000"/>
                </a:solidFill>
                <a:latin typeface="Arial"/>
                <a:ea typeface="Arial"/>
                <a:cs typeface="Arial"/>
                <a:sym typeface="Arial"/>
              </a:rPr>
              <a:t>T</a:t>
            </a:r>
          </a:p>
        </p:txBody>
      </p:sp>
      <p:sp>
        <p:nvSpPr>
          <p:cNvPr id="414" name="Shape 414"/>
          <p:cNvSpPr txBox="1"/>
          <p:nvPr/>
        </p:nvSpPr>
        <p:spPr>
          <a:xfrm>
            <a:off y="2876900" x="3912300"/>
            <a:ext cy="243749" cx="210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0</a:t>
            </a:r>
          </a:p>
        </p:txBody>
      </p:sp>
      <p:sp>
        <p:nvSpPr>
          <p:cNvPr id="415" name="Shape 415"/>
          <p:cNvSpPr txBox="1"/>
          <p:nvPr/>
        </p:nvSpPr>
        <p:spPr>
          <a:xfrm>
            <a:off y="2876900" x="3488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 (</a:t>
            </a:r>
          </a:p>
        </p:txBody>
      </p:sp>
      <p:sp>
        <p:nvSpPr>
          <p:cNvPr id="416" name="Shape 416"/>
          <p:cNvSpPr txBox="1"/>
          <p:nvPr/>
        </p:nvSpPr>
        <p:spPr>
          <a:xfrm>
            <a:off y="2876900" x="2726950"/>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Exp+CVA</a:t>
            </a:r>
          </a:p>
        </p:txBody>
      </p:sp>
      <p:sp>
        <p:nvSpPr>
          <p:cNvPr id="417" name="Shape 417"/>
          <p:cNvSpPr txBox="1"/>
          <p:nvPr/>
        </p:nvSpPr>
        <p:spPr>
          <a:xfrm>
            <a:off y="2876900" x="864300"/>
            <a:ext cy="243749" cx="173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Collateral changes</a:t>
            </a:r>
          </a:p>
        </p:txBody>
      </p:sp>
      <p:sp>
        <p:nvSpPr>
          <p:cNvPr id="418" name="Shape 418"/>
          <p:cNvSpPr txBox="1"/>
          <p:nvPr/>
        </p:nvSpPr>
        <p:spPr>
          <a:xfrm>
            <a:off y="2876900" x="44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8</a:t>
            </a:r>
          </a:p>
        </p:txBody>
      </p:sp>
      <p:sp>
        <p:nvSpPr>
          <p:cNvPr id="419" name="Shape 419"/>
          <p:cNvSpPr txBox="1"/>
          <p:nvPr/>
        </p:nvSpPr>
        <p:spPr>
          <a:xfrm>
            <a:off y="2607025" x="9161625"/>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P</a:t>
            </a:r>
            <a:r>
              <a:rPr sz="740" lang="en-US">
                <a:solidFill>
                  <a:srgbClr val="000000"/>
                </a:solidFill>
                <a:latin typeface="Arial"/>
                <a:ea typeface="Arial"/>
                <a:cs typeface="Arial"/>
                <a:sym typeface="Arial"/>
              </a:rPr>
              <a:t>0 </a:t>
            </a:r>
            <a:r>
              <a:rPr sz="1111" lang="en-US">
                <a:solidFill>
                  <a:srgbClr val="000000"/>
                </a:solidFill>
                <a:latin typeface="Arial"/>
                <a:ea typeface="Arial"/>
                <a:cs typeface="Arial"/>
                <a:sym typeface="Arial"/>
              </a:rPr>
              <a:t>))</a:t>
            </a:r>
          </a:p>
        </p:txBody>
      </p:sp>
      <p:sp>
        <p:nvSpPr>
          <p:cNvPr id="420" name="Shape 420"/>
          <p:cNvSpPr txBox="1"/>
          <p:nvPr/>
        </p:nvSpPr>
        <p:spPr>
          <a:xfrm>
            <a:off y="2607025" x="8653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CO</a:t>
            </a:r>
            <a:r>
              <a:rPr sz="740" lang="en-US">
                <a:solidFill>
                  <a:srgbClr val="000000"/>
                </a:solidFill>
                <a:latin typeface="Arial"/>
                <a:ea typeface="Arial"/>
                <a:cs typeface="Arial"/>
                <a:sym typeface="Arial"/>
              </a:rPr>
              <a:t>0</a:t>
            </a:r>
          </a:p>
        </p:txBody>
      </p:sp>
      <p:sp>
        <p:nvSpPr>
          <p:cNvPr id="421" name="Shape 421"/>
          <p:cNvSpPr txBox="1"/>
          <p:nvPr/>
        </p:nvSpPr>
        <p:spPr>
          <a:xfrm>
            <a:off y="2607025" x="8230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N</a:t>
            </a:r>
            <a:r>
              <a:rPr sz="740" lang="en-US">
                <a:solidFill>
                  <a:srgbClr val="000000"/>
                </a:solidFill>
                <a:latin typeface="Arial"/>
                <a:ea typeface="Arial"/>
                <a:cs typeface="Arial"/>
                <a:sym typeface="Arial"/>
              </a:rPr>
              <a:t>T</a:t>
            </a:r>
          </a:p>
        </p:txBody>
      </p:sp>
      <p:sp>
        <p:nvSpPr>
          <p:cNvPr id="422" name="Shape 422"/>
          <p:cNvSpPr txBox="1"/>
          <p:nvPr/>
        </p:nvSpPr>
        <p:spPr>
          <a:xfrm>
            <a:off y="2607025" x="7637625"/>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WW</a:t>
            </a:r>
            <a:r>
              <a:rPr sz="740" lang="en-US">
                <a:solidFill>
                  <a:srgbClr val="000000"/>
                </a:solidFill>
                <a:latin typeface="Arial"/>
                <a:ea typeface="Arial"/>
                <a:cs typeface="Arial"/>
                <a:sym typeface="Arial"/>
              </a:rPr>
              <a:t>T</a:t>
            </a:r>
          </a:p>
        </p:txBody>
      </p:sp>
      <p:sp>
        <p:nvSpPr>
          <p:cNvPr id="423" name="Shape 423"/>
          <p:cNvSpPr txBox="1"/>
          <p:nvPr/>
        </p:nvSpPr>
        <p:spPr>
          <a:xfrm>
            <a:off y="2607025" x="7129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CD</a:t>
            </a:r>
            <a:r>
              <a:rPr sz="740" lang="en-US">
                <a:solidFill>
                  <a:srgbClr val="000000"/>
                </a:solidFill>
                <a:latin typeface="Arial"/>
                <a:ea typeface="Arial"/>
                <a:cs typeface="Arial"/>
                <a:sym typeface="Arial"/>
              </a:rPr>
              <a:t>T</a:t>
            </a:r>
          </a:p>
        </p:txBody>
      </p:sp>
      <p:sp>
        <p:nvSpPr>
          <p:cNvPr id="424" name="Shape 424"/>
          <p:cNvSpPr txBox="1"/>
          <p:nvPr/>
        </p:nvSpPr>
        <p:spPr>
          <a:xfrm>
            <a:off y="2607025" x="6536950"/>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ED</a:t>
            </a:r>
            <a:r>
              <a:rPr sz="740" lang="en-US">
                <a:solidFill>
                  <a:srgbClr val="000000"/>
                </a:solidFill>
                <a:latin typeface="Arial"/>
                <a:ea typeface="Arial"/>
                <a:cs typeface="Arial"/>
                <a:sym typeface="Arial"/>
              </a:rPr>
              <a:t>db0T</a:t>
            </a:r>
          </a:p>
        </p:txBody>
      </p:sp>
      <p:sp>
        <p:nvSpPr>
          <p:cNvPr id="425" name="Shape 425"/>
          <p:cNvSpPr txBox="1"/>
          <p:nvPr/>
        </p:nvSpPr>
        <p:spPr>
          <a:xfrm>
            <a:off y="2607025" x="6028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EQ</a:t>
            </a:r>
            <a:r>
              <a:rPr sz="740" lang="en-US">
                <a:solidFill>
                  <a:srgbClr val="000000"/>
                </a:solidFill>
                <a:latin typeface="Arial"/>
                <a:ea typeface="Arial"/>
                <a:cs typeface="Arial"/>
                <a:sym typeface="Arial"/>
              </a:rPr>
              <a:t>T</a:t>
            </a:r>
          </a:p>
        </p:txBody>
      </p:sp>
      <p:sp>
        <p:nvSpPr>
          <p:cNvPr id="426" name="Shape 426"/>
          <p:cNvSpPr txBox="1"/>
          <p:nvPr/>
        </p:nvSpPr>
        <p:spPr>
          <a:xfrm>
            <a:off y="2607025" x="5520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M</a:t>
            </a:r>
            <a:r>
              <a:rPr sz="740" lang="en-US">
                <a:solidFill>
                  <a:srgbClr val="000000"/>
                </a:solidFill>
                <a:latin typeface="Arial"/>
                <a:ea typeface="Arial"/>
                <a:cs typeface="Arial"/>
                <a:sym typeface="Arial"/>
              </a:rPr>
              <a:t>T</a:t>
            </a:r>
          </a:p>
        </p:txBody>
      </p:sp>
      <p:sp>
        <p:nvSpPr>
          <p:cNvPr id="427" name="Shape 427"/>
          <p:cNvSpPr txBox="1"/>
          <p:nvPr/>
        </p:nvSpPr>
        <p:spPr>
          <a:xfrm>
            <a:off y="2607025" x="5097625"/>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0</a:t>
            </a:r>
          </a:p>
        </p:txBody>
      </p:sp>
      <p:sp>
        <p:nvSpPr>
          <p:cNvPr id="428" name="Shape 428"/>
          <p:cNvSpPr txBox="1"/>
          <p:nvPr/>
        </p:nvSpPr>
        <p:spPr>
          <a:xfrm>
            <a:off y="2607025" x="4674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 (</a:t>
            </a:r>
          </a:p>
        </p:txBody>
      </p:sp>
      <p:sp>
        <p:nvSpPr>
          <p:cNvPr id="429" name="Shape 429"/>
          <p:cNvSpPr txBox="1"/>
          <p:nvPr/>
        </p:nvSpPr>
        <p:spPr>
          <a:xfrm>
            <a:off y="2607025" x="425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S</a:t>
            </a:r>
            <a:r>
              <a:rPr sz="740" lang="en-US">
                <a:solidFill>
                  <a:srgbClr val="000000"/>
                </a:solidFill>
                <a:latin typeface="Arial"/>
                <a:ea typeface="Arial"/>
                <a:cs typeface="Arial"/>
                <a:sym typeface="Arial"/>
              </a:rPr>
              <a:t>T</a:t>
            </a:r>
          </a:p>
        </p:txBody>
      </p:sp>
      <p:sp>
        <p:nvSpPr>
          <p:cNvPr id="430" name="Shape 430"/>
          <p:cNvSpPr txBox="1"/>
          <p:nvPr/>
        </p:nvSpPr>
        <p:spPr>
          <a:xfrm>
            <a:off y="2607025" x="3912300"/>
            <a:ext cy="243749" cx="210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0</a:t>
            </a:r>
          </a:p>
        </p:txBody>
      </p:sp>
      <p:sp>
        <p:nvSpPr>
          <p:cNvPr id="431" name="Shape 431"/>
          <p:cNvSpPr txBox="1"/>
          <p:nvPr/>
        </p:nvSpPr>
        <p:spPr>
          <a:xfrm>
            <a:off y="2607025" x="3488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 (</a:t>
            </a:r>
          </a:p>
        </p:txBody>
      </p:sp>
      <p:sp>
        <p:nvSpPr>
          <p:cNvPr id="432" name="Shape 432"/>
          <p:cNvSpPr txBox="1"/>
          <p:nvPr/>
        </p:nvSpPr>
        <p:spPr>
          <a:xfrm>
            <a:off y="2607025" x="2726950"/>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Exp+CVA</a:t>
            </a:r>
          </a:p>
        </p:txBody>
      </p:sp>
      <p:sp>
        <p:nvSpPr>
          <p:cNvPr id="433" name="Shape 433"/>
          <p:cNvSpPr txBox="1"/>
          <p:nvPr/>
        </p:nvSpPr>
        <p:spPr>
          <a:xfrm>
            <a:off y="2607025" x="864300"/>
            <a:ext cy="243749" cx="173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Netting changes</a:t>
            </a:r>
          </a:p>
        </p:txBody>
      </p:sp>
      <p:sp>
        <p:nvSpPr>
          <p:cNvPr id="434" name="Shape 434"/>
          <p:cNvSpPr txBox="1"/>
          <p:nvPr/>
        </p:nvSpPr>
        <p:spPr>
          <a:xfrm>
            <a:off y="2607025" x="44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7</a:t>
            </a:r>
          </a:p>
        </p:txBody>
      </p:sp>
      <p:sp>
        <p:nvSpPr>
          <p:cNvPr id="435" name="Shape 435"/>
          <p:cNvSpPr txBox="1"/>
          <p:nvPr/>
        </p:nvSpPr>
        <p:spPr>
          <a:xfrm>
            <a:off y="2337150" x="9161625"/>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P</a:t>
            </a:r>
            <a:r>
              <a:rPr sz="740" lang="en-US">
                <a:solidFill>
                  <a:srgbClr val="000000"/>
                </a:solidFill>
                <a:latin typeface="Arial"/>
                <a:ea typeface="Arial"/>
                <a:cs typeface="Arial"/>
                <a:sym typeface="Arial"/>
              </a:rPr>
              <a:t>0 </a:t>
            </a:r>
            <a:r>
              <a:rPr sz="1111" lang="en-US">
                <a:solidFill>
                  <a:srgbClr val="000000"/>
                </a:solidFill>
                <a:latin typeface="Arial"/>
                <a:ea typeface="Arial"/>
                <a:cs typeface="Arial"/>
                <a:sym typeface="Arial"/>
              </a:rPr>
              <a:t>))</a:t>
            </a:r>
          </a:p>
        </p:txBody>
      </p:sp>
      <p:sp>
        <p:nvSpPr>
          <p:cNvPr id="436" name="Shape 436"/>
          <p:cNvSpPr txBox="1"/>
          <p:nvPr/>
        </p:nvSpPr>
        <p:spPr>
          <a:xfrm>
            <a:off y="2337150" x="8653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CO</a:t>
            </a:r>
            <a:r>
              <a:rPr sz="740" lang="en-US">
                <a:solidFill>
                  <a:srgbClr val="000000"/>
                </a:solidFill>
                <a:latin typeface="Arial"/>
                <a:ea typeface="Arial"/>
                <a:cs typeface="Arial"/>
                <a:sym typeface="Arial"/>
              </a:rPr>
              <a:t>0</a:t>
            </a:r>
          </a:p>
        </p:txBody>
      </p:sp>
      <p:sp>
        <p:nvSpPr>
          <p:cNvPr id="437" name="Shape 437"/>
          <p:cNvSpPr txBox="1"/>
          <p:nvPr/>
        </p:nvSpPr>
        <p:spPr>
          <a:xfrm>
            <a:off y="2337150" x="8230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N</a:t>
            </a:r>
            <a:r>
              <a:rPr sz="740" lang="en-US">
                <a:solidFill>
                  <a:srgbClr val="000000"/>
                </a:solidFill>
                <a:latin typeface="Arial"/>
                <a:ea typeface="Arial"/>
                <a:cs typeface="Arial"/>
                <a:sym typeface="Arial"/>
              </a:rPr>
              <a:t>0</a:t>
            </a:r>
          </a:p>
        </p:txBody>
      </p:sp>
      <p:sp>
        <p:nvSpPr>
          <p:cNvPr id="438" name="Shape 438"/>
          <p:cNvSpPr txBox="1"/>
          <p:nvPr/>
        </p:nvSpPr>
        <p:spPr>
          <a:xfrm>
            <a:off y="2337150" x="7637625"/>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WW</a:t>
            </a:r>
            <a:r>
              <a:rPr sz="740" lang="en-US">
                <a:solidFill>
                  <a:srgbClr val="000000"/>
                </a:solidFill>
                <a:latin typeface="Arial"/>
                <a:ea typeface="Arial"/>
                <a:cs typeface="Arial"/>
                <a:sym typeface="Arial"/>
              </a:rPr>
              <a:t>T</a:t>
            </a:r>
          </a:p>
        </p:txBody>
      </p:sp>
      <p:sp>
        <p:nvSpPr>
          <p:cNvPr id="439" name="Shape 439"/>
          <p:cNvSpPr txBox="1"/>
          <p:nvPr/>
        </p:nvSpPr>
        <p:spPr>
          <a:xfrm>
            <a:off y="2337150" x="7129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CD</a:t>
            </a:r>
            <a:r>
              <a:rPr sz="740" lang="en-US">
                <a:solidFill>
                  <a:srgbClr val="000000"/>
                </a:solidFill>
                <a:latin typeface="Arial"/>
                <a:ea typeface="Arial"/>
                <a:cs typeface="Arial"/>
                <a:sym typeface="Arial"/>
              </a:rPr>
              <a:t>T</a:t>
            </a:r>
          </a:p>
        </p:txBody>
      </p:sp>
      <p:sp>
        <p:nvSpPr>
          <p:cNvPr id="440" name="Shape 440"/>
          <p:cNvSpPr txBox="1"/>
          <p:nvPr/>
        </p:nvSpPr>
        <p:spPr>
          <a:xfrm>
            <a:off y="2337150" x="6536950"/>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ED</a:t>
            </a:r>
            <a:r>
              <a:rPr sz="740" lang="en-US">
                <a:solidFill>
                  <a:srgbClr val="000000"/>
                </a:solidFill>
                <a:latin typeface="Arial"/>
                <a:ea typeface="Arial"/>
                <a:cs typeface="Arial"/>
                <a:sym typeface="Arial"/>
              </a:rPr>
              <a:t>db0T</a:t>
            </a:r>
          </a:p>
        </p:txBody>
      </p:sp>
      <p:sp>
        <p:nvSpPr>
          <p:cNvPr id="441" name="Shape 441"/>
          <p:cNvSpPr txBox="1"/>
          <p:nvPr/>
        </p:nvSpPr>
        <p:spPr>
          <a:xfrm>
            <a:off y="2337150" x="6028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EQ</a:t>
            </a:r>
            <a:r>
              <a:rPr sz="740" lang="en-US">
                <a:solidFill>
                  <a:srgbClr val="000000"/>
                </a:solidFill>
                <a:latin typeface="Arial"/>
                <a:ea typeface="Arial"/>
                <a:cs typeface="Arial"/>
                <a:sym typeface="Arial"/>
              </a:rPr>
              <a:t>T</a:t>
            </a:r>
          </a:p>
        </p:txBody>
      </p:sp>
      <p:sp>
        <p:nvSpPr>
          <p:cNvPr id="442" name="Shape 442"/>
          <p:cNvSpPr txBox="1"/>
          <p:nvPr/>
        </p:nvSpPr>
        <p:spPr>
          <a:xfrm>
            <a:off y="2337150" x="5520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M</a:t>
            </a:r>
            <a:r>
              <a:rPr sz="740" lang="en-US">
                <a:solidFill>
                  <a:srgbClr val="000000"/>
                </a:solidFill>
                <a:latin typeface="Arial"/>
                <a:ea typeface="Arial"/>
                <a:cs typeface="Arial"/>
                <a:sym typeface="Arial"/>
              </a:rPr>
              <a:t>T</a:t>
            </a:r>
          </a:p>
        </p:txBody>
      </p:sp>
      <p:sp>
        <p:nvSpPr>
          <p:cNvPr id="443" name="Shape 443"/>
          <p:cNvSpPr txBox="1"/>
          <p:nvPr/>
        </p:nvSpPr>
        <p:spPr>
          <a:xfrm>
            <a:off y="2337150" x="5097625"/>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0</a:t>
            </a:r>
          </a:p>
        </p:txBody>
      </p:sp>
      <p:sp>
        <p:nvSpPr>
          <p:cNvPr id="444" name="Shape 444"/>
          <p:cNvSpPr txBox="1"/>
          <p:nvPr/>
        </p:nvSpPr>
        <p:spPr>
          <a:xfrm>
            <a:off y="2337150" x="4674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 (</a:t>
            </a:r>
          </a:p>
        </p:txBody>
      </p:sp>
      <p:sp>
        <p:nvSpPr>
          <p:cNvPr id="445" name="Shape 445"/>
          <p:cNvSpPr txBox="1"/>
          <p:nvPr/>
        </p:nvSpPr>
        <p:spPr>
          <a:xfrm>
            <a:off y="2337150" x="425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S</a:t>
            </a:r>
            <a:r>
              <a:rPr sz="740" lang="en-US">
                <a:solidFill>
                  <a:srgbClr val="000000"/>
                </a:solidFill>
                <a:latin typeface="Arial"/>
                <a:ea typeface="Arial"/>
                <a:cs typeface="Arial"/>
                <a:sym typeface="Arial"/>
              </a:rPr>
              <a:t>T</a:t>
            </a:r>
          </a:p>
        </p:txBody>
      </p:sp>
      <p:sp>
        <p:nvSpPr>
          <p:cNvPr id="446" name="Shape 446"/>
          <p:cNvSpPr txBox="1"/>
          <p:nvPr/>
        </p:nvSpPr>
        <p:spPr>
          <a:xfrm>
            <a:off y="2337150" x="3912300"/>
            <a:ext cy="243749" cx="210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0</a:t>
            </a:r>
          </a:p>
        </p:txBody>
      </p:sp>
      <p:sp>
        <p:nvSpPr>
          <p:cNvPr id="447" name="Shape 447"/>
          <p:cNvSpPr txBox="1"/>
          <p:nvPr/>
        </p:nvSpPr>
        <p:spPr>
          <a:xfrm>
            <a:off y="2337150" x="3488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 (</a:t>
            </a:r>
          </a:p>
        </p:txBody>
      </p:sp>
      <p:sp>
        <p:nvSpPr>
          <p:cNvPr id="448" name="Shape 448"/>
          <p:cNvSpPr txBox="1"/>
          <p:nvPr/>
        </p:nvSpPr>
        <p:spPr>
          <a:xfrm>
            <a:off y="2337150" x="2726950"/>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CVA only</a:t>
            </a:r>
          </a:p>
        </p:txBody>
      </p:sp>
      <p:sp>
        <p:nvSpPr>
          <p:cNvPr id="449" name="Shape 449"/>
          <p:cNvSpPr txBox="1"/>
          <p:nvPr/>
        </p:nvSpPr>
        <p:spPr>
          <a:xfrm>
            <a:off y="2337150" x="864300"/>
            <a:ext cy="243749" cx="173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Market/Credit Correlation</a:t>
            </a:r>
          </a:p>
        </p:txBody>
      </p:sp>
      <p:sp>
        <p:nvSpPr>
          <p:cNvPr id="450" name="Shape 450"/>
          <p:cNvSpPr txBox="1"/>
          <p:nvPr/>
        </p:nvSpPr>
        <p:spPr>
          <a:xfrm>
            <a:off y="2337150" x="44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6</a:t>
            </a:r>
          </a:p>
        </p:txBody>
      </p:sp>
      <p:sp>
        <p:nvSpPr>
          <p:cNvPr id="451" name="Shape 451"/>
          <p:cNvSpPr txBox="1"/>
          <p:nvPr/>
        </p:nvSpPr>
        <p:spPr>
          <a:xfrm>
            <a:off y="2061975" x="9161625"/>
            <a:ext cy="2490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P</a:t>
            </a:r>
            <a:r>
              <a:rPr sz="740" lang="en-US">
                <a:solidFill>
                  <a:srgbClr val="000000"/>
                </a:solidFill>
                <a:latin typeface="Arial"/>
                <a:ea typeface="Arial"/>
                <a:cs typeface="Arial"/>
                <a:sym typeface="Arial"/>
              </a:rPr>
              <a:t>0 </a:t>
            </a:r>
            <a:r>
              <a:rPr sz="1111" lang="en-US">
                <a:solidFill>
                  <a:srgbClr val="000000"/>
                </a:solidFill>
                <a:latin typeface="Arial"/>
                <a:ea typeface="Arial"/>
                <a:cs typeface="Arial"/>
                <a:sym typeface="Arial"/>
              </a:rPr>
              <a:t>))</a:t>
            </a:r>
          </a:p>
        </p:txBody>
      </p:sp>
      <p:sp>
        <p:nvSpPr>
          <p:cNvPr id="452" name="Shape 452"/>
          <p:cNvSpPr txBox="1"/>
          <p:nvPr/>
        </p:nvSpPr>
        <p:spPr>
          <a:xfrm>
            <a:off y="2061975" x="8653625"/>
            <a:ext cy="2490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CO</a:t>
            </a:r>
            <a:r>
              <a:rPr sz="740" lang="en-US">
                <a:solidFill>
                  <a:srgbClr val="000000"/>
                </a:solidFill>
                <a:latin typeface="Arial"/>
                <a:ea typeface="Arial"/>
                <a:cs typeface="Arial"/>
                <a:sym typeface="Arial"/>
              </a:rPr>
              <a:t>0</a:t>
            </a:r>
          </a:p>
        </p:txBody>
      </p:sp>
      <p:sp>
        <p:nvSpPr>
          <p:cNvPr id="453" name="Shape 453"/>
          <p:cNvSpPr txBox="1"/>
          <p:nvPr/>
        </p:nvSpPr>
        <p:spPr>
          <a:xfrm>
            <a:off y="2061975" x="8230300"/>
            <a:ext cy="2490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N</a:t>
            </a:r>
            <a:r>
              <a:rPr sz="740" lang="en-US">
                <a:solidFill>
                  <a:srgbClr val="000000"/>
                </a:solidFill>
                <a:latin typeface="Arial"/>
                <a:ea typeface="Arial"/>
                <a:cs typeface="Arial"/>
                <a:sym typeface="Arial"/>
              </a:rPr>
              <a:t>0</a:t>
            </a:r>
          </a:p>
        </p:txBody>
      </p:sp>
      <p:sp>
        <p:nvSpPr>
          <p:cNvPr id="454" name="Shape 454"/>
          <p:cNvSpPr txBox="1"/>
          <p:nvPr/>
        </p:nvSpPr>
        <p:spPr>
          <a:xfrm>
            <a:off y="2061975" x="7637625"/>
            <a:ext cy="2490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WW</a:t>
            </a:r>
            <a:r>
              <a:rPr sz="740" lang="en-US">
                <a:solidFill>
                  <a:srgbClr val="000000"/>
                </a:solidFill>
                <a:latin typeface="Arial"/>
                <a:ea typeface="Arial"/>
                <a:cs typeface="Arial"/>
                <a:sym typeface="Arial"/>
              </a:rPr>
              <a:t>T</a:t>
            </a:r>
          </a:p>
        </p:txBody>
      </p:sp>
      <p:sp>
        <p:nvSpPr>
          <p:cNvPr id="455" name="Shape 455"/>
          <p:cNvSpPr txBox="1"/>
          <p:nvPr/>
        </p:nvSpPr>
        <p:spPr>
          <a:xfrm>
            <a:off y="2061975" x="7129625"/>
            <a:ext cy="2490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CD</a:t>
            </a:r>
            <a:r>
              <a:rPr sz="740" lang="en-US">
                <a:solidFill>
                  <a:srgbClr val="000000"/>
                </a:solidFill>
                <a:latin typeface="Arial"/>
                <a:ea typeface="Arial"/>
                <a:cs typeface="Arial"/>
                <a:sym typeface="Arial"/>
              </a:rPr>
              <a:t>T</a:t>
            </a:r>
          </a:p>
        </p:txBody>
      </p:sp>
      <p:sp>
        <p:nvSpPr>
          <p:cNvPr id="456" name="Shape 456"/>
          <p:cNvSpPr txBox="1"/>
          <p:nvPr/>
        </p:nvSpPr>
        <p:spPr>
          <a:xfrm>
            <a:off y="2061975" x="6536950"/>
            <a:ext cy="2490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ED</a:t>
            </a:r>
            <a:r>
              <a:rPr sz="740" lang="en-US">
                <a:solidFill>
                  <a:srgbClr val="000000"/>
                </a:solidFill>
                <a:latin typeface="Arial"/>
                <a:ea typeface="Arial"/>
                <a:cs typeface="Arial"/>
                <a:sym typeface="Arial"/>
              </a:rPr>
              <a:t>db0T</a:t>
            </a:r>
          </a:p>
        </p:txBody>
      </p:sp>
      <p:sp>
        <p:nvSpPr>
          <p:cNvPr id="457" name="Shape 457"/>
          <p:cNvSpPr txBox="1"/>
          <p:nvPr/>
        </p:nvSpPr>
        <p:spPr>
          <a:xfrm>
            <a:off y="2061975" x="6028950"/>
            <a:ext cy="2490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EQ</a:t>
            </a:r>
            <a:r>
              <a:rPr sz="740" lang="en-US">
                <a:solidFill>
                  <a:srgbClr val="000000"/>
                </a:solidFill>
                <a:latin typeface="Arial"/>
                <a:ea typeface="Arial"/>
                <a:cs typeface="Arial"/>
                <a:sym typeface="Arial"/>
              </a:rPr>
              <a:t>T</a:t>
            </a:r>
          </a:p>
        </p:txBody>
      </p:sp>
      <p:sp>
        <p:nvSpPr>
          <p:cNvPr id="458" name="Shape 458"/>
          <p:cNvSpPr txBox="1"/>
          <p:nvPr/>
        </p:nvSpPr>
        <p:spPr>
          <a:xfrm>
            <a:off y="2061975" x="5520950"/>
            <a:ext cy="2490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M</a:t>
            </a:r>
            <a:r>
              <a:rPr sz="740" lang="en-US">
                <a:solidFill>
                  <a:srgbClr val="000000"/>
                </a:solidFill>
                <a:latin typeface="Arial"/>
                <a:ea typeface="Arial"/>
                <a:cs typeface="Arial"/>
                <a:sym typeface="Arial"/>
              </a:rPr>
              <a:t>T</a:t>
            </a:r>
          </a:p>
        </p:txBody>
      </p:sp>
      <p:sp>
        <p:nvSpPr>
          <p:cNvPr id="459" name="Shape 459"/>
          <p:cNvSpPr txBox="1"/>
          <p:nvPr/>
        </p:nvSpPr>
        <p:spPr>
          <a:xfrm>
            <a:off y="2061975" x="5097625"/>
            <a:ext cy="2490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0</a:t>
            </a:r>
          </a:p>
        </p:txBody>
      </p:sp>
      <p:sp>
        <p:nvSpPr>
          <p:cNvPr id="460" name="Shape 460"/>
          <p:cNvSpPr txBox="1"/>
          <p:nvPr/>
        </p:nvSpPr>
        <p:spPr>
          <a:xfrm>
            <a:off y="2061975" x="4674300"/>
            <a:ext cy="2490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 (</a:t>
            </a:r>
          </a:p>
        </p:txBody>
      </p:sp>
      <p:sp>
        <p:nvSpPr>
          <p:cNvPr id="461" name="Shape 461"/>
          <p:cNvSpPr txBox="1"/>
          <p:nvPr/>
        </p:nvSpPr>
        <p:spPr>
          <a:xfrm>
            <a:off y="2061975" x="4250950"/>
            <a:ext cy="2490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S</a:t>
            </a:r>
            <a:r>
              <a:rPr sz="740" lang="en-US">
                <a:solidFill>
                  <a:srgbClr val="000000"/>
                </a:solidFill>
                <a:latin typeface="Arial"/>
                <a:ea typeface="Arial"/>
                <a:cs typeface="Arial"/>
                <a:sym typeface="Arial"/>
              </a:rPr>
              <a:t>0</a:t>
            </a:r>
          </a:p>
        </p:txBody>
      </p:sp>
      <p:sp>
        <p:nvSpPr>
          <p:cNvPr id="462" name="Shape 462"/>
          <p:cNvSpPr txBox="1"/>
          <p:nvPr/>
        </p:nvSpPr>
        <p:spPr>
          <a:xfrm>
            <a:off y="2061975" x="3912300"/>
            <a:ext cy="249049" cx="210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0</a:t>
            </a:r>
          </a:p>
        </p:txBody>
      </p:sp>
      <p:sp>
        <p:nvSpPr>
          <p:cNvPr id="463" name="Shape 463"/>
          <p:cNvSpPr txBox="1"/>
          <p:nvPr/>
        </p:nvSpPr>
        <p:spPr>
          <a:xfrm>
            <a:off y="2061975" x="3488950"/>
            <a:ext cy="2490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 (</a:t>
            </a:r>
          </a:p>
        </p:txBody>
      </p:sp>
      <p:sp>
        <p:nvSpPr>
          <p:cNvPr id="464" name="Shape 464"/>
          <p:cNvSpPr txBox="1"/>
          <p:nvPr/>
        </p:nvSpPr>
        <p:spPr>
          <a:xfrm>
            <a:off y="2061975" x="2726950"/>
            <a:ext cy="2490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Exp+CVA</a:t>
            </a:r>
          </a:p>
        </p:txBody>
      </p:sp>
      <p:sp>
        <p:nvSpPr>
          <p:cNvPr id="465" name="Shape 465"/>
          <p:cNvSpPr txBox="1"/>
          <p:nvPr/>
        </p:nvSpPr>
        <p:spPr>
          <a:xfrm>
            <a:off y="2061975" x="864300"/>
            <a:ext cy="249049" cx="173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Total Market Movement</a:t>
            </a:r>
          </a:p>
        </p:txBody>
      </p:sp>
      <p:sp>
        <p:nvSpPr>
          <p:cNvPr id="466" name="Shape 466"/>
          <p:cNvSpPr txBox="1"/>
          <p:nvPr/>
        </p:nvSpPr>
        <p:spPr>
          <a:xfrm>
            <a:off y="2061975" x="440950"/>
            <a:ext cy="2490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5</a:t>
            </a:r>
          </a:p>
        </p:txBody>
      </p:sp>
      <p:sp>
        <p:nvSpPr>
          <p:cNvPr id="467" name="Shape 467"/>
          <p:cNvSpPr txBox="1"/>
          <p:nvPr/>
        </p:nvSpPr>
        <p:spPr>
          <a:xfrm>
            <a:off y="1792100" x="9161625"/>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P</a:t>
            </a:r>
            <a:r>
              <a:rPr sz="740" lang="en-US">
                <a:solidFill>
                  <a:srgbClr val="000000"/>
                </a:solidFill>
                <a:latin typeface="Arial"/>
                <a:ea typeface="Arial"/>
                <a:cs typeface="Arial"/>
                <a:sym typeface="Arial"/>
              </a:rPr>
              <a:t>ww0 </a:t>
            </a:r>
            <a:r>
              <a:rPr sz="1111" lang="en-US">
                <a:solidFill>
                  <a:srgbClr val="000000"/>
                </a:solidFill>
                <a:latin typeface="Arial"/>
                <a:ea typeface="Arial"/>
                <a:cs typeface="Arial"/>
                <a:sym typeface="Arial"/>
              </a:rPr>
              <a:t>))</a:t>
            </a:r>
          </a:p>
        </p:txBody>
      </p:sp>
      <p:sp>
        <p:nvSpPr>
          <p:cNvPr id="468" name="Shape 468"/>
          <p:cNvSpPr txBox="1"/>
          <p:nvPr/>
        </p:nvSpPr>
        <p:spPr>
          <a:xfrm>
            <a:off y="1792100" x="8653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CO</a:t>
            </a:r>
            <a:r>
              <a:rPr sz="740" lang="en-US">
                <a:solidFill>
                  <a:srgbClr val="000000"/>
                </a:solidFill>
                <a:latin typeface="Arial"/>
                <a:ea typeface="Arial"/>
                <a:cs typeface="Arial"/>
                <a:sym typeface="Arial"/>
              </a:rPr>
              <a:t>0</a:t>
            </a:r>
          </a:p>
        </p:txBody>
      </p:sp>
      <p:sp>
        <p:nvSpPr>
          <p:cNvPr id="469" name="Shape 469"/>
          <p:cNvSpPr txBox="1"/>
          <p:nvPr/>
        </p:nvSpPr>
        <p:spPr>
          <a:xfrm>
            <a:off y="1792100" x="8230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N</a:t>
            </a:r>
            <a:r>
              <a:rPr sz="740" lang="en-US">
                <a:solidFill>
                  <a:srgbClr val="000000"/>
                </a:solidFill>
                <a:latin typeface="Arial"/>
                <a:ea typeface="Arial"/>
                <a:cs typeface="Arial"/>
                <a:sym typeface="Arial"/>
              </a:rPr>
              <a:t>0</a:t>
            </a:r>
          </a:p>
        </p:txBody>
      </p:sp>
      <p:sp>
        <p:nvSpPr>
          <p:cNvPr id="470" name="Shape 470"/>
          <p:cNvSpPr txBox="1"/>
          <p:nvPr/>
        </p:nvSpPr>
        <p:spPr>
          <a:xfrm>
            <a:off y="1792100" x="7637625"/>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WW</a:t>
            </a:r>
            <a:r>
              <a:rPr sz="740" lang="en-US">
                <a:solidFill>
                  <a:srgbClr val="000000"/>
                </a:solidFill>
                <a:latin typeface="Arial"/>
                <a:ea typeface="Arial"/>
                <a:cs typeface="Arial"/>
                <a:sym typeface="Arial"/>
              </a:rPr>
              <a:t>0</a:t>
            </a:r>
          </a:p>
        </p:txBody>
      </p:sp>
      <p:sp>
        <p:nvSpPr>
          <p:cNvPr id="471" name="Shape 471"/>
          <p:cNvSpPr txBox="1"/>
          <p:nvPr/>
        </p:nvSpPr>
        <p:spPr>
          <a:xfrm>
            <a:off y="1792100" x="7129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CD</a:t>
            </a:r>
            <a:r>
              <a:rPr sz="740" lang="en-US">
                <a:solidFill>
                  <a:srgbClr val="000000"/>
                </a:solidFill>
                <a:latin typeface="Arial"/>
                <a:ea typeface="Arial"/>
                <a:cs typeface="Arial"/>
                <a:sym typeface="Arial"/>
              </a:rPr>
              <a:t>T</a:t>
            </a:r>
          </a:p>
        </p:txBody>
      </p:sp>
      <p:sp>
        <p:nvSpPr>
          <p:cNvPr id="472" name="Shape 472"/>
          <p:cNvSpPr txBox="1"/>
          <p:nvPr/>
        </p:nvSpPr>
        <p:spPr>
          <a:xfrm>
            <a:off y="1792100" x="6536950"/>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ED</a:t>
            </a:r>
            <a:r>
              <a:rPr sz="740" lang="en-US">
                <a:solidFill>
                  <a:srgbClr val="000000"/>
                </a:solidFill>
                <a:latin typeface="Arial"/>
                <a:ea typeface="Arial"/>
                <a:cs typeface="Arial"/>
                <a:sym typeface="Arial"/>
              </a:rPr>
              <a:t>db0T</a:t>
            </a:r>
          </a:p>
        </p:txBody>
      </p:sp>
      <p:sp>
        <p:nvSpPr>
          <p:cNvPr id="473" name="Shape 473"/>
          <p:cNvSpPr txBox="1"/>
          <p:nvPr/>
        </p:nvSpPr>
        <p:spPr>
          <a:xfrm>
            <a:off y="1792100" x="6028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EQ</a:t>
            </a:r>
            <a:r>
              <a:rPr sz="740" lang="en-US">
                <a:solidFill>
                  <a:srgbClr val="000000"/>
                </a:solidFill>
                <a:latin typeface="Arial"/>
                <a:ea typeface="Arial"/>
                <a:cs typeface="Arial"/>
                <a:sym typeface="Arial"/>
              </a:rPr>
              <a:t>T</a:t>
            </a:r>
          </a:p>
        </p:txBody>
      </p:sp>
      <p:sp>
        <p:nvSpPr>
          <p:cNvPr id="474" name="Shape 474"/>
          <p:cNvSpPr txBox="1"/>
          <p:nvPr/>
        </p:nvSpPr>
        <p:spPr>
          <a:xfrm>
            <a:off y="1792100" x="5520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M</a:t>
            </a:r>
            <a:r>
              <a:rPr sz="740" lang="en-US">
                <a:solidFill>
                  <a:srgbClr val="000000"/>
                </a:solidFill>
                <a:latin typeface="Arial"/>
                <a:ea typeface="Arial"/>
                <a:cs typeface="Arial"/>
                <a:sym typeface="Arial"/>
              </a:rPr>
              <a:t>T</a:t>
            </a:r>
          </a:p>
        </p:txBody>
      </p:sp>
      <p:sp>
        <p:nvSpPr>
          <p:cNvPr id="475" name="Shape 475"/>
          <p:cNvSpPr txBox="1"/>
          <p:nvPr/>
        </p:nvSpPr>
        <p:spPr>
          <a:xfrm>
            <a:off y="1792100" x="5097625"/>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0</a:t>
            </a:r>
          </a:p>
        </p:txBody>
      </p:sp>
      <p:sp>
        <p:nvSpPr>
          <p:cNvPr id="476" name="Shape 476"/>
          <p:cNvSpPr txBox="1"/>
          <p:nvPr/>
        </p:nvSpPr>
        <p:spPr>
          <a:xfrm>
            <a:off y="1792100" x="4674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 (</a:t>
            </a:r>
          </a:p>
        </p:txBody>
      </p:sp>
      <p:sp>
        <p:nvSpPr>
          <p:cNvPr id="477" name="Shape 477"/>
          <p:cNvSpPr txBox="1"/>
          <p:nvPr/>
        </p:nvSpPr>
        <p:spPr>
          <a:xfrm>
            <a:off y="1792100" x="425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S</a:t>
            </a:r>
            <a:r>
              <a:rPr sz="740" lang="en-US">
                <a:solidFill>
                  <a:srgbClr val="000000"/>
                </a:solidFill>
                <a:latin typeface="Arial"/>
                <a:ea typeface="Arial"/>
                <a:cs typeface="Arial"/>
                <a:sym typeface="Arial"/>
              </a:rPr>
              <a:t>0</a:t>
            </a:r>
          </a:p>
        </p:txBody>
      </p:sp>
      <p:sp>
        <p:nvSpPr>
          <p:cNvPr id="478" name="Shape 478"/>
          <p:cNvSpPr txBox="1"/>
          <p:nvPr/>
        </p:nvSpPr>
        <p:spPr>
          <a:xfrm>
            <a:off y="1792100" x="3912300"/>
            <a:ext cy="243749" cx="210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0</a:t>
            </a:r>
          </a:p>
        </p:txBody>
      </p:sp>
      <p:sp>
        <p:nvSpPr>
          <p:cNvPr id="479" name="Shape 479"/>
          <p:cNvSpPr txBox="1"/>
          <p:nvPr/>
        </p:nvSpPr>
        <p:spPr>
          <a:xfrm>
            <a:off y="1792100" x="3488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 (</a:t>
            </a:r>
          </a:p>
        </p:txBody>
      </p:sp>
      <p:sp>
        <p:nvSpPr>
          <p:cNvPr id="480" name="Shape 480"/>
          <p:cNvSpPr txBox="1"/>
          <p:nvPr/>
        </p:nvSpPr>
        <p:spPr>
          <a:xfrm>
            <a:off y="1792100" x="2726950"/>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Exp+CVA</a:t>
            </a:r>
          </a:p>
        </p:txBody>
      </p:sp>
      <p:sp>
        <p:nvSpPr>
          <p:cNvPr id="481" name="Shape 481"/>
          <p:cNvSpPr txBox="1"/>
          <p:nvPr/>
        </p:nvSpPr>
        <p:spPr>
          <a:xfrm>
            <a:off y="1792100" x="864300"/>
            <a:ext cy="243749" cx="173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Wrong Way Impact</a:t>
            </a:r>
          </a:p>
        </p:txBody>
      </p:sp>
      <p:sp>
        <p:nvSpPr>
          <p:cNvPr id="482" name="Shape 482"/>
          <p:cNvSpPr txBox="1"/>
          <p:nvPr/>
        </p:nvSpPr>
        <p:spPr>
          <a:xfrm>
            <a:off y="1792100" x="44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4</a:t>
            </a:r>
          </a:p>
        </p:txBody>
      </p:sp>
      <p:sp>
        <p:nvSpPr>
          <p:cNvPr id="483" name="Shape 483"/>
          <p:cNvSpPr txBox="1"/>
          <p:nvPr/>
        </p:nvSpPr>
        <p:spPr>
          <a:xfrm>
            <a:off y="1522225" x="9161625"/>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P</a:t>
            </a:r>
            <a:r>
              <a:rPr sz="740" lang="en-US">
                <a:solidFill>
                  <a:srgbClr val="000000"/>
                </a:solidFill>
                <a:latin typeface="Arial"/>
                <a:ea typeface="Arial"/>
                <a:cs typeface="Arial"/>
                <a:sym typeface="Arial"/>
              </a:rPr>
              <a:t>0 </a:t>
            </a:r>
            <a:r>
              <a:rPr sz="1111" lang="en-US">
                <a:solidFill>
                  <a:srgbClr val="000000"/>
                </a:solidFill>
                <a:latin typeface="Arial"/>
                <a:ea typeface="Arial"/>
                <a:cs typeface="Arial"/>
                <a:sym typeface="Arial"/>
              </a:rPr>
              <a:t>))</a:t>
            </a:r>
          </a:p>
        </p:txBody>
      </p:sp>
      <p:sp>
        <p:nvSpPr>
          <p:cNvPr id="484" name="Shape 484"/>
          <p:cNvSpPr txBox="1"/>
          <p:nvPr/>
        </p:nvSpPr>
        <p:spPr>
          <a:xfrm>
            <a:off y="1522225" x="8653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CO</a:t>
            </a:r>
            <a:r>
              <a:rPr sz="740" lang="en-US">
                <a:solidFill>
                  <a:srgbClr val="000000"/>
                </a:solidFill>
                <a:latin typeface="Arial"/>
                <a:ea typeface="Arial"/>
                <a:cs typeface="Arial"/>
                <a:sym typeface="Arial"/>
              </a:rPr>
              <a:t>0</a:t>
            </a:r>
          </a:p>
        </p:txBody>
      </p:sp>
      <p:sp>
        <p:nvSpPr>
          <p:cNvPr id="485" name="Shape 485"/>
          <p:cNvSpPr txBox="1"/>
          <p:nvPr/>
        </p:nvSpPr>
        <p:spPr>
          <a:xfrm>
            <a:off y="1522225" x="8230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N</a:t>
            </a:r>
            <a:r>
              <a:rPr sz="740" lang="en-US">
                <a:solidFill>
                  <a:srgbClr val="000000"/>
                </a:solidFill>
                <a:latin typeface="Arial"/>
                <a:ea typeface="Arial"/>
                <a:cs typeface="Arial"/>
                <a:sym typeface="Arial"/>
              </a:rPr>
              <a:t>0</a:t>
            </a:r>
          </a:p>
        </p:txBody>
      </p:sp>
      <p:sp>
        <p:nvSpPr>
          <p:cNvPr id="486" name="Shape 486"/>
          <p:cNvSpPr txBox="1"/>
          <p:nvPr/>
        </p:nvSpPr>
        <p:spPr>
          <a:xfrm>
            <a:off y="1522225" x="7637625"/>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WW</a:t>
            </a:r>
            <a:r>
              <a:rPr sz="740" lang="en-US">
                <a:solidFill>
                  <a:srgbClr val="000000"/>
                </a:solidFill>
                <a:latin typeface="Arial"/>
                <a:ea typeface="Arial"/>
                <a:cs typeface="Arial"/>
                <a:sym typeface="Arial"/>
              </a:rPr>
              <a:t>0</a:t>
            </a:r>
          </a:p>
        </p:txBody>
      </p:sp>
      <p:sp>
        <p:nvSpPr>
          <p:cNvPr id="487" name="Shape 487"/>
          <p:cNvSpPr txBox="1"/>
          <p:nvPr/>
        </p:nvSpPr>
        <p:spPr>
          <a:xfrm>
            <a:off y="1522225" x="7129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CD</a:t>
            </a:r>
            <a:r>
              <a:rPr sz="740" lang="en-US">
                <a:solidFill>
                  <a:srgbClr val="000000"/>
                </a:solidFill>
                <a:latin typeface="Arial"/>
                <a:ea typeface="Arial"/>
                <a:cs typeface="Arial"/>
                <a:sym typeface="Arial"/>
              </a:rPr>
              <a:t>0</a:t>
            </a:r>
          </a:p>
        </p:txBody>
      </p:sp>
      <p:sp>
        <p:nvSpPr>
          <p:cNvPr id="488" name="Shape 488"/>
          <p:cNvSpPr txBox="1"/>
          <p:nvPr/>
        </p:nvSpPr>
        <p:spPr>
          <a:xfrm>
            <a:off y="1522225" x="6536950"/>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ED</a:t>
            </a:r>
            <a:r>
              <a:rPr sz="740" lang="en-US">
                <a:solidFill>
                  <a:srgbClr val="000000"/>
                </a:solidFill>
                <a:latin typeface="Arial"/>
                <a:ea typeface="Arial"/>
                <a:cs typeface="Arial"/>
                <a:sym typeface="Arial"/>
              </a:rPr>
              <a:t>0</a:t>
            </a:r>
          </a:p>
        </p:txBody>
      </p:sp>
      <p:sp>
        <p:nvSpPr>
          <p:cNvPr id="489" name="Shape 489"/>
          <p:cNvSpPr txBox="1"/>
          <p:nvPr/>
        </p:nvSpPr>
        <p:spPr>
          <a:xfrm>
            <a:off y="1522225" x="6028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EQ</a:t>
            </a:r>
            <a:r>
              <a:rPr sz="740" lang="en-US">
                <a:solidFill>
                  <a:srgbClr val="000000"/>
                </a:solidFill>
                <a:latin typeface="Arial"/>
                <a:ea typeface="Arial"/>
                <a:cs typeface="Arial"/>
                <a:sym typeface="Arial"/>
              </a:rPr>
              <a:t>0</a:t>
            </a:r>
          </a:p>
        </p:txBody>
      </p:sp>
      <p:sp>
        <p:nvSpPr>
          <p:cNvPr id="490" name="Shape 490"/>
          <p:cNvSpPr txBox="1"/>
          <p:nvPr/>
        </p:nvSpPr>
        <p:spPr>
          <a:xfrm>
            <a:off y="1522225" x="5520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M</a:t>
            </a:r>
            <a:r>
              <a:rPr sz="740" lang="en-US">
                <a:solidFill>
                  <a:srgbClr val="000000"/>
                </a:solidFill>
                <a:latin typeface="Arial"/>
                <a:ea typeface="Arial"/>
                <a:cs typeface="Arial"/>
                <a:sym typeface="Arial"/>
              </a:rPr>
              <a:t>0</a:t>
            </a:r>
          </a:p>
        </p:txBody>
      </p:sp>
      <p:sp>
        <p:nvSpPr>
          <p:cNvPr id="491" name="Shape 491"/>
          <p:cNvSpPr txBox="1"/>
          <p:nvPr/>
        </p:nvSpPr>
        <p:spPr>
          <a:xfrm>
            <a:off y="1522225" x="5097625"/>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0</a:t>
            </a:r>
          </a:p>
        </p:txBody>
      </p:sp>
      <p:sp>
        <p:nvSpPr>
          <p:cNvPr id="492" name="Shape 492"/>
          <p:cNvSpPr txBox="1"/>
          <p:nvPr/>
        </p:nvSpPr>
        <p:spPr>
          <a:xfrm>
            <a:off y="1522225" x="4674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 (</a:t>
            </a:r>
          </a:p>
        </p:txBody>
      </p:sp>
      <p:sp>
        <p:nvSpPr>
          <p:cNvPr id="493" name="Shape 493"/>
          <p:cNvSpPr txBox="1"/>
          <p:nvPr/>
        </p:nvSpPr>
        <p:spPr>
          <a:xfrm>
            <a:off y="1522225" x="425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S</a:t>
            </a:r>
            <a:r>
              <a:rPr sz="740" lang="en-US">
                <a:solidFill>
                  <a:srgbClr val="000000"/>
                </a:solidFill>
                <a:latin typeface="Arial"/>
                <a:ea typeface="Arial"/>
                <a:cs typeface="Arial"/>
                <a:sym typeface="Arial"/>
              </a:rPr>
              <a:t>T</a:t>
            </a:r>
          </a:p>
        </p:txBody>
      </p:sp>
      <p:sp>
        <p:nvSpPr>
          <p:cNvPr id="494" name="Shape 494"/>
          <p:cNvSpPr txBox="1"/>
          <p:nvPr/>
        </p:nvSpPr>
        <p:spPr>
          <a:xfrm>
            <a:off y="1522225" x="3912300"/>
            <a:ext cy="243749" cx="210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0</a:t>
            </a:r>
          </a:p>
        </p:txBody>
      </p:sp>
      <p:sp>
        <p:nvSpPr>
          <p:cNvPr id="495" name="Shape 495"/>
          <p:cNvSpPr txBox="1"/>
          <p:nvPr/>
        </p:nvSpPr>
        <p:spPr>
          <a:xfrm>
            <a:off y="1522225" x="3488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 (</a:t>
            </a:r>
          </a:p>
        </p:txBody>
      </p:sp>
      <p:sp>
        <p:nvSpPr>
          <p:cNvPr id="496" name="Shape 496"/>
          <p:cNvSpPr txBox="1"/>
          <p:nvPr/>
        </p:nvSpPr>
        <p:spPr>
          <a:xfrm>
            <a:off y="1522225" x="2726950"/>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CVA only</a:t>
            </a:r>
          </a:p>
        </p:txBody>
      </p:sp>
      <p:sp>
        <p:nvSpPr>
          <p:cNvPr id="497" name="Shape 497"/>
          <p:cNvSpPr txBox="1"/>
          <p:nvPr/>
        </p:nvSpPr>
        <p:spPr>
          <a:xfrm>
            <a:off y="1522225" x="864300"/>
            <a:ext cy="243749" cx="173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Bootstrapping Failure </a:t>
            </a:r>
          </a:p>
        </p:txBody>
      </p:sp>
      <p:sp>
        <p:nvSpPr>
          <p:cNvPr id="498" name="Shape 498"/>
          <p:cNvSpPr txBox="1"/>
          <p:nvPr/>
        </p:nvSpPr>
        <p:spPr>
          <a:xfrm>
            <a:off y="1522225" x="44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3</a:t>
            </a:r>
          </a:p>
        </p:txBody>
      </p:sp>
      <p:sp>
        <p:nvSpPr>
          <p:cNvPr id="499" name="Shape 499"/>
          <p:cNvSpPr txBox="1"/>
          <p:nvPr/>
        </p:nvSpPr>
        <p:spPr>
          <a:xfrm>
            <a:off y="1252350" x="9161625"/>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P</a:t>
            </a:r>
            <a:r>
              <a:rPr sz="740" lang="en-US">
                <a:solidFill>
                  <a:srgbClr val="000000"/>
                </a:solidFill>
                <a:latin typeface="Arial"/>
                <a:ea typeface="Arial"/>
                <a:cs typeface="Arial"/>
                <a:sym typeface="Arial"/>
              </a:rPr>
              <a:t>0 </a:t>
            </a:r>
            <a:r>
              <a:rPr sz="1111" lang="en-US">
                <a:solidFill>
                  <a:srgbClr val="000000"/>
                </a:solidFill>
                <a:latin typeface="Arial"/>
                <a:ea typeface="Arial"/>
                <a:cs typeface="Arial"/>
                <a:sym typeface="Arial"/>
              </a:rPr>
              <a:t>))</a:t>
            </a:r>
          </a:p>
        </p:txBody>
      </p:sp>
      <p:sp>
        <p:nvSpPr>
          <p:cNvPr id="500" name="Shape 500"/>
          <p:cNvSpPr txBox="1"/>
          <p:nvPr/>
        </p:nvSpPr>
        <p:spPr>
          <a:xfrm>
            <a:off y="1252350" x="8653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CO</a:t>
            </a:r>
            <a:r>
              <a:rPr sz="740" lang="en-US">
                <a:solidFill>
                  <a:srgbClr val="000000"/>
                </a:solidFill>
                <a:latin typeface="Arial"/>
                <a:ea typeface="Arial"/>
                <a:cs typeface="Arial"/>
                <a:sym typeface="Arial"/>
              </a:rPr>
              <a:t>0</a:t>
            </a:r>
          </a:p>
        </p:txBody>
      </p:sp>
      <p:sp>
        <p:nvSpPr>
          <p:cNvPr id="501" name="Shape 501"/>
          <p:cNvSpPr txBox="1"/>
          <p:nvPr/>
        </p:nvSpPr>
        <p:spPr>
          <a:xfrm>
            <a:off y="1252350" x="8230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N</a:t>
            </a:r>
            <a:r>
              <a:rPr sz="740" lang="en-US">
                <a:solidFill>
                  <a:srgbClr val="000000"/>
                </a:solidFill>
                <a:latin typeface="Arial"/>
                <a:ea typeface="Arial"/>
                <a:cs typeface="Arial"/>
                <a:sym typeface="Arial"/>
              </a:rPr>
              <a:t>0</a:t>
            </a:r>
          </a:p>
        </p:txBody>
      </p:sp>
      <p:sp>
        <p:nvSpPr>
          <p:cNvPr id="502" name="Shape 502"/>
          <p:cNvSpPr txBox="1"/>
          <p:nvPr/>
        </p:nvSpPr>
        <p:spPr>
          <a:xfrm>
            <a:off y="1252350" x="7637625"/>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WW</a:t>
            </a:r>
            <a:r>
              <a:rPr sz="740" lang="en-US">
                <a:solidFill>
                  <a:srgbClr val="000000"/>
                </a:solidFill>
                <a:latin typeface="Arial"/>
                <a:ea typeface="Arial"/>
                <a:cs typeface="Arial"/>
                <a:sym typeface="Arial"/>
              </a:rPr>
              <a:t>0</a:t>
            </a:r>
          </a:p>
        </p:txBody>
      </p:sp>
      <p:sp>
        <p:nvSpPr>
          <p:cNvPr id="503" name="Shape 503"/>
          <p:cNvSpPr txBox="1"/>
          <p:nvPr/>
        </p:nvSpPr>
        <p:spPr>
          <a:xfrm>
            <a:off y="1252350" x="7129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CD</a:t>
            </a:r>
            <a:r>
              <a:rPr sz="740" lang="en-US">
                <a:solidFill>
                  <a:srgbClr val="000000"/>
                </a:solidFill>
                <a:latin typeface="Arial"/>
                <a:ea typeface="Arial"/>
                <a:cs typeface="Arial"/>
                <a:sym typeface="Arial"/>
              </a:rPr>
              <a:t>0</a:t>
            </a:r>
          </a:p>
        </p:txBody>
      </p:sp>
      <p:sp>
        <p:nvSpPr>
          <p:cNvPr id="504" name="Shape 504"/>
          <p:cNvSpPr txBox="1"/>
          <p:nvPr/>
        </p:nvSpPr>
        <p:spPr>
          <a:xfrm>
            <a:off y="1252350" x="6536950"/>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ED</a:t>
            </a:r>
            <a:r>
              <a:rPr sz="740" lang="en-US">
                <a:solidFill>
                  <a:srgbClr val="000000"/>
                </a:solidFill>
                <a:latin typeface="Arial"/>
                <a:ea typeface="Arial"/>
                <a:cs typeface="Arial"/>
                <a:sym typeface="Arial"/>
              </a:rPr>
              <a:t>0</a:t>
            </a:r>
          </a:p>
        </p:txBody>
      </p:sp>
      <p:sp>
        <p:nvSpPr>
          <p:cNvPr id="505" name="Shape 505"/>
          <p:cNvSpPr txBox="1"/>
          <p:nvPr/>
        </p:nvSpPr>
        <p:spPr>
          <a:xfrm>
            <a:off y="1252350" x="6028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EQ</a:t>
            </a:r>
            <a:r>
              <a:rPr sz="740" lang="en-US">
                <a:solidFill>
                  <a:srgbClr val="000000"/>
                </a:solidFill>
                <a:latin typeface="Arial"/>
                <a:ea typeface="Arial"/>
                <a:cs typeface="Arial"/>
                <a:sym typeface="Arial"/>
              </a:rPr>
              <a:t>0</a:t>
            </a:r>
          </a:p>
        </p:txBody>
      </p:sp>
      <p:sp>
        <p:nvSpPr>
          <p:cNvPr id="506" name="Shape 506"/>
          <p:cNvSpPr txBox="1"/>
          <p:nvPr/>
        </p:nvSpPr>
        <p:spPr>
          <a:xfrm>
            <a:off y="1252350" x="5520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M</a:t>
            </a:r>
            <a:r>
              <a:rPr sz="740" lang="en-US">
                <a:solidFill>
                  <a:srgbClr val="000000"/>
                </a:solidFill>
                <a:latin typeface="Arial"/>
                <a:ea typeface="Arial"/>
                <a:cs typeface="Arial"/>
                <a:sym typeface="Arial"/>
              </a:rPr>
              <a:t>0</a:t>
            </a:r>
          </a:p>
        </p:txBody>
      </p:sp>
      <p:sp>
        <p:nvSpPr>
          <p:cNvPr id="507" name="Shape 507"/>
          <p:cNvSpPr txBox="1"/>
          <p:nvPr/>
        </p:nvSpPr>
        <p:spPr>
          <a:xfrm>
            <a:off y="1252350" x="5097625"/>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0</a:t>
            </a:r>
          </a:p>
        </p:txBody>
      </p:sp>
      <p:sp>
        <p:nvSpPr>
          <p:cNvPr id="508" name="Shape 508"/>
          <p:cNvSpPr txBox="1"/>
          <p:nvPr/>
        </p:nvSpPr>
        <p:spPr>
          <a:xfrm>
            <a:off y="1252350" x="4674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 (</a:t>
            </a:r>
          </a:p>
        </p:txBody>
      </p:sp>
      <p:sp>
        <p:nvSpPr>
          <p:cNvPr id="509" name="Shape 509"/>
          <p:cNvSpPr txBox="1"/>
          <p:nvPr/>
        </p:nvSpPr>
        <p:spPr>
          <a:xfrm>
            <a:off y="1252350" x="425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S</a:t>
            </a:r>
            <a:r>
              <a:rPr sz="740" lang="en-US">
                <a:solidFill>
                  <a:srgbClr val="000000"/>
                </a:solidFill>
                <a:latin typeface="Arial"/>
                <a:ea typeface="Arial"/>
                <a:cs typeface="Arial"/>
                <a:sym typeface="Arial"/>
              </a:rPr>
              <a:t>T</a:t>
            </a:r>
          </a:p>
        </p:txBody>
      </p:sp>
      <p:sp>
        <p:nvSpPr>
          <p:cNvPr id="510" name="Shape 510"/>
          <p:cNvSpPr txBox="1"/>
          <p:nvPr/>
        </p:nvSpPr>
        <p:spPr>
          <a:xfrm>
            <a:off y="1252350" x="3912300"/>
            <a:ext cy="243749" cx="210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0</a:t>
            </a:r>
          </a:p>
        </p:txBody>
      </p:sp>
      <p:sp>
        <p:nvSpPr>
          <p:cNvPr id="511" name="Shape 511"/>
          <p:cNvSpPr txBox="1"/>
          <p:nvPr/>
        </p:nvSpPr>
        <p:spPr>
          <a:xfrm>
            <a:off y="1252350" x="3488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 (</a:t>
            </a:r>
          </a:p>
        </p:txBody>
      </p:sp>
      <p:sp>
        <p:nvSpPr>
          <p:cNvPr id="512" name="Shape 512"/>
          <p:cNvSpPr txBox="1"/>
          <p:nvPr/>
        </p:nvSpPr>
        <p:spPr>
          <a:xfrm>
            <a:off y="1252350" x="2726950"/>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CVA only</a:t>
            </a:r>
          </a:p>
        </p:txBody>
      </p:sp>
      <p:sp>
        <p:nvSpPr>
          <p:cNvPr id="513" name="Shape 513"/>
          <p:cNvSpPr txBox="1"/>
          <p:nvPr/>
        </p:nvSpPr>
        <p:spPr>
          <a:xfrm>
            <a:off y="1252350" x="864300"/>
            <a:ext cy="243749" cx="173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Credit Spread Movement</a:t>
            </a:r>
          </a:p>
        </p:txBody>
      </p:sp>
      <p:sp>
        <p:nvSpPr>
          <p:cNvPr id="514" name="Shape 514"/>
          <p:cNvSpPr txBox="1"/>
          <p:nvPr/>
        </p:nvSpPr>
        <p:spPr>
          <a:xfrm>
            <a:off y="1252350" x="44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2</a:t>
            </a:r>
          </a:p>
        </p:txBody>
      </p:sp>
      <p:sp>
        <p:nvSpPr>
          <p:cNvPr id="515" name="Shape 515"/>
          <p:cNvSpPr txBox="1"/>
          <p:nvPr/>
        </p:nvSpPr>
        <p:spPr>
          <a:xfrm>
            <a:off y="982475" x="9161625"/>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P</a:t>
            </a:r>
            <a:r>
              <a:rPr sz="740" lang="en-US">
                <a:solidFill>
                  <a:srgbClr val="000000"/>
                </a:solidFill>
                <a:latin typeface="Arial"/>
                <a:ea typeface="Arial"/>
                <a:cs typeface="Arial"/>
                <a:sym typeface="Arial"/>
              </a:rPr>
              <a:t>0 </a:t>
            </a:r>
            <a:r>
              <a:rPr sz="1111" lang="en-US">
                <a:solidFill>
                  <a:srgbClr val="000000"/>
                </a:solidFill>
                <a:latin typeface="Arial"/>
                <a:ea typeface="Arial"/>
                <a:cs typeface="Arial"/>
                <a:sym typeface="Arial"/>
              </a:rPr>
              <a:t>))</a:t>
            </a:r>
          </a:p>
        </p:txBody>
      </p:sp>
      <p:sp>
        <p:nvSpPr>
          <p:cNvPr id="516" name="Shape 516"/>
          <p:cNvSpPr txBox="1"/>
          <p:nvPr/>
        </p:nvSpPr>
        <p:spPr>
          <a:xfrm>
            <a:off y="982475" x="8653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CO</a:t>
            </a:r>
            <a:r>
              <a:rPr sz="740" lang="en-US">
                <a:solidFill>
                  <a:srgbClr val="000000"/>
                </a:solidFill>
                <a:latin typeface="Arial"/>
                <a:ea typeface="Arial"/>
                <a:cs typeface="Arial"/>
                <a:sym typeface="Arial"/>
              </a:rPr>
              <a:t>0</a:t>
            </a:r>
          </a:p>
        </p:txBody>
      </p:sp>
      <p:sp>
        <p:nvSpPr>
          <p:cNvPr id="517" name="Shape 517"/>
          <p:cNvSpPr txBox="1"/>
          <p:nvPr/>
        </p:nvSpPr>
        <p:spPr>
          <a:xfrm>
            <a:off y="982475" x="8230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N</a:t>
            </a:r>
            <a:r>
              <a:rPr sz="740" lang="en-US">
                <a:solidFill>
                  <a:srgbClr val="000000"/>
                </a:solidFill>
                <a:latin typeface="Arial"/>
                <a:ea typeface="Arial"/>
                <a:cs typeface="Arial"/>
                <a:sym typeface="Arial"/>
              </a:rPr>
              <a:t>0</a:t>
            </a:r>
          </a:p>
        </p:txBody>
      </p:sp>
      <p:sp>
        <p:nvSpPr>
          <p:cNvPr id="518" name="Shape 518"/>
          <p:cNvSpPr txBox="1"/>
          <p:nvPr/>
        </p:nvSpPr>
        <p:spPr>
          <a:xfrm>
            <a:off y="982475" x="7637625"/>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WW</a:t>
            </a:r>
            <a:r>
              <a:rPr sz="740" lang="en-US">
                <a:solidFill>
                  <a:srgbClr val="000000"/>
                </a:solidFill>
                <a:latin typeface="Arial"/>
                <a:ea typeface="Arial"/>
                <a:cs typeface="Arial"/>
                <a:sym typeface="Arial"/>
              </a:rPr>
              <a:t>0</a:t>
            </a:r>
          </a:p>
        </p:txBody>
      </p:sp>
      <p:sp>
        <p:nvSpPr>
          <p:cNvPr id="519" name="Shape 519"/>
          <p:cNvSpPr txBox="1"/>
          <p:nvPr/>
        </p:nvSpPr>
        <p:spPr>
          <a:xfrm>
            <a:off y="982475" x="7129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CD</a:t>
            </a:r>
            <a:r>
              <a:rPr sz="740" lang="en-US">
                <a:solidFill>
                  <a:srgbClr val="000000"/>
                </a:solidFill>
                <a:latin typeface="Arial"/>
                <a:ea typeface="Arial"/>
                <a:cs typeface="Arial"/>
                <a:sym typeface="Arial"/>
              </a:rPr>
              <a:t>0</a:t>
            </a:r>
          </a:p>
        </p:txBody>
      </p:sp>
      <p:sp>
        <p:nvSpPr>
          <p:cNvPr id="520" name="Shape 520"/>
          <p:cNvSpPr txBox="1"/>
          <p:nvPr/>
        </p:nvSpPr>
        <p:spPr>
          <a:xfrm>
            <a:off y="982475" x="6536950"/>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ED</a:t>
            </a:r>
            <a:r>
              <a:rPr sz="740" lang="en-US">
                <a:solidFill>
                  <a:srgbClr val="000000"/>
                </a:solidFill>
                <a:latin typeface="Arial"/>
                <a:ea typeface="Arial"/>
                <a:cs typeface="Arial"/>
                <a:sym typeface="Arial"/>
              </a:rPr>
              <a:t>0</a:t>
            </a:r>
          </a:p>
        </p:txBody>
      </p:sp>
      <p:sp>
        <p:nvSpPr>
          <p:cNvPr id="521" name="Shape 521"/>
          <p:cNvSpPr txBox="1"/>
          <p:nvPr/>
        </p:nvSpPr>
        <p:spPr>
          <a:xfrm>
            <a:off y="982475" x="6028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EQ</a:t>
            </a:r>
            <a:r>
              <a:rPr sz="740" lang="en-US">
                <a:solidFill>
                  <a:srgbClr val="000000"/>
                </a:solidFill>
                <a:latin typeface="Arial"/>
                <a:ea typeface="Arial"/>
                <a:cs typeface="Arial"/>
                <a:sym typeface="Arial"/>
              </a:rPr>
              <a:t>0</a:t>
            </a:r>
          </a:p>
        </p:txBody>
      </p:sp>
      <p:sp>
        <p:nvSpPr>
          <p:cNvPr id="522" name="Shape 522"/>
          <p:cNvSpPr txBox="1"/>
          <p:nvPr/>
        </p:nvSpPr>
        <p:spPr>
          <a:xfrm>
            <a:off y="982475" x="5520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M</a:t>
            </a:r>
            <a:r>
              <a:rPr sz="740" lang="en-US">
                <a:solidFill>
                  <a:srgbClr val="000000"/>
                </a:solidFill>
                <a:latin typeface="Arial"/>
                <a:ea typeface="Arial"/>
                <a:cs typeface="Arial"/>
                <a:sym typeface="Arial"/>
              </a:rPr>
              <a:t>0</a:t>
            </a:r>
          </a:p>
        </p:txBody>
      </p:sp>
      <p:sp>
        <p:nvSpPr>
          <p:cNvPr id="523" name="Shape 523"/>
          <p:cNvSpPr txBox="1"/>
          <p:nvPr/>
        </p:nvSpPr>
        <p:spPr>
          <a:xfrm>
            <a:off y="982475" x="5097625"/>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0</a:t>
            </a:r>
          </a:p>
        </p:txBody>
      </p:sp>
      <p:sp>
        <p:nvSpPr>
          <p:cNvPr id="524" name="Shape 524"/>
          <p:cNvSpPr txBox="1"/>
          <p:nvPr/>
        </p:nvSpPr>
        <p:spPr>
          <a:xfrm>
            <a:off y="982475" x="4674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 (</a:t>
            </a:r>
          </a:p>
        </p:txBody>
      </p:sp>
      <p:sp>
        <p:nvSpPr>
          <p:cNvPr id="525" name="Shape 525"/>
          <p:cNvSpPr txBox="1"/>
          <p:nvPr/>
        </p:nvSpPr>
        <p:spPr>
          <a:xfrm>
            <a:off y="982475" x="425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S</a:t>
            </a:r>
            <a:r>
              <a:rPr sz="740" lang="en-US">
                <a:solidFill>
                  <a:srgbClr val="000000"/>
                </a:solidFill>
                <a:latin typeface="Arial"/>
                <a:ea typeface="Arial"/>
                <a:cs typeface="Arial"/>
                <a:sym typeface="Arial"/>
              </a:rPr>
              <a:t>0</a:t>
            </a:r>
          </a:p>
        </p:txBody>
      </p:sp>
      <p:sp>
        <p:nvSpPr>
          <p:cNvPr id="526" name="Shape 526"/>
          <p:cNvSpPr txBox="1"/>
          <p:nvPr/>
        </p:nvSpPr>
        <p:spPr>
          <a:xfrm>
            <a:off y="982475" x="3912300"/>
            <a:ext cy="243749" cx="210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0</a:t>
            </a:r>
          </a:p>
        </p:txBody>
      </p:sp>
      <p:sp>
        <p:nvSpPr>
          <p:cNvPr id="527" name="Shape 527"/>
          <p:cNvSpPr txBox="1"/>
          <p:nvPr/>
        </p:nvSpPr>
        <p:spPr>
          <a:xfrm>
            <a:off y="982475" x="3488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 (</a:t>
            </a:r>
          </a:p>
        </p:txBody>
      </p:sp>
      <p:sp>
        <p:nvSpPr>
          <p:cNvPr id="528" name="Shape 528"/>
          <p:cNvSpPr txBox="1"/>
          <p:nvPr/>
        </p:nvSpPr>
        <p:spPr>
          <a:xfrm>
            <a:off y="982475" x="2726950"/>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Exp+CVA</a:t>
            </a:r>
          </a:p>
        </p:txBody>
      </p:sp>
      <p:sp>
        <p:nvSpPr>
          <p:cNvPr id="529" name="Shape 529"/>
          <p:cNvSpPr txBox="1"/>
          <p:nvPr/>
        </p:nvSpPr>
        <p:spPr>
          <a:xfrm>
            <a:off y="982475" x="864300"/>
            <a:ext cy="243749" cx="173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Previous Standard Run</a:t>
            </a:r>
          </a:p>
        </p:txBody>
      </p:sp>
      <p:sp>
        <p:nvSpPr>
          <p:cNvPr id="530" name="Shape 530"/>
          <p:cNvSpPr txBox="1"/>
          <p:nvPr/>
        </p:nvSpPr>
        <p:spPr>
          <a:xfrm>
            <a:off y="982475" x="44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1</a:t>
            </a:r>
          </a:p>
        </p:txBody>
      </p:sp>
      <p:sp>
        <p:nvSpPr>
          <p:cNvPr id="531" name="Shape 531"/>
          <p:cNvSpPr txBox="1"/>
          <p:nvPr/>
        </p:nvSpPr>
        <p:spPr>
          <a:xfrm>
            <a:off y="4439700" x="345700"/>
            <a:ext cy="3233549" cx="9684099"/>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Where:</a:t>
            </a:r>
          </a:p>
          <a:p>
            <a:pPr algn="l" lvl="0" marR="0" indent="-121355" marL="381000">
              <a:lnSpc>
                <a:spcPct val="100000"/>
              </a:lnSpc>
              <a:spcBef>
                <a:spcPts val="0"/>
              </a:spcBef>
              <a:spcAft>
                <a:spcPts val="0"/>
              </a:spcAft>
              <a:buClr>
                <a:srgbClr val="000000"/>
              </a:buClr>
              <a:buSzPct val="101010"/>
              <a:buFont typeface="Arial"/>
              <a:buChar char="●"/>
            </a:pPr>
            <a:r>
              <a:rPr sz="1111" lang="en-US">
                <a:solidFill>
                  <a:srgbClr val="000000"/>
                </a:solidFill>
                <a:latin typeface="Arial"/>
                <a:ea typeface="Arial"/>
                <a:cs typeface="Arial"/>
                <a:sym typeface="Arial"/>
              </a:rPr>
              <a:t>C (T, St , E()) CVA (at Mid) as of time t, the credit spread St and the exposure profile E for a LEUCN</a:t>
            </a:r>
          </a:p>
          <a:p>
            <a:pPr algn="l" lvl="0" marR="0" indent="-121355" marL="381000">
              <a:lnSpc>
                <a:spcPct val="100000"/>
              </a:lnSpc>
              <a:spcBef>
                <a:spcPts val="0"/>
              </a:spcBef>
              <a:spcAft>
                <a:spcPts val="0"/>
              </a:spcAft>
              <a:buClr>
                <a:srgbClr val="000000"/>
              </a:buClr>
              <a:buSzPct val="101010"/>
              <a:buFont typeface="Arial"/>
              <a:buChar char="●"/>
            </a:pPr>
            <a:r>
              <a:rPr sz="1111" lang="en-US">
                <a:solidFill>
                  <a:srgbClr val="000000"/>
                </a:solidFill>
                <a:latin typeface="Arial"/>
                <a:ea typeface="Arial"/>
                <a:cs typeface="Arial"/>
                <a:sym typeface="Arial"/>
              </a:rPr>
              <a:t>t = 0 Time of previous run</a:t>
            </a:r>
          </a:p>
          <a:p>
            <a:pPr algn="l" lvl="0" marR="0" indent="-121355" marL="381000">
              <a:lnSpc>
                <a:spcPct val="100000"/>
              </a:lnSpc>
              <a:spcBef>
                <a:spcPts val="0"/>
              </a:spcBef>
              <a:spcAft>
                <a:spcPts val="0"/>
              </a:spcAft>
              <a:buClr>
                <a:srgbClr val="000000"/>
              </a:buClr>
              <a:buSzPct val="101010"/>
              <a:buFont typeface="Arial"/>
              <a:buChar char="●"/>
            </a:pPr>
            <a:r>
              <a:rPr sz="1111" lang="en-US">
                <a:solidFill>
                  <a:srgbClr val="000000"/>
                </a:solidFill>
                <a:latin typeface="Arial"/>
                <a:ea typeface="Arial"/>
                <a:cs typeface="Arial"/>
                <a:sym typeface="Arial"/>
              </a:rPr>
              <a:t>t = T Time of current run</a:t>
            </a:r>
          </a:p>
          <a:p>
            <a:pPr algn="l" lvl="0" marR="0" indent="-121355" marL="381000">
              <a:lnSpc>
                <a:spcPct val="100000"/>
              </a:lnSpc>
              <a:spcBef>
                <a:spcPts val="0"/>
              </a:spcBef>
              <a:spcAft>
                <a:spcPts val="0"/>
              </a:spcAft>
              <a:buClr>
                <a:srgbClr val="000000"/>
              </a:buClr>
              <a:buSzPct val="101010"/>
              <a:buFont typeface="Arial"/>
              <a:buChar char="●"/>
            </a:pPr>
            <a:r>
              <a:rPr sz="1111" lang="en-US">
                <a:solidFill>
                  <a:srgbClr val="000000"/>
                </a:solidFill>
                <a:latin typeface="Arial"/>
                <a:ea typeface="Arial"/>
                <a:cs typeface="Arial"/>
                <a:sym typeface="Arial"/>
              </a:rPr>
              <a:t>St Counterparty Credit Spreads at time t (at Mid) – for CVA calculation</a:t>
            </a:r>
          </a:p>
          <a:p>
            <a:pPr algn="l" lvl="0" marR="0" indent="-121355" marL="381000">
              <a:lnSpc>
                <a:spcPct val="100000"/>
              </a:lnSpc>
              <a:spcBef>
                <a:spcPts val="0"/>
              </a:spcBef>
              <a:spcAft>
                <a:spcPts val="0"/>
              </a:spcAft>
              <a:buClr>
                <a:srgbClr val="000000"/>
              </a:buClr>
              <a:buSzPct val="101010"/>
              <a:buFont typeface="Arial"/>
              <a:buChar char="●"/>
            </a:pPr>
            <a:r>
              <a:rPr sz="1111" lang="en-US">
                <a:solidFill>
                  <a:srgbClr val="000000"/>
                </a:solidFill>
                <a:latin typeface="Arial"/>
                <a:ea typeface="Arial"/>
                <a:cs typeface="Arial"/>
                <a:sym typeface="Arial"/>
              </a:rPr>
              <a:t>E (t,... P) Exposure profile at time t for portfolio P, and the specified scenario parameters</a:t>
            </a:r>
          </a:p>
          <a:p>
            <a:pPr algn="l" lvl="0" marR="0" indent="-121355" marL="381000">
              <a:lnSpc>
                <a:spcPct val="100000"/>
              </a:lnSpc>
              <a:spcBef>
                <a:spcPts val="0"/>
              </a:spcBef>
              <a:spcAft>
                <a:spcPts val="0"/>
              </a:spcAft>
              <a:buClr>
                <a:srgbClr val="000000"/>
              </a:buClr>
              <a:buSzPct val="101010"/>
              <a:buFont typeface="Arial"/>
              <a:buChar char="●"/>
            </a:pPr>
            <a:r>
              <a:rPr sz="1111" lang="en-US">
                <a:solidFill>
                  <a:srgbClr val="000000"/>
                </a:solidFill>
                <a:latin typeface="Arial"/>
                <a:ea typeface="Arial"/>
                <a:cs typeface="Arial"/>
                <a:sym typeface="Arial"/>
              </a:rPr>
              <a:t>ES (t,...P) Exposure profile obtained by advancing the exposure profile at time t by T days</a:t>
            </a:r>
          </a:p>
          <a:p>
            <a:pPr algn="l" lvl="0" marR="0" indent="-121355" marL="381000">
              <a:lnSpc>
                <a:spcPct val="100000"/>
              </a:lnSpc>
              <a:spcBef>
                <a:spcPts val="0"/>
              </a:spcBef>
              <a:spcAft>
                <a:spcPts val="0"/>
              </a:spcAft>
              <a:buClr>
                <a:srgbClr val="000000"/>
              </a:buClr>
              <a:buSzPct val="101010"/>
              <a:buFont typeface="Arial"/>
              <a:buChar char="●"/>
            </a:pPr>
            <a:r>
              <a:rPr sz="1111" lang="en-US">
                <a:solidFill>
                  <a:srgbClr val="000000"/>
                </a:solidFill>
                <a:latin typeface="Arial"/>
                <a:ea typeface="Arial"/>
                <a:cs typeface="Arial"/>
                <a:sym typeface="Arial"/>
              </a:rPr>
              <a:t>EA (t,...P) Exposure profile obtained by approximating the exposure profile to adjust for slide and convexity</a:t>
            </a:r>
          </a:p>
          <a:p>
            <a:pPr algn="l" lvl="0" marR="0" indent="-121355" marL="381000">
              <a:lnSpc>
                <a:spcPct val="100000"/>
              </a:lnSpc>
              <a:spcBef>
                <a:spcPts val="0"/>
              </a:spcBef>
              <a:spcAft>
                <a:spcPts val="0"/>
              </a:spcAft>
              <a:buClr>
                <a:srgbClr val="000000"/>
              </a:buClr>
              <a:buSzPct val="101010"/>
              <a:buFont typeface="Arial"/>
              <a:buChar char="●"/>
            </a:pPr>
            <a:r>
              <a:rPr sz="1111" lang="en-US">
                <a:solidFill>
                  <a:srgbClr val="000000"/>
                </a:solidFill>
                <a:latin typeface="Arial"/>
                <a:ea typeface="Arial"/>
                <a:cs typeface="Arial"/>
                <a:sym typeface="Arial"/>
              </a:rPr>
              <a:t>Mt IR, FX &amp; Equity market factors at time t (spot and volatility’s)</a:t>
            </a:r>
          </a:p>
          <a:p>
            <a:pPr algn="l" lvl="0" marR="0" indent="-121355" marL="381000">
              <a:lnSpc>
                <a:spcPct val="100000"/>
              </a:lnSpc>
              <a:spcBef>
                <a:spcPts val="0"/>
              </a:spcBef>
              <a:spcAft>
                <a:spcPts val="0"/>
              </a:spcAft>
              <a:buClr>
                <a:srgbClr val="000000"/>
              </a:buClr>
              <a:buSzPct val="101010"/>
              <a:buFont typeface="Arial"/>
              <a:buChar char="●"/>
            </a:pPr>
            <a:r>
              <a:rPr sz="1111" lang="en-US">
                <a:solidFill>
                  <a:srgbClr val="000000"/>
                </a:solidFill>
                <a:latin typeface="Arial"/>
                <a:ea typeface="Arial"/>
                <a:cs typeface="Arial"/>
                <a:sym typeface="Arial"/>
              </a:rPr>
              <a:t>EQt Equity Derivatives Market Data at time t</a:t>
            </a:r>
          </a:p>
          <a:p>
            <a:pPr algn="l" lvl="0" marR="0" indent="-121355" marL="381000">
              <a:lnSpc>
                <a:spcPct val="100000"/>
              </a:lnSpc>
              <a:spcBef>
                <a:spcPts val="0"/>
              </a:spcBef>
              <a:spcAft>
                <a:spcPts val="0"/>
              </a:spcAft>
              <a:buClr>
                <a:srgbClr val="000000"/>
              </a:buClr>
              <a:buSzPct val="101010"/>
              <a:buFont typeface="Arial"/>
              <a:buChar char="●"/>
            </a:pPr>
            <a:r>
              <a:rPr sz="1111" lang="en-US">
                <a:solidFill>
                  <a:srgbClr val="000000"/>
                </a:solidFill>
                <a:latin typeface="Arial"/>
                <a:ea typeface="Arial"/>
                <a:cs typeface="Arial"/>
                <a:sym typeface="Arial"/>
              </a:rPr>
              <a:t>EDt Energy Derivatives Market Data time t</a:t>
            </a:r>
          </a:p>
          <a:p>
            <a:pPr algn="l" lvl="0" marR="0" indent="-121355" marL="381000">
              <a:lnSpc>
                <a:spcPct val="100000"/>
              </a:lnSpc>
              <a:spcBef>
                <a:spcPts val="0"/>
              </a:spcBef>
              <a:spcAft>
                <a:spcPts val="0"/>
              </a:spcAft>
              <a:buClr>
                <a:srgbClr val="000000"/>
              </a:buClr>
              <a:buSzPct val="101010"/>
              <a:buFont typeface="Arial"/>
              <a:buChar char="●"/>
            </a:pPr>
            <a:r>
              <a:rPr sz="1111" lang="en-US">
                <a:solidFill>
                  <a:srgbClr val="000000"/>
                </a:solidFill>
                <a:latin typeface="Arial"/>
                <a:ea typeface="Arial"/>
                <a:cs typeface="Arial"/>
                <a:sym typeface="Arial"/>
              </a:rPr>
              <a:t>EDdb0T Energy Derivatives Market Data at time T, with Futures Curves Days from Base at time 0 and Futures Curves Prices at time T</a:t>
            </a:r>
          </a:p>
          <a:p>
            <a:pPr algn="l" lvl="0" marR="0" indent="-121355" marL="381000">
              <a:lnSpc>
                <a:spcPct val="100000"/>
              </a:lnSpc>
              <a:spcBef>
                <a:spcPts val="0"/>
              </a:spcBef>
              <a:spcAft>
                <a:spcPts val="0"/>
              </a:spcAft>
              <a:buClr>
                <a:srgbClr val="000000"/>
              </a:buClr>
              <a:buSzPct val="101010"/>
              <a:buFont typeface="Arial"/>
              <a:buChar char="●"/>
            </a:pPr>
            <a:r>
              <a:rPr sz="1111" lang="en-US">
                <a:solidFill>
                  <a:srgbClr val="000000"/>
                </a:solidFill>
                <a:latin typeface="Arial"/>
                <a:ea typeface="Arial"/>
                <a:cs typeface="Arial"/>
                <a:sym typeface="Arial"/>
              </a:rPr>
              <a:t>EDdbT0 Energy Derivatives Market Data at time 0, with Futures Curves Days from Base at time T and Futures Curves Prices at time 0</a:t>
            </a:r>
          </a:p>
          <a:p>
            <a:pPr algn="l" lvl="0" marR="0" indent="-121355" marL="381000">
              <a:lnSpc>
                <a:spcPct val="100000"/>
              </a:lnSpc>
              <a:spcBef>
                <a:spcPts val="0"/>
              </a:spcBef>
              <a:spcAft>
                <a:spcPts val="0"/>
              </a:spcAft>
              <a:buClr>
                <a:srgbClr val="000000"/>
              </a:buClr>
              <a:buSzPct val="101010"/>
              <a:buFont typeface="Arial"/>
              <a:buChar char="●"/>
            </a:pPr>
            <a:r>
              <a:rPr sz="1111" lang="en-US">
                <a:solidFill>
                  <a:srgbClr val="000000"/>
                </a:solidFill>
                <a:latin typeface="Arial"/>
                <a:ea typeface="Arial"/>
                <a:cs typeface="Arial"/>
                <a:sym typeface="Arial"/>
              </a:rPr>
              <a:t>CDt Credit Spreads &amp; Market Data for Credit Derivatives at time t</a:t>
            </a:r>
          </a:p>
          <a:p>
            <a:pPr algn="l" lvl="0" marR="0" indent="-121355" marL="381000">
              <a:lnSpc>
                <a:spcPct val="100000"/>
              </a:lnSpc>
              <a:spcBef>
                <a:spcPts val="0"/>
              </a:spcBef>
              <a:spcAft>
                <a:spcPts val="0"/>
              </a:spcAft>
              <a:buClr>
                <a:srgbClr val="000000"/>
              </a:buClr>
              <a:buSzPct val="101010"/>
              <a:buFont typeface="Arial"/>
              <a:buChar char="●"/>
            </a:pPr>
            <a:r>
              <a:rPr sz="1111" lang="en-US">
                <a:solidFill>
                  <a:srgbClr val="000000"/>
                </a:solidFill>
                <a:latin typeface="Arial"/>
                <a:ea typeface="Arial"/>
                <a:cs typeface="Arial"/>
                <a:sym typeface="Arial"/>
              </a:rPr>
              <a:t>WWt Credit Spreads &amp; Market Data for Wrong-Way at time t</a:t>
            </a:r>
          </a:p>
          <a:p>
            <a:pPr algn="l" lvl="0" marR="0" indent="-121355" marL="381000">
              <a:lnSpc>
                <a:spcPct val="100000"/>
              </a:lnSpc>
              <a:spcBef>
                <a:spcPts val="0"/>
              </a:spcBef>
              <a:spcAft>
                <a:spcPts val="0"/>
              </a:spcAft>
              <a:buClr>
                <a:srgbClr val="000000"/>
              </a:buClr>
              <a:buSzPct val="101010"/>
              <a:buFont typeface="Arial"/>
              <a:buChar char="●"/>
            </a:pPr>
            <a:r>
              <a:rPr sz="1111" lang="en-US">
                <a:solidFill>
                  <a:srgbClr val="000000"/>
                </a:solidFill>
                <a:latin typeface="Arial"/>
                <a:ea typeface="Arial"/>
                <a:cs typeface="Arial"/>
                <a:sym typeface="Arial"/>
              </a:rPr>
              <a:t>Nt Netting data at time t</a:t>
            </a:r>
          </a:p>
          <a:p>
            <a:pPr algn="l" lvl="0" marR="0" indent="-121355" marL="381000">
              <a:lnSpc>
                <a:spcPct val="100000"/>
              </a:lnSpc>
              <a:spcBef>
                <a:spcPts val="0"/>
              </a:spcBef>
              <a:spcAft>
                <a:spcPts val="0"/>
              </a:spcAft>
              <a:buClr>
                <a:srgbClr val="000000"/>
              </a:buClr>
              <a:buSzPct val="101010"/>
              <a:buFont typeface="Arial"/>
              <a:buChar char="●"/>
            </a:pPr>
            <a:r>
              <a:rPr sz="1111" lang="en-US">
                <a:solidFill>
                  <a:srgbClr val="000000"/>
                </a:solidFill>
                <a:latin typeface="Arial"/>
                <a:ea typeface="Arial"/>
                <a:cs typeface="Arial"/>
                <a:sym typeface="Arial"/>
              </a:rPr>
              <a:t>COt Collateral data at time t</a:t>
            </a:r>
          </a:p>
          <a:p>
            <a:pPr algn="l" lvl="0" marR="0" indent="-121355" marL="381000">
              <a:lnSpc>
                <a:spcPct val="100000"/>
              </a:lnSpc>
              <a:spcBef>
                <a:spcPts val="0"/>
              </a:spcBef>
              <a:spcAft>
                <a:spcPts val="0"/>
              </a:spcAft>
              <a:buClr>
                <a:srgbClr val="000000"/>
              </a:buClr>
              <a:buSzPct val="101010"/>
              <a:buFont typeface="Arial"/>
              <a:buChar char="●"/>
            </a:pPr>
            <a:r>
              <a:rPr sz="1111" lang="en-US">
                <a:solidFill>
                  <a:srgbClr val="000000"/>
                </a:solidFill>
                <a:latin typeface="Arial"/>
                <a:ea typeface="Arial"/>
                <a:cs typeface="Arial"/>
                <a:sym typeface="Arial"/>
              </a:rPr>
              <a:t>Pt Portfolio at time t</a:t>
            </a:r>
          </a:p>
          <a:p>
            <a:pPr algn="l" lvl="0" marR="0" indent="-121355" marL="381000">
              <a:lnSpc>
                <a:spcPct val="100000"/>
              </a:lnSpc>
              <a:spcBef>
                <a:spcPts val="0"/>
              </a:spcBef>
              <a:spcAft>
                <a:spcPts val="0"/>
              </a:spcAft>
              <a:buClr>
                <a:srgbClr val="000000"/>
              </a:buClr>
              <a:buSzPct val="101010"/>
              <a:buFont typeface="Arial"/>
              <a:buChar char="●"/>
            </a:pPr>
            <a:r>
              <a:rPr sz="1111" lang="en-US">
                <a:solidFill>
                  <a:srgbClr val="000000"/>
                </a:solidFill>
                <a:latin typeface="Arial"/>
                <a:ea typeface="Arial"/>
                <a:cs typeface="Arial"/>
                <a:sym typeface="Arial"/>
              </a:rPr>
              <a:t>PwwT Wrong Way Counterparty Portfolio at time t</a:t>
            </a:r>
          </a:p>
          <a:p>
            <a:pPr algn="l" lvl="0" marR="0" indent="-121355" marL="381000">
              <a:lnSpc>
                <a:spcPct val="100000"/>
              </a:lnSpc>
              <a:spcBef>
                <a:spcPts val="0"/>
              </a:spcBef>
              <a:spcAft>
                <a:spcPts val="0"/>
              </a:spcAft>
              <a:buClr>
                <a:srgbClr val="000000"/>
              </a:buClr>
              <a:buSzPct val="101010"/>
              <a:buFont typeface="Arial"/>
              <a:buChar char="●"/>
            </a:pPr>
            <a:r>
              <a:rPr sz="1111" lang="en-US">
                <a:solidFill>
                  <a:srgbClr val="000000"/>
                </a:solidFill>
                <a:latin typeface="Arial"/>
                <a:ea typeface="Arial"/>
                <a:cs typeface="Arial"/>
                <a:sym typeface="Arial"/>
              </a:rPr>
              <a:t>PcdT Credit Derivative Counterparty Portfolio at time t</a:t>
            </a:r>
          </a:p>
          <a:p>
            <a:pPr algn="l" lvl="0" marR="0" indent="-121355" marL="381000">
              <a:lnSpc>
                <a:spcPct val="100000"/>
              </a:lnSpc>
              <a:spcBef>
                <a:spcPts val="0"/>
              </a:spcBef>
              <a:spcAft>
                <a:spcPts val="0"/>
              </a:spcAft>
              <a:buClr>
                <a:srgbClr val="000000"/>
              </a:buClr>
              <a:buSzPct val="101010"/>
              <a:buFont typeface="Arial"/>
              <a:buChar char="●"/>
            </a:pPr>
            <a:r>
              <a:rPr sz="1111" lang="en-US">
                <a:solidFill>
                  <a:srgbClr val="000000"/>
                </a:solidFill>
                <a:latin typeface="Arial"/>
                <a:ea typeface="Arial"/>
                <a:cs typeface="Arial"/>
                <a:sym typeface="Arial"/>
              </a:rPr>
              <a:t>PpT Portfolio at time T, with proxy deals at time 0</a:t>
            </a:r>
          </a:p>
          <a:p>
            <a:pPr algn="l" marR="0" indent="0" marL="0">
              <a:lnSpc>
                <a:spcPct val="100000"/>
              </a:lnSpc>
              <a:spcBef>
                <a:spcPts val="0"/>
              </a:spcBef>
              <a:spcAft>
                <a:spcPts val="0"/>
              </a:spcAft>
              <a:buNone/>
            </a:pPr>
            <a:r>
              <a:rPr u="sng" sz="1111" lang="en-US">
                <a:solidFill>
                  <a:srgbClr val="000000"/>
                </a:solidFill>
                <a:latin typeface="Arial"/>
                <a:ea typeface="Arial"/>
                <a:cs typeface="Arial"/>
                <a:sym typeface="Arial"/>
              </a:rPr>
              <a:t>Note</a:t>
            </a:r>
            <a:r>
              <a:rPr sz="1111" lang="en-US">
                <a:solidFill>
                  <a:srgbClr val="000000"/>
                </a:solidFill>
                <a:latin typeface="Arial"/>
                <a:ea typeface="Arial"/>
                <a:cs typeface="Arial"/>
                <a:sym typeface="Arial"/>
              </a:rPr>
              <a:t>: The Energy Derivatives Market Data version is adjusted for both the Market Movement run (and the runs that use the Market Movement run as a base) and SAMPRAS Time Decay run.</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5" name="Shape 535"/>
        <p:cNvGrpSpPr/>
        <p:nvPr/>
      </p:nvGrpSpPr>
      <p:grpSpPr>
        <a:xfrm>
          <a:off y="0" x="0"/>
          <a:ext cy="0" cx="0"/>
          <a:chOff y="0" x="0"/>
          <a:chExt cy="0" cx="0"/>
        </a:xfrm>
      </p:grpSpPr>
      <p:pic>
        <p:nvPicPr>
          <p:cNvPr id="536" name="Shape 536"/>
          <p:cNvPicPr preferRelativeResize="0"/>
          <p:nvPr/>
        </p:nvPicPr>
        <p:blipFill>
          <a:blip r:embed="rId3">
            <a:alphaModFix/>
          </a:blip>
          <a:stretch>
            <a:fillRect/>
          </a:stretch>
        </p:blipFill>
        <p:spPr>
          <a:xfrm>
            <a:off y="751400" x="254000"/>
            <a:ext cy="21150" cx="9736650"/>
          </a:xfrm>
          <a:prstGeom prst="rect">
            <a:avLst/>
          </a:prstGeom>
          <a:noFill/>
          <a:ln>
            <a:noFill/>
          </a:ln>
        </p:spPr>
      </p:pic>
      <p:pic>
        <p:nvPicPr>
          <p:cNvPr id="537" name="Shape 537"/>
          <p:cNvPicPr preferRelativeResize="0"/>
          <p:nvPr/>
        </p:nvPicPr>
        <p:blipFill>
          <a:blip r:embed="rId4">
            <a:alphaModFix/>
          </a:blip>
          <a:stretch>
            <a:fillRect/>
          </a:stretch>
        </p:blipFill>
        <p:spPr>
          <a:xfrm>
            <a:off y="84650" x="8382000"/>
            <a:ext cy="253974" cx="1703900"/>
          </a:xfrm>
          <a:prstGeom prst="rect">
            <a:avLst/>
          </a:prstGeom>
          <a:noFill/>
          <a:ln>
            <a:noFill/>
          </a:ln>
        </p:spPr>
      </p:pic>
      <p:sp>
        <p:nvSpPr>
          <p:cNvPr id="538" name="Shape 538"/>
          <p:cNvSpPr txBox="1"/>
          <p:nvPr/>
        </p:nvSpPr>
        <p:spPr>
          <a:xfrm>
            <a:off y="423325" x="254000"/>
            <a:ext cy="351350" cx="9322500"/>
          </a:xfrm>
          <a:prstGeom prst="rect">
            <a:avLst/>
          </a:prstGeom>
          <a:noFill/>
          <a:ln>
            <a:noFill/>
          </a:ln>
        </p:spPr>
        <p:txBody>
          <a:bodyPr bIns="38100" rIns="38100" lIns="38100" tIns="38100" anchor="b" anchorCtr="0">
            <a:noAutofit/>
          </a:bodyPr>
          <a:lstStyle/>
          <a:p>
            <a:pPr algn="l" marR="0" indent="0" marL="0">
              <a:lnSpc>
                <a:spcPct val="120312"/>
              </a:lnSpc>
              <a:spcBef>
                <a:spcPts val="0"/>
              </a:spcBef>
              <a:spcAft>
                <a:spcPts val="0"/>
              </a:spcAft>
              <a:buNone/>
            </a:pPr>
            <a:r>
              <a:rPr b="1" sz="1777" lang="en-US">
                <a:solidFill>
                  <a:srgbClr val="000000"/>
                </a:solidFill>
                <a:latin typeface="Arial"/>
                <a:ea typeface="Arial"/>
                <a:cs typeface="Arial"/>
                <a:sym typeface="Arial"/>
              </a:rPr>
              <a:t>P&amp;L Calculations</a:t>
            </a:r>
          </a:p>
        </p:txBody>
      </p:sp>
      <p:pic>
        <p:nvPicPr>
          <p:cNvPr id="539" name="Shape 539"/>
          <p:cNvPicPr preferRelativeResize="0"/>
          <p:nvPr/>
        </p:nvPicPr>
        <p:blipFill>
          <a:blip r:embed="rId5">
            <a:alphaModFix/>
          </a:blip>
          <a:stretch>
            <a:fillRect/>
          </a:stretch>
        </p:blipFill>
        <p:spPr>
          <a:xfrm>
            <a:off y="825475" x="232825"/>
            <a:ext cy="6561649" cx="9779000"/>
          </a:xfrm>
          <a:prstGeom prst="rect">
            <a:avLst/>
          </a:prstGeom>
          <a:noFill/>
          <a:ln>
            <a:noFill/>
          </a:ln>
        </p:spPr>
      </p:pic>
      <p:pic>
        <p:nvPicPr>
          <p:cNvPr id="540" name="Shape 540"/>
          <p:cNvPicPr preferRelativeResize="0"/>
          <p:nvPr/>
        </p:nvPicPr>
        <p:blipFill>
          <a:blip r:embed="rId6">
            <a:alphaModFix/>
          </a:blip>
          <a:stretch>
            <a:fillRect/>
          </a:stretch>
        </p:blipFill>
        <p:spPr>
          <a:xfrm>
            <a:off y="709075" x="317500"/>
            <a:ext cy="42325" cx="9567325"/>
          </a:xfrm>
          <a:prstGeom prst="rect">
            <a:avLst/>
          </a:prstGeom>
          <a:noFill/>
          <a:ln>
            <a:noFill/>
          </a:ln>
        </p:spPr>
      </p:pic>
      <p:sp>
        <p:nvSpPr>
          <p:cNvPr id="541" name="Shape 541"/>
          <p:cNvSpPr txBox="1"/>
          <p:nvPr/>
        </p:nvSpPr>
        <p:spPr>
          <a:xfrm>
            <a:off y="1026575" x="444500"/>
            <a:ext cy="5553074" cx="9373650"/>
          </a:xfrm>
          <a:prstGeom prst="rect">
            <a:avLst/>
          </a:prstGeom>
          <a:noFill/>
          <a:ln>
            <a:noFill/>
          </a:ln>
        </p:spPr>
        <p:txBody>
          <a:bodyPr bIns="38100" rIns="38100" lIns="38100" tIns="38100" anchor="t" anchorCtr="0">
            <a:noAutofit/>
          </a:bodyPr>
          <a:lstStyle/>
          <a:p>
            <a:pPr algn="l" marR="0" indent="0" marL="0">
              <a:lnSpc>
                <a:spcPct val="119791"/>
              </a:lnSpc>
              <a:spcBef>
                <a:spcPts val="0"/>
              </a:spcBef>
              <a:spcAft>
                <a:spcPts val="0"/>
              </a:spcAft>
              <a:buNone/>
            </a:pPr>
            <a:r>
              <a:rPr sz="1333" lang="en-US">
                <a:solidFill>
                  <a:srgbClr val="000000"/>
                </a:solidFill>
                <a:latin typeface="Arial"/>
                <a:ea typeface="Arial"/>
                <a:cs typeface="Arial"/>
                <a:sym typeface="Arial"/>
              </a:rPr>
              <a:t>For each scenario, SAMPRAS returns either CVA values or impacts to the CVA values. Thus, if an impact is returned, no further calculation is necessary. The CVA change bucket calculation changes are as follows:</a:t>
            </a:r>
          </a:p>
          <a:p>
            <a:pPr algn="l" marR="0" indent="0" marL="0">
              <a:lnSpc>
                <a:spcPct val="119791"/>
              </a:lnSpc>
              <a:spcBef>
                <a:spcPts val="0"/>
              </a:spcBef>
              <a:spcAft>
                <a:spcPts val="0"/>
              </a:spcAft>
              <a:buNone/>
            </a:pPr>
            <a:r>
              <a:t/>
            </a:r>
            <a:endParaRPr sz="1333">
              <a:solidFill>
                <a:srgbClr val="000000"/>
              </a:solidFill>
              <a:latin typeface="Arial"/>
              <a:ea typeface="Arial"/>
              <a:cs typeface="Arial"/>
              <a:sym typeface="Arial"/>
            </a:endParaRPr>
          </a:p>
          <a:p>
            <a:pPr algn="l" marR="0" indent="0" marL="0">
              <a:lnSpc>
                <a:spcPct val="119791"/>
              </a:lnSpc>
              <a:spcBef>
                <a:spcPts val="0"/>
              </a:spcBef>
              <a:spcAft>
                <a:spcPts val="0"/>
              </a:spcAft>
              <a:buNone/>
            </a:pPr>
            <a:r>
              <a:rPr sz="1333" lang="en-US">
                <a:solidFill>
                  <a:srgbClr val="000000"/>
                </a:solidFill>
                <a:latin typeface="Arial"/>
                <a:ea typeface="Arial"/>
                <a:cs typeface="Arial"/>
                <a:sym typeface="Arial"/>
              </a:rPr>
              <a:t>Note that: Cn = CVA for scenario n</a:t>
            </a:r>
          </a:p>
          <a:p>
            <a:pPr algn="l" marR="0" indent="0" marL="0">
              <a:lnSpc>
                <a:spcPct val="119791"/>
              </a:lnSpc>
              <a:spcBef>
                <a:spcPts val="0"/>
              </a:spcBef>
              <a:spcAft>
                <a:spcPts val="0"/>
              </a:spcAft>
              <a:buNone/>
            </a:pPr>
            <a:r>
              <a:rPr sz="1333" lang="en-US">
                <a:solidFill>
                  <a:srgbClr val="000000"/>
                </a:solidFill>
                <a:latin typeface="Arial"/>
                <a:ea typeface="Arial"/>
                <a:cs typeface="Arial"/>
                <a:sym typeface="Arial"/>
              </a:rPr>
              <a:t>In = Impact to CVA for scenario n</a:t>
            </a:r>
          </a:p>
          <a:p>
            <a:pPr algn="l" marR="0" indent="0" marL="0">
              <a:lnSpc>
                <a:spcPct val="119791"/>
              </a:lnSpc>
              <a:spcBef>
                <a:spcPts val="0"/>
              </a:spcBef>
              <a:spcAft>
                <a:spcPts val="0"/>
              </a:spcAft>
              <a:buNone/>
            </a:pPr>
            <a:r>
              <a:rPr u="sng" sz="1333" lang="en-US">
                <a:solidFill>
                  <a:srgbClr val="000000"/>
                </a:solidFill>
                <a:latin typeface="Arial"/>
                <a:ea typeface="Arial"/>
                <a:cs typeface="Arial"/>
                <a:sym typeface="Arial"/>
              </a:rPr>
              <a:t>P&amp;L Impacts:</a:t>
            </a:r>
          </a:p>
          <a:p>
            <a:pPr algn="l" marR="0" indent="0" marL="0">
              <a:lnSpc>
                <a:spcPct val="119791"/>
              </a:lnSpc>
              <a:spcBef>
                <a:spcPts val="0"/>
              </a:spcBef>
              <a:spcAft>
                <a:spcPts val="0"/>
              </a:spcAft>
              <a:buNone/>
            </a:pPr>
            <a:r>
              <a:rPr sz="1333" lang="en-US">
                <a:solidFill>
                  <a:srgbClr val="000000"/>
                </a:solidFill>
                <a:latin typeface="Arial"/>
                <a:ea typeface="Arial"/>
                <a:cs typeface="Arial"/>
                <a:sym typeface="Arial"/>
              </a:rPr>
              <a:t>Change in CVA due to Credit Spread Movements = CCS </a:t>
            </a:r>
            <a:r>
              <a:rPr sz="1333" lang="en-US">
                <a:solidFill>
                  <a:srgbClr val="000000"/>
                </a:solidFill>
                <a:latin typeface="Symbol"/>
                <a:ea typeface="Symbol"/>
                <a:cs typeface="Symbol"/>
                <a:sym typeface="Symbol"/>
              </a:rPr>
              <a:t></a:t>
            </a:r>
            <a:r>
              <a:rPr sz="1333" lang="en-US">
                <a:solidFill>
                  <a:srgbClr val="000000"/>
                </a:solidFill>
                <a:latin typeface="Arial"/>
                <a:ea typeface="Arial"/>
                <a:cs typeface="Arial"/>
                <a:sym typeface="Arial"/>
              </a:rPr>
              <a:t> I2</a:t>
            </a:r>
          </a:p>
          <a:p>
            <a:pPr algn="l" marR="0" indent="0" marL="0">
              <a:lnSpc>
                <a:spcPct val="119791"/>
              </a:lnSpc>
              <a:spcBef>
                <a:spcPts val="0"/>
              </a:spcBef>
              <a:spcAft>
                <a:spcPts val="0"/>
              </a:spcAft>
              <a:buNone/>
            </a:pPr>
            <a:r>
              <a:rPr sz="1333" lang="en-US">
                <a:solidFill>
                  <a:srgbClr val="000000"/>
                </a:solidFill>
                <a:latin typeface="Arial"/>
                <a:ea typeface="Arial"/>
                <a:cs typeface="Arial"/>
                <a:sym typeface="Arial"/>
              </a:rPr>
              <a:t>Change in CVA due to recovery rate change from bootstrap failures = CRR </a:t>
            </a:r>
            <a:r>
              <a:rPr sz="1333" lang="en-US">
                <a:solidFill>
                  <a:srgbClr val="000000"/>
                </a:solidFill>
                <a:latin typeface="Symbol"/>
                <a:ea typeface="Symbol"/>
                <a:cs typeface="Symbol"/>
                <a:sym typeface="Symbol"/>
              </a:rPr>
              <a:t></a:t>
            </a:r>
            <a:r>
              <a:rPr sz="1333" lang="en-US">
                <a:solidFill>
                  <a:srgbClr val="000000"/>
                </a:solidFill>
                <a:latin typeface="Arial"/>
                <a:ea typeface="Arial"/>
                <a:cs typeface="Arial"/>
                <a:sym typeface="Arial"/>
              </a:rPr>
              <a:t> I3</a:t>
            </a:r>
          </a:p>
          <a:p>
            <a:pPr algn="l" marR="0" indent="0" marL="0">
              <a:lnSpc>
                <a:spcPct val="119791"/>
              </a:lnSpc>
              <a:spcBef>
                <a:spcPts val="0"/>
              </a:spcBef>
              <a:spcAft>
                <a:spcPts val="0"/>
              </a:spcAft>
              <a:buNone/>
            </a:pPr>
            <a:r>
              <a:rPr sz="1333" lang="en-US">
                <a:solidFill>
                  <a:srgbClr val="000000"/>
                </a:solidFill>
                <a:latin typeface="Arial"/>
                <a:ea typeface="Arial"/>
                <a:cs typeface="Arial"/>
                <a:sym typeface="Arial"/>
              </a:rPr>
              <a:t>Change in CVA due to Total Market Movements = CTMM </a:t>
            </a:r>
            <a:r>
              <a:rPr sz="1333" lang="en-US">
                <a:solidFill>
                  <a:srgbClr val="000000"/>
                </a:solidFill>
                <a:latin typeface="Symbol"/>
                <a:ea typeface="Symbol"/>
                <a:cs typeface="Symbol"/>
                <a:sym typeface="Symbol"/>
              </a:rPr>
              <a:t></a:t>
            </a:r>
            <a:r>
              <a:rPr sz="1333" lang="en-US">
                <a:solidFill>
                  <a:srgbClr val="000000"/>
                </a:solidFill>
                <a:latin typeface="Arial"/>
                <a:ea typeface="Arial"/>
                <a:cs typeface="Arial"/>
                <a:sym typeface="Arial"/>
              </a:rPr>
              <a:t> (C1 – C5)</a:t>
            </a:r>
          </a:p>
          <a:p>
            <a:pPr algn="l" marR="0" indent="0" marL="0">
              <a:lnSpc>
                <a:spcPct val="119791"/>
              </a:lnSpc>
              <a:spcBef>
                <a:spcPts val="0"/>
              </a:spcBef>
              <a:spcAft>
                <a:spcPts val="0"/>
              </a:spcAft>
              <a:buNone/>
            </a:pPr>
            <a:r>
              <a:rPr sz="1333" lang="en-US">
                <a:solidFill>
                  <a:srgbClr val="000000"/>
                </a:solidFill>
                <a:latin typeface="Arial"/>
                <a:ea typeface="Arial"/>
                <a:cs typeface="Arial"/>
                <a:sym typeface="Arial"/>
              </a:rPr>
              <a:t>Change in CVA due to Credit Time Decay = CCTD </a:t>
            </a:r>
            <a:r>
              <a:rPr sz="1333" lang="en-US">
                <a:solidFill>
                  <a:srgbClr val="000000"/>
                </a:solidFill>
                <a:latin typeface="Symbol"/>
                <a:ea typeface="Symbol"/>
                <a:cs typeface="Symbol"/>
                <a:sym typeface="Symbol"/>
              </a:rPr>
              <a:t></a:t>
            </a:r>
            <a:r>
              <a:rPr sz="1333" lang="en-US">
                <a:solidFill>
                  <a:srgbClr val="000000"/>
                </a:solidFill>
                <a:latin typeface="Arial"/>
                <a:ea typeface="Arial"/>
                <a:cs typeface="Arial"/>
                <a:sym typeface="Arial"/>
              </a:rPr>
              <a:t> I9 </a:t>
            </a:r>
          </a:p>
          <a:p>
            <a:pPr algn="l" marR="0" indent="0" marL="0">
              <a:lnSpc>
                <a:spcPct val="119791"/>
              </a:lnSpc>
              <a:spcBef>
                <a:spcPts val="0"/>
              </a:spcBef>
              <a:spcAft>
                <a:spcPts val="0"/>
              </a:spcAft>
              <a:buNone/>
            </a:pPr>
            <a:r>
              <a:rPr sz="1333" lang="en-US">
                <a:solidFill>
                  <a:srgbClr val="000000"/>
                </a:solidFill>
                <a:latin typeface="Arial"/>
                <a:ea typeface="Arial"/>
                <a:cs typeface="Arial"/>
                <a:sym typeface="Arial"/>
              </a:rPr>
              <a:t>Change in CVA due to Market Time Decay = CMTD </a:t>
            </a:r>
            <a:r>
              <a:rPr sz="1333" lang="en-US">
                <a:solidFill>
                  <a:srgbClr val="000000"/>
                </a:solidFill>
                <a:latin typeface="Symbol"/>
                <a:ea typeface="Symbol"/>
                <a:cs typeface="Symbol"/>
                <a:sym typeface="Symbol"/>
              </a:rPr>
              <a:t></a:t>
            </a:r>
            <a:r>
              <a:rPr sz="1333" lang="en-US">
                <a:solidFill>
                  <a:srgbClr val="000000"/>
                </a:solidFill>
                <a:latin typeface="Arial"/>
                <a:ea typeface="Arial"/>
                <a:cs typeface="Arial"/>
                <a:sym typeface="Arial"/>
              </a:rPr>
              <a:t> I10</a:t>
            </a:r>
          </a:p>
          <a:p>
            <a:pPr algn="l" marR="0" indent="0" marL="0">
              <a:lnSpc>
                <a:spcPct val="119791"/>
              </a:lnSpc>
              <a:spcBef>
                <a:spcPts val="0"/>
              </a:spcBef>
              <a:spcAft>
                <a:spcPts val="0"/>
              </a:spcAft>
              <a:buNone/>
            </a:pPr>
            <a:r>
              <a:rPr sz="1333" lang="en-US">
                <a:solidFill>
                  <a:srgbClr val="000000"/>
                </a:solidFill>
                <a:latin typeface="Arial"/>
                <a:ea typeface="Arial"/>
                <a:cs typeface="Arial"/>
                <a:sym typeface="Arial"/>
              </a:rPr>
              <a:t>Change in CVA due to Market/Credit Correlation = CCMC </a:t>
            </a:r>
            <a:r>
              <a:rPr sz="1333" lang="en-US">
                <a:solidFill>
                  <a:srgbClr val="000000"/>
                </a:solidFill>
                <a:latin typeface="Symbol"/>
                <a:ea typeface="Symbol"/>
                <a:cs typeface="Symbol"/>
                <a:sym typeface="Symbol"/>
              </a:rPr>
              <a:t></a:t>
            </a:r>
            <a:r>
              <a:rPr sz="1333" lang="en-US">
                <a:solidFill>
                  <a:srgbClr val="000000"/>
                </a:solidFill>
                <a:latin typeface="Arial"/>
                <a:ea typeface="Arial"/>
                <a:cs typeface="Arial"/>
                <a:sym typeface="Arial"/>
              </a:rPr>
              <a:t> (C5 – C6 – I2 – I3)</a:t>
            </a:r>
          </a:p>
          <a:p>
            <a:pPr algn="l" marR="0" indent="0" marL="0">
              <a:lnSpc>
                <a:spcPct val="119791"/>
              </a:lnSpc>
              <a:spcBef>
                <a:spcPts val="0"/>
              </a:spcBef>
              <a:spcAft>
                <a:spcPts val="0"/>
              </a:spcAft>
              <a:buNone/>
            </a:pPr>
            <a:r>
              <a:rPr sz="1333" lang="en-US">
                <a:solidFill>
                  <a:srgbClr val="000000"/>
                </a:solidFill>
                <a:latin typeface="Arial"/>
                <a:ea typeface="Arial"/>
                <a:cs typeface="Arial"/>
                <a:sym typeface="Arial"/>
              </a:rPr>
              <a:t>Change in CVA due to Netting = CNet </a:t>
            </a:r>
            <a:r>
              <a:rPr sz="1333" lang="en-US">
                <a:solidFill>
                  <a:srgbClr val="000000"/>
                </a:solidFill>
                <a:latin typeface="Symbol"/>
                <a:ea typeface="Symbol"/>
                <a:cs typeface="Symbol"/>
                <a:sym typeface="Symbol"/>
              </a:rPr>
              <a:t></a:t>
            </a:r>
            <a:r>
              <a:rPr sz="1333" lang="en-US">
                <a:solidFill>
                  <a:srgbClr val="000000"/>
                </a:solidFill>
                <a:latin typeface="Arial"/>
                <a:ea typeface="Arial"/>
                <a:cs typeface="Arial"/>
                <a:sym typeface="Arial"/>
              </a:rPr>
              <a:t> C6 – C7</a:t>
            </a:r>
          </a:p>
          <a:p>
            <a:pPr algn="l" marR="0" indent="0" marL="0">
              <a:lnSpc>
                <a:spcPct val="119791"/>
              </a:lnSpc>
              <a:spcBef>
                <a:spcPts val="0"/>
              </a:spcBef>
              <a:spcAft>
                <a:spcPts val="0"/>
              </a:spcAft>
              <a:buNone/>
            </a:pPr>
            <a:r>
              <a:rPr sz="1333" lang="en-US">
                <a:solidFill>
                  <a:srgbClr val="000000"/>
                </a:solidFill>
                <a:latin typeface="Arial"/>
                <a:ea typeface="Arial"/>
                <a:cs typeface="Arial"/>
                <a:sym typeface="Arial"/>
              </a:rPr>
              <a:t>Change in CVA due to Collateral = CCol </a:t>
            </a:r>
            <a:r>
              <a:rPr sz="1333" lang="en-US">
                <a:solidFill>
                  <a:srgbClr val="000000"/>
                </a:solidFill>
                <a:latin typeface="Symbol"/>
                <a:ea typeface="Symbol"/>
                <a:cs typeface="Symbol"/>
                <a:sym typeface="Symbol"/>
              </a:rPr>
              <a:t></a:t>
            </a:r>
            <a:r>
              <a:rPr sz="1333" lang="en-US">
                <a:solidFill>
                  <a:srgbClr val="000000"/>
                </a:solidFill>
                <a:latin typeface="Arial"/>
                <a:ea typeface="Arial"/>
                <a:cs typeface="Arial"/>
                <a:sym typeface="Arial"/>
              </a:rPr>
              <a:t> C7–C8</a:t>
            </a:r>
          </a:p>
          <a:p>
            <a:pPr algn="l" marR="0" indent="0" marL="0">
              <a:lnSpc>
                <a:spcPct val="119791"/>
              </a:lnSpc>
              <a:spcBef>
                <a:spcPts val="0"/>
              </a:spcBef>
              <a:spcAft>
                <a:spcPts val="0"/>
              </a:spcAft>
              <a:buNone/>
            </a:pPr>
            <a:r>
              <a:rPr sz="1333" lang="en-US">
                <a:solidFill>
                  <a:srgbClr val="000000"/>
                </a:solidFill>
                <a:latin typeface="Arial"/>
                <a:ea typeface="Arial"/>
                <a:cs typeface="Arial"/>
                <a:sym typeface="Arial"/>
              </a:rPr>
              <a:t>CVA change due to Deal Activity &amp; Model/Cross = CDA </a:t>
            </a:r>
            <a:r>
              <a:rPr sz="1333" lang="en-US">
                <a:solidFill>
                  <a:srgbClr val="000000"/>
                </a:solidFill>
                <a:latin typeface="Symbol"/>
                <a:ea typeface="Symbol"/>
                <a:cs typeface="Symbol"/>
                <a:sym typeface="Symbol"/>
              </a:rPr>
              <a:t></a:t>
            </a:r>
            <a:r>
              <a:rPr sz="1333" lang="en-US">
                <a:solidFill>
                  <a:srgbClr val="000000"/>
                </a:solidFill>
                <a:latin typeface="Arial"/>
                <a:ea typeface="Arial"/>
                <a:cs typeface="Arial"/>
                <a:sym typeface="Arial"/>
              </a:rPr>
              <a:t> C11 – C8 + I9 + I10</a:t>
            </a:r>
          </a:p>
          <a:p>
            <a:pPr algn="l" marR="0" indent="0" marL="0">
              <a:lnSpc>
                <a:spcPct val="119791"/>
              </a:lnSpc>
              <a:spcBef>
                <a:spcPts val="0"/>
              </a:spcBef>
              <a:spcAft>
                <a:spcPts val="0"/>
              </a:spcAft>
              <a:buNone/>
            </a:pPr>
            <a:r>
              <a:rPr sz="1333" lang="en-US">
                <a:solidFill>
                  <a:srgbClr val="000000"/>
                </a:solidFill>
                <a:latin typeface="Arial"/>
                <a:ea typeface="Arial"/>
                <a:cs typeface="Arial"/>
                <a:sym typeface="Arial"/>
              </a:rPr>
              <a:t>CVA change due to Proxy Re-balancing = CPR </a:t>
            </a:r>
            <a:r>
              <a:rPr sz="1333" lang="en-US">
                <a:solidFill>
                  <a:srgbClr val="000000"/>
                </a:solidFill>
                <a:latin typeface="Symbol"/>
                <a:ea typeface="Symbol"/>
                <a:cs typeface="Symbol"/>
                <a:sym typeface="Symbol"/>
              </a:rPr>
              <a:t></a:t>
            </a:r>
            <a:r>
              <a:rPr sz="1333" lang="en-US">
                <a:solidFill>
                  <a:srgbClr val="000000"/>
                </a:solidFill>
                <a:latin typeface="Arial"/>
                <a:ea typeface="Arial"/>
                <a:cs typeface="Arial"/>
                <a:sym typeface="Arial"/>
              </a:rPr>
              <a:t> C12 – C11</a:t>
            </a:r>
          </a:p>
          <a:p>
            <a:pPr algn="l" marR="0" indent="0" marL="0">
              <a:lnSpc>
                <a:spcPct val="119791"/>
              </a:lnSpc>
              <a:spcBef>
                <a:spcPts val="0"/>
              </a:spcBef>
              <a:spcAft>
                <a:spcPts val="0"/>
              </a:spcAft>
              <a:buNone/>
            </a:pPr>
            <a:r>
              <a:t/>
            </a:r>
            <a:endParaRPr b="1" sz="1333">
              <a:solidFill>
                <a:srgbClr val="000000"/>
              </a:solidFill>
              <a:latin typeface="Arial"/>
              <a:ea typeface="Arial"/>
              <a:cs typeface="Arial"/>
              <a:sym typeface="Arial"/>
            </a:endParaRPr>
          </a:p>
          <a:p>
            <a:pPr algn="l" marR="0" indent="0" marL="0">
              <a:lnSpc>
                <a:spcPct val="119791"/>
              </a:lnSpc>
              <a:spcBef>
                <a:spcPts val="0"/>
              </a:spcBef>
              <a:spcAft>
                <a:spcPts val="0"/>
              </a:spcAft>
              <a:buNone/>
            </a:pPr>
            <a:r>
              <a:rPr b="1" sz="1333" lang="en-US">
                <a:solidFill>
                  <a:srgbClr val="000000"/>
                </a:solidFill>
                <a:latin typeface="Arial"/>
                <a:ea typeface="Arial"/>
                <a:cs typeface="Arial"/>
                <a:sym typeface="Arial"/>
              </a:rPr>
              <a:t>Total of P&amp;L Impacts</a:t>
            </a:r>
            <a:r>
              <a:rPr sz="1333" lang="en-US">
                <a:solidFill>
                  <a:srgbClr val="000000"/>
                </a:solidFill>
                <a:latin typeface="Arial"/>
                <a:ea typeface="Arial"/>
                <a:cs typeface="Arial"/>
                <a:sym typeface="Arial"/>
              </a:rPr>
              <a:t> = (CCS + CRR + CTMM + CCTD + CMTD + CCMC + CNet + CCol) – (CDA + CPR) = (C1 – C12)</a:t>
            </a:r>
          </a:p>
          <a:p>
            <a:pPr algn="l" marR="0" indent="0" marL="0">
              <a:lnSpc>
                <a:spcPct val="119791"/>
              </a:lnSpc>
              <a:spcBef>
                <a:spcPts val="0"/>
              </a:spcBef>
              <a:spcAft>
                <a:spcPts val="0"/>
              </a:spcAft>
              <a:buNone/>
            </a:pPr>
            <a:r>
              <a:t/>
            </a:r>
            <a:endParaRPr u="sng" sz="1333">
              <a:solidFill>
                <a:srgbClr val="000000"/>
              </a:solidFill>
              <a:latin typeface="Arial"/>
              <a:ea typeface="Arial"/>
              <a:cs typeface="Arial"/>
              <a:sym typeface="Arial"/>
            </a:endParaRPr>
          </a:p>
          <a:p>
            <a:pPr algn="l" marR="0" indent="0" marL="0">
              <a:lnSpc>
                <a:spcPct val="119791"/>
              </a:lnSpc>
              <a:spcBef>
                <a:spcPts val="0"/>
              </a:spcBef>
              <a:spcAft>
                <a:spcPts val="0"/>
              </a:spcAft>
              <a:buNone/>
            </a:pPr>
            <a:r>
              <a:rPr u="sng" sz="1333" lang="en-US">
                <a:solidFill>
                  <a:srgbClr val="000000"/>
                </a:solidFill>
                <a:latin typeface="Arial"/>
                <a:ea typeface="Arial"/>
                <a:cs typeface="Arial"/>
                <a:sym typeface="Arial"/>
              </a:rPr>
              <a:t>P&amp;L Breakouts:</a:t>
            </a:r>
          </a:p>
          <a:p>
            <a:pPr algn="l" marR="0" indent="0" marL="0">
              <a:lnSpc>
                <a:spcPct val="119791"/>
              </a:lnSpc>
              <a:spcBef>
                <a:spcPts val="0"/>
              </a:spcBef>
              <a:spcAft>
                <a:spcPts val="0"/>
              </a:spcAft>
              <a:buNone/>
            </a:pPr>
            <a:r>
              <a:rPr sz="1333" lang="en-US">
                <a:solidFill>
                  <a:srgbClr val="000000"/>
                </a:solidFill>
                <a:latin typeface="Arial"/>
                <a:ea typeface="Arial"/>
                <a:cs typeface="Arial"/>
                <a:sym typeface="Arial"/>
              </a:rPr>
              <a:t>Market Movement breakout:</a:t>
            </a:r>
          </a:p>
          <a:p>
            <a:pPr algn="l" marR="0" indent="0" marL="0">
              <a:lnSpc>
                <a:spcPct val="119791"/>
              </a:lnSpc>
              <a:spcBef>
                <a:spcPts val="0"/>
              </a:spcBef>
              <a:spcAft>
                <a:spcPts val="0"/>
              </a:spcAft>
              <a:buNone/>
            </a:pPr>
            <a:r>
              <a:rPr sz="1333" lang="en-US">
                <a:solidFill>
                  <a:srgbClr val="000000"/>
                </a:solidFill>
                <a:latin typeface="Arial"/>
                <a:ea typeface="Arial"/>
                <a:cs typeface="Arial"/>
                <a:sym typeface="Arial"/>
              </a:rPr>
              <a:t>Change in CVA due to Wrong-Way Market Data &amp; Spreads = CWW </a:t>
            </a:r>
            <a:r>
              <a:rPr sz="1333" lang="en-US">
                <a:solidFill>
                  <a:srgbClr val="000000"/>
                </a:solidFill>
                <a:latin typeface="Symbol"/>
                <a:ea typeface="Symbol"/>
                <a:cs typeface="Symbol"/>
                <a:sym typeface="Symbol"/>
              </a:rPr>
              <a:t></a:t>
            </a:r>
            <a:r>
              <a:rPr sz="1333" lang="en-US">
                <a:solidFill>
                  <a:srgbClr val="000000"/>
                </a:solidFill>
                <a:latin typeface="Arial"/>
                <a:ea typeface="Arial"/>
                <a:cs typeface="Arial"/>
                <a:sym typeface="Arial"/>
              </a:rPr>
              <a:t> (C4 – C5)</a:t>
            </a:r>
          </a:p>
          <a:p>
            <a:pPr algn="l" marR="0" indent="0" marL="0">
              <a:lnSpc>
                <a:spcPct val="119791"/>
              </a:lnSpc>
              <a:spcBef>
                <a:spcPts val="0"/>
              </a:spcBef>
              <a:spcAft>
                <a:spcPts val="0"/>
              </a:spcAft>
              <a:buNone/>
            </a:pPr>
            <a:r>
              <a:rPr sz="1333" lang="en-US">
                <a:solidFill>
                  <a:srgbClr val="000000"/>
                </a:solidFill>
                <a:latin typeface="Arial"/>
                <a:ea typeface="Arial"/>
                <a:cs typeface="Arial"/>
                <a:sym typeface="Arial"/>
              </a:rPr>
              <a:t>Change in CVA due to Market Data (without WW effects) = CMM </a:t>
            </a:r>
            <a:r>
              <a:rPr sz="1333" lang="en-US">
                <a:solidFill>
                  <a:srgbClr val="000000"/>
                </a:solidFill>
                <a:latin typeface="Symbol"/>
                <a:ea typeface="Symbol"/>
                <a:cs typeface="Symbol"/>
                <a:sym typeface="Symbol"/>
              </a:rPr>
              <a:t></a:t>
            </a:r>
            <a:r>
              <a:rPr sz="1333" lang="en-US">
                <a:solidFill>
                  <a:srgbClr val="000000"/>
                </a:solidFill>
                <a:latin typeface="Arial"/>
                <a:ea typeface="Arial"/>
                <a:cs typeface="Arial"/>
                <a:sym typeface="Arial"/>
              </a:rPr>
              <a:t> (C1 – C5)</a:t>
            </a:r>
          </a:p>
          <a:p>
            <a:pPr algn="l" marR="0" indent="0" marL="0">
              <a:lnSpc>
                <a:spcPct val="119791"/>
              </a:lnSpc>
              <a:spcBef>
                <a:spcPts val="0"/>
              </a:spcBef>
              <a:spcAft>
                <a:spcPts val="0"/>
              </a:spcAft>
              <a:buNone/>
            </a:pPr>
            <a:r>
              <a:t/>
            </a:r>
            <a:endParaRPr u="sng" sz="1333">
              <a:solidFill>
                <a:srgbClr val="000000"/>
              </a:solidFill>
              <a:latin typeface="Arial"/>
              <a:ea typeface="Arial"/>
              <a:cs typeface="Arial"/>
              <a:sym typeface="Arial"/>
            </a:endParaRPr>
          </a:p>
          <a:p>
            <a:pPr algn="l" marR="0" indent="0" marL="0">
              <a:lnSpc>
                <a:spcPct val="119791"/>
              </a:lnSpc>
              <a:spcBef>
                <a:spcPts val="0"/>
              </a:spcBef>
              <a:spcAft>
                <a:spcPts val="0"/>
              </a:spcAft>
              <a:buNone/>
            </a:pPr>
            <a:r>
              <a:rPr u="sng" sz="1333" lang="en-US">
                <a:solidFill>
                  <a:srgbClr val="000000"/>
                </a:solidFill>
                <a:latin typeface="Arial"/>
                <a:ea typeface="Arial"/>
                <a:cs typeface="Arial"/>
                <a:sym typeface="Arial"/>
              </a:rPr>
              <a:t>Deal Activity &amp; Model/Cross breakout:</a:t>
            </a:r>
          </a:p>
          <a:p>
            <a:pPr algn="l" marR="0" indent="0" marL="0">
              <a:lnSpc>
                <a:spcPct val="119791"/>
              </a:lnSpc>
              <a:spcBef>
                <a:spcPts val="0"/>
              </a:spcBef>
              <a:spcAft>
                <a:spcPts val="0"/>
              </a:spcAft>
              <a:buNone/>
            </a:pPr>
            <a:r>
              <a:rPr sz="1333" lang="en-US">
                <a:solidFill>
                  <a:srgbClr val="000000"/>
                </a:solidFill>
                <a:latin typeface="Arial"/>
                <a:ea typeface="Arial"/>
                <a:cs typeface="Arial"/>
                <a:sym typeface="Arial"/>
              </a:rPr>
              <a:t>Change in CVA due to Deal Activity = CB (from Billing Run)</a:t>
            </a:r>
          </a:p>
          <a:p>
            <a:pPr algn="l" marR="0" indent="0" marL="0">
              <a:lnSpc>
                <a:spcPct val="119791"/>
              </a:lnSpc>
              <a:spcBef>
                <a:spcPts val="0"/>
              </a:spcBef>
              <a:spcAft>
                <a:spcPts val="0"/>
              </a:spcAft>
              <a:buNone/>
            </a:pPr>
            <a:r>
              <a:rPr sz="1333" lang="en-US">
                <a:solidFill>
                  <a:srgbClr val="000000"/>
                </a:solidFill>
                <a:latin typeface="Arial"/>
                <a:ea typeface="Arial"/>
                <a:cs typeface="Arial"/>
                <a:sym typeface="Arial"/>
              </a:rPr>
              <a:t>Change in CVA due to Model/Cross = CMC = CDA – CB</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5" name="Shape 545"/>
        <p:cNvGrpSpPr/>
        <p:nvPr/>
      </p:nvGrpSpPr>
      <p:grpSpPr>
        <a:xfrm>
          <a:off y="0" x="0"/>
          <a:ext cy="0" cx="0"/>
          <a:chOff y="0" x="0"/>
          <a:chExt cy="0" cx="0"/>
        </a:xfrm>
      </p:grpSpPr>
      <p:pic>
        <p:nvPicPr>
          <p:cNvPr id="546" name="Shape 546"/>
          <p:cNvPicPr preferRelativeResize="0"/>
          <p:nvPr/>
        </p:nvPicPr>
        <p:blipFill>
          <a:blip r:embed="rId3">
            <a:alphaModFix/>
          </a:blip>
          <a:stretch>
            <a:fillRect/>
          </a:stretch>
        </p:blipFill>
        <p:spPr>
          <a:xfrm>
            <a:off y="751400" x="254000"/>
            <a:ext cy="21150" cx="9736650"/>
          </a:xfrm>
          <a:prstGeom prst="rect">
            <a:avLst/>
          </a:prstGeom>
          <a:noFill/>
          <a:ln>
            <a:noFill/>
          </a:ln>
        </p:spPr>
      </p:pic>
      <p:pic>
        <p:nvPicPr>
          <p:cNvPr id="547" name="Shape 547"/>
          <p:cNvPicPr preferRelativeResize="0"/>
          <p:nvPr/>
        </p:nvPicPr>
        <p:blipFill>
          <a:blip r:embed="rId4">
            <a:alphaModFix/>
          </a:blip>
          <a:stretch>
            <a:fillRect/>
          </a:stretch>
        </p:blipFill>
        <p:spPr>
          <a:xfrm>
            <a:off y="84650" x="8382000"/>
            <a:ext cy="253974" cx="1703900"/>
          </a:xfrm>
          <a:prstGeom prst="rect">
            <a:avLst/>
          </a:prstGeom>
          <a:noFill/>
          <a:ln>
            <a:noFill/>
          </a:ln>
        </p:spPr>
      </p:pic>
      <p:sp>
        <p:nvSpPr>
          <p:cNvPr id="548" name="Shape 548"/>
          <p:cNvSpPr txBox="1"/>
          <p:nvPr/>
        </p:nvSpPr>
        <p:spPr>
          <a:xfrm>
            <a:off y="423325" x="254000"/>
            <a:ext cy="351350" cx="9322500"/>
          </a:xfrm>
          <a:prstGeom prst="rect">
            <a:avLst/>
          </a:prstGeom>
          <a:noFill/>
          <a:ln>
            <a:noFill/>
          </a:ln>
        </p:spPr>
        <p:txBody>
          <a:bodyPr bIns="38100" rIns="38100" lIns="38100" tIns="38100" anchor="b" anchorCtr="0">
            <a:noAutofit/>
          </a:bodyPr>
          <a:lstStyle/>
          <a:p>
            <a:pPr algn="l" marR="0" indent="0" marL="0">
              <a:lnSpc>
                <a:spcPct val="120312"/>
              </a:lnSpc>
              <a:spcBef>
                <a:spcPts val="0"/>
              </a:spcBef>
              <a:spcAft>
                <a:spcPts val="0"/>
              </a:spcAft>
              <a:buNone/>
            </a:pPr>
            <a:r>
              <a:rPr b="1" sz="1777" lang="en-US">
                <a:solidFill>
                  <a:srgbClr val="000000"/>
                </a:solidFill>
                <a:latin typeface="Arial"/>
                <a:ea typeface="Arial"/>
                <a:cs typeface="Arial"/>
                <a:sym typeface="Arial"/>
              </a:rPr>
              <a:t>Credit Time Decay</a:t>
            </a:r>
          </a:p>
        </p:txBody>
      </p:sp>
      <p:pic>
        <p:nvPicPr>
          <p:cNvPr id="549" name="Shape 549"/>
          <p:cNvPicPr preferRelativeResize="0"/>
          <p:nvPr/>
        </p:nvPicPr>
        <p:blipFill>
          <a:blip r:embed="rId5">
            <a:alphaModFix/>
          </a:blip>
          <a:stretch>
            <a:fillRect/>
          </a:stretch>
        </p:blipFill>
        <p:spPr>
          <a:xfrm>
            <a:off y="825475" x="232825"/>
            <a:ext cy="6561649" cx="9779000"/>
          </a:xfrm>
          <a:prstGeom prst="rect">
            <a:avLst/>
          </a:prstGeom>
          <a:noFill/>
          <a:ln>
            <a:noFill/>
          </a:ln>
        </p:spPr>
      </p:pic>
      <p:pic>
        <p:nvPicPr>
          <p:cNvPr id="550" name="Shape 550"/>
          <p:cNvPicPr preferRelativeResize="0"/>
          <p:nvPr/>
        </p:nvPicPr>
        <p:blipFill>
          <a:blip r:embed="rId6">
            <a:alphaModFix/>
          </a:blip>
          <a:stretch>
            <a:fillRect/>
          </a:stretch>
        </p:blipFill>
        <p:spPr>
          <a:xfrm>
            <a:off y="709075" x="677325"/>
            <a:ext cy="42325" cx="9482649"/>
          </a:xfrm>
          <a:prstGeom prst="rect">
            <a:avLst/>
          </a:prstGeom>
          <a:noFill/>
          <a:ln>
            <a:noFill/>
          </a:ln>
        </p:spPr>
      </p:pic>
      <p:pic>
        <p:nvPicPr>
          <p:cNvPr id="551" name="Shape 551"/>
          <p:cNvPicPr preferRelativeResize="0"/>
          <p:nvPr/>
        </p:nvPicPr>
        <p:blipFill>
          <a:blip r:embed="rId7">
            <a:alphaModFix/>
          </a:blip>
          <a:stretch>
            <a:fillRect/>
          </a:stretch>
        </p:blipFill>
        <p:spPr>
          <a:xfrm>
            <a:off y="6096000" x="666750"/>
            <a:ext cy="95250" cx="8530150"/>
          </a:xfrm>
          <a:prstGeom prst="rect">
            <a:avLst/>
          </a:prstGeom>
          <a:noFill/>
          <a:ln>
            <a:noFill/>
          </a:ln>
        </p:spPr>
      </p:pic>
      <p:pic>
        <p:nvPicPr>
          <p:cNvPr id="552" name="Shape 552"/>
          <p:cNvPicPr preferRelativeResize="0"/>
          <p:nvPr/>
        </p:nvPicPr>
        <p:blipFill>
          <a:blip r:embed="rId8">
            <a:alphaModFix/>
          </a:blip>
          <a:stretch>
            <a:fillRect/>
          </a:stretch>
        </p:blipFill>
        <p:spPr>
          <a:xfrm>
            <a:off y="2084900" x="1195900"/>
            <a:ext cy="4063974" cx="95250"/>
          </a:xfrm>
          <a:prstGeom prst="rect">
            <a:avLst/>
          </a:prstGeom>
          <a:noFill/>
          <a:ln>
            <a:noFill/>
          </a:ln>
        </p:spPr>
      </p:pic>
      <p:pic>
        <p:nvPicPr>
          <p:cNvPr id="553" name="Shape 553"/>
          <p:cNvPicPr preferRelativeResize="0"/>
          <p:nvPr/>
        </p:nvPicPr>
        <p:blipFill>
          <a:blip r:embed="rId9">
            <a:alphaModFix/>
          </a:blip>
          <a:stretch>
            <a:fillRect/>
          </a:stretch>
        </p:blipFill>
        <p:spPr>
          <a:xfrm>
            <a:off y="3661825" x="1227650"/>
            <a:ext cy="1703900" cx="7503574"/>
          </a:xfrm>
          <a:prstGeom prst="rect">
            <a:avLst/>
          </a:prstGeom>
          <a:noFill/>
          <a:ln>
            <a:noFill/>
          </a:ln>
        </p:spPr>
      </p:pic>
      <p:pic>
        <p:nvPicPr>
          <p:cNvPr id="554" name="Shape 554"/>
          <p:cNvPicPr preferRelativeResize="0"/>
          <p:nvPr/>
        </p:nvPicPr>
        <p:blipFill>
          <a:blip r:embed="rId10">
            <a:alphaModFix/>
          </a:blip>
          <a:stretch>
            <a:fillRect/>
          </a:stretch>
        </p:blipFill>
        <p:spPr>
          <a:xfrm>
            <a:off y="2053150" x="1386400"/>
            <a:ext cy="476250" cx="1100650"/>
          </a:xfrm>
          <a:prstGeom prst="rect">
            <a:avLst/>
          </a:prstGeom>
          <a:noFill/>
          <a:ln>
            <a:noFill/>
          </a:ln>
        </p:spPr>
      </p:pic>
      <p:sp>
        <p:nvSpPr>
          <p:cNvPr id="555" name="Shape 555"/>
          <p:cNvSpPr txBox="1"/>
          <p:nvPr/>
        </p:nvSpPr>
        <p:spPr>
          <a:xfrm>
            <a:off y="2106075" x="1490475"/>
            <a:ext cy="441300" cx="96342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Times New Roman"/>
                <a:ea typeface="Times New Roman"/>
                <a:cs typeface="Times New Roman"/>
                <a:sym typeface="Times New Roman"/>
              </a:rPr>
              <a:t>Exposure</a:t>
            </a:r>
          </a:p>
        </p:txBody>
      </p:sp>
      <p:pic>
        <p:nvPicPr>
          <p:cNvPr id="556" name="Shape 556"/>
          <p:cNvPicPr preferRelativeResize="0"/>
          <p:nvPr/>
        </p:nvPicPr>
        <p:blipFill>
          <a:blip r:embed="rId11">
            <a:alphaModFix/>
          </a:blip>
          <a:stretch>
            <a:fillRect/>
          </a:stretch>
        </p:blipFill>
        <p:spPr>
          <a:xfrm>
            <a:off y="4519075" x="2074325"/>
            <a:ext cy="1164149" cx="2296574"/>
          </a:xfrm>
          <a:prstGeom prst="rect">
            <a:avLst/>
          </a:prstGeom>
          <a:noFill/>
          <a:ln>
            <a:noFill/>
          </a:ln>
        </p:spPr>
      </p:pic>
      <p:sp>
        <p:nvSpPr>
          <p:cNvPr id="557" name="Shape 557"/>
          <p:cNvSpPr txBox="1"/>
          <p:nvPr/>
        </p:nvSpPr>
        <p:spPr>
          <a:xfrm>
            <a:off y="5106450" x="2908650"/>
            <a:ext cy="587725" cx="14202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Times New Roman"/>
                <a:ea typeface="Times New Roman"/>
                <a:cs typeface="Times New Roman"/>
                <a:sym typeface="Times New Roman"/>
              </a:rPr>
              <a:t>Exposure profile as of prior day</a:t>
            </a:r>
          </a:p>
        </p:txBody>
      </p:sp>
      <p:pic>
        <p:nvPicPr>
          <p:cNvPr id="558" name="Shape 558"/>
          <p:cNvPicPr preferRelativeResize="0"/>
          <p:nvPr/>
        </p:nvPicPr>
        <p:blipFill>
          <a:blip r:embed="rId12">
            <a:alphaModFix/>
          </a:blip>
          <a:stretch>
            <a:fillRect/>
          </a:stretch>
        </p:blipFill>
        <p:spPr>
          <a:xfrm>
            <a:off y="2539975" x="2423575"/>
            <a:ext cy="1492250" cx="3196149"/>
          </a:xfrm>
          <a:prstGeom prst="rect">
            <a:avLst/>
          </a:prstGeom>
          <a:noFill/>
          <a:ln>
            <a:noFill/>
          </a:ln>
        </p:spPr>
      </p:pic>
      <p:sp>
        <p:nvSpPr>
          <p:cNvPr id="559" name="Shape 559"/>
          <p:cNvSpPr txBox="1"/>
          <p:nvPr/>
        </p:nvSpPr>
        <p:spPr>
          <a:xfrm>
            <a:off y="2610550" x="4155700"/>
            <a:ext cy="767624" cx="14202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Times New Roman"/>
                <a:ea typeface="Times New Roman"/>
                <a:cs typeface="Times New Roman"/>
                <a:sym typeface="Times New Roman"/>
              </a:rPr>
              <a:t>Exposure profile for the Credit Time Decay run</a:t>
            </a:r>
          </a:p>
        </p:txBody>
      </p:sp>
      <p:pic>
        <p:nvPicPr>
          <p:cNvPr id="560" name="Shape 560"/>
          <p:cNvPicPr preferRelativeResize="0"/>
          <p:nvPr/>
        </p:nvPicPr>
        <p:blipFill>
          <a:blip r:embed="rId13">
            <a:alphaModFix/>
          </a:blip>
          <a:stretch>
            <a:fillRect/>
          </a:stretch>
        </p:blipFill>
        <p:spPr>
          <a:xfrm>
            <a:off y="3640650" x="603250"/>
            <a:ext cy="1703900" cx="7503574"/>
          </a:xfrm>
          <a:prstGeom prst="rect">
            <a:avLst/>
          </a:prstGeom>
          <a:noFill/>
          <a:ln>
            <a:noFill/>
          </a:ln>
        </p:spPr>
      </p:pic>
      <p:pic>
        <p:nvPicPr>
          <p:cNvPr id="561" name="Shape 561"/>
          <p:cNvPicPr preferRelativeResize="0"/>
          <p:nvPr/>
        </p:nvPicPr>
        <p:blipFill>
          <a:blip r:embed="rId14">
            <a:alphaModFix/>
          </a:blip>
          <a:stretch>
            <a:fillRect/>
          </a:stretch>
        </p:blipFill>
        <p:spPr>
          <a:xfrm>
            <a:off y="6350000" x="8720650"/>
            <a:ext cy="476250" cx="793750"/>
          </a:xfrm>
          <a:prstGeom prst="rect">
            <a:avLst/>
          </a:prstGeom>
          <a:noFill/>
          <a:ln>
            <a:noFill/>
          </a:ln>
        </p:spPr>
      </p:pic>
      <p:sp>
        <p:nvSpPr>
          <p:cNvPr id="562" name="Shape 562"/>
          <p:cNvSpPr txBox="1"/>
          <p:nvPr/>
        </p:nvSpPr>
        <p:spPr>
          <a:xfrm>
            <a:off y="6401150" x="8830025"/>
            <a:ext cy="441300" cx="65122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Times New Roman"/>
                <a:ea typeface="Times New Roman"/>
                <a:cs typeface="Times New Roman"/>
                <a:sym typeface="Times New Roman"/>
              </a:rPr>
              <a:t>Time</a:t>
            </a:r>
          </a:p>
        </p:txBody>
      </p:sp>
      <p:pic>
        <p:nvPicPr>
          <p:cNvPr id="563" name="Shape 563"/>
          <p:cNvPicPr preferRelativeResize="0"/>
          <p:nvPr/>
        </p:nvPicPr>
        <p:blipFill>
          <a:blip r:embed="rId15">
            <a:alphaModFix/>
          </a:blip>
          <a:stretch>
            <a:fillRect/>
          </a:stretch>
        </p:blipFill>
        <p:spPr>
          <a:xfrm>
            <a:off y="3958150" x="8720650"/>
            <a:ext cy="2190750" cx="21150"/>
          </a:xfrm>
          <a:prstGeom prst="rect">
            <a:avLst/>
          </a:prstGeom>
          <a:noFill/>
          <a:ln>
            <a:noFill/>
          </a:ln>
        </p:spPr>
      </p:pic>
      <p:pic>
        <p:nvPicPr>
          <p:cNvPr id="564" name="Shape 564"/>
          <p:cNvPicPr preferRelativeResize="0"/>
          <p:nvPr/>
        </p:nvPicPr>
        <p:blipFill>
          <a:blip r:embed="rId16">
            <a:alphaModFix/>
          </a:blip>
          <a:stretch>
            <a:fillRect/>
          </a:stretch>
        </p:blipFill>
        <p:spPr>
          <a:xfrm>
            <a:off y="3947575" x="8085650"/>
            <a:ext cy="2201324" cx="21150"/>
          </a:xfrm>
          <a:prstGeom prst="rect">
            <a:avLst/>
          </a:prstGeom>
          <a:noFill/>
          <a:ln>
            <a:noFill/>
          </a:ln>
        </p:spPr>
      </p:pic>
      <p:pic>
        <p:nvPicPr>
          <p:cNvPr id="565" name="Shape 565"/>
          <p:cNvPicPr preferRelativeResize="0"/>
          <p:nvPr/>
        </p:nvPicPr>
        <p:blipFill>
          <a:blip r:embed="rId17">
            <a:alphaModFix/>
          </a:blip>
          <a:stretch>
            <a:fillRect/>
          </a:stretch>
        </p:blipFill>
        <p:spPr>
          <a:xfrm>
            <a:off y="6350000" x="508000"/>
            <a:ext cy="338650" cx="486824"/>
          </a:xfrm>
          <a:prstGeom prst="rect">
            <a:avLst/>
          </a:prstGeom>
          <a:noFill/>
          <a:ln>
            <a:noFill/>
          </a:ln>
        </p:spPr>
      </p:pic>
      <p:sp>
        <p:nvSpPr>
          <p:cNvPr id="566" name="Shape 566"/>
          <p:cNvSpPr txBox="1"/>
          <p:nvPr/>
        </p:nvSpPr>
        <p:spPr>
          <a:xfrm>
            <a:off y="6401150" x="610300"/>
            <a:ext cy="312549" cx="3548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Times New Roman"/>
                <a:ea typeface="Times New Roman"/>
                <a:cs typeface="Times New Roman"/>
                <a:sym typeface="Times New Roman"/>
              </a:rPr>
              <a:t>T-1</a:t>
            </a:r>
          </a:p>
        </p:txBody>
      </p:sp>
      <p:pic>
        <p:nvPicPr>
          <p:cNvPr id="567" name="Shape 567"/>
          <p:cNvPicPr preferRelativeResize="0"/>
          <p:nvPr/>
        </p:nvPicPr>
        <p:blipFill>
          <a:blip r:embed="rId17">
            <a:alphaModFix/>
          </a:blip>
          <a:stretch>
            <a:fillRect/>
          </a:stretch>
        </p:blipFill>
        <p:spPr>
          <a:xfrm>
            <a:off y="6350000" x="1100650"/>
            <a:ext cy="338650" cx="486824"/>
          </a:xfrm>
          <a:prstGeom prst="rect">
            <a:avLst/>
          </a:prstGeom>
          <a:noFill/>
          <a:ln>
            <a:noFill/>
          </a:ln>
        </p:spPr>
      </p:pic>
      <p:sp>
        <p:nvSpPr>
          <p:cNvPr id="568" name="Shape 568"/>
          <p:cNvSpPr txBox="1"/>
          <p:nvPr/>
        </p:nvSpPr>
        <p:spPr>
          <a:xfrm>
            <a:off y="6401150" x="1202950"/>
            <a:ext cy="312549" cx="3548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Times New Roman"/>
                <a:ea typeface="Times New Roman"/>
                <a:cs typeface="Times New Roman"/>
                <a:sym typeface="Times New Roman"/>
              </a:rPr>
              <a:t>T</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2" name="Shape 572"/>
        <p:cNvGrpSpPr/>
        <p:nvPr/>
      </p:nvGrpSpPr>
      <p:grpSpPr>
        <a:xfrm>
          <a:off y="0" x="0"/>
          <a:ext cy="0" cx="0"/>
          <a:chOff y="0" x="0"/>
          <a:chExt cy="0" cx="0"/>
        </a:xfrm>
      </p:grpSpPr>
      <p:pic>
        <p:nvPicPr>
          <p:cNvPr id="573" name="Shape 573"/>
          <p:cNvPicPr preferRelativeResize="0"/>
          <p:nvPr/>
        </p:nvPicPr>
        <p:blipFill>
          <a:blip r:embed="rId3">
            <a:alphaModFix/>
          </a:blip>
          <a:stretch>
            <a:fillRect/>
          </a:stretch>
        </p:blipFill>
        <p:spPr>
          <a:xfrm>
            <a:off y="751400" x="254000"/>
            <a:ext cy="21150" cx="9736650"/>
          </a:xfrm>
          <a:prstGeom prst="rect">
            <a:avLst/>
          </a:prstGeom>
          <a:noFill/>
          <a:ln>
            <a:noFill/>
          </a:ln>
        </p:spPr>
      </p:pic>
      <p:pic>
        <p:nvPicPr>
          <p:cNvPr id="574" name="Shape 574"/>
          <p:cNvPicPr preferRelativeResize="0"/>
          <p:nvPr/>
        </p:nvPicPr>
        <p:blipFill>
          <a:blip r:embed="rId4">
            <a:alphaModFix/>
          </a:blip>
          <a:stretch>
            <a:fillRect/>
          </a:stretch>
        </p:blipFill>
        <p:spPr>
          <a:xfrm>
            <a:off y="84650" x="8382000"/>
            <a:ext cy="253974" cx="1703900"/>
          </a:xfrm>
          <a:prstGeom prst="rect">
            <a:avLst/>
          </a:prstGeom>
          <a:noFill/>
          <a:ln>
            <a:noFill/>
          </a:ln>
        </p:spPr>
      </p:pic>
      <p:sp>
        <p:nvSpPr>
          <p:cNvPr id="575" name="Shape 575"/>
          <p:cNvSpPr txBox="1"/>
          <p:nvPr/>
        </p:nvSpPr>
        <p:spPr>
          <a:xfrm>
            <a:off y="423325" x="254000"/>
            <a:ext cy="351350" cx="9322500"/>
          </a:xfrm>
          <a:prstGeom prst="rect">
            <a:avLst/>
          </a:prstGeom>
          <a:noFill/>
          <a:ln>
            <a:noFill/>
          </a:ln>
        </p:spPr>
        <p:txBody>
          <a:bodyPr bIns="38100" rIns="38100" lIns="38100" tIns="38100" anchor="b" anchorCtr="0">
            <a:noAutofit/>
          </a:bodyPr>
          <a:lstStyle/>
          <a:p>
            <a:pPr algn="l" marR="0" indent="0" marL="0">
              <a:lnSpc>
                <a:spcPct val="120312"/>
              </a:lnSpc>
              <a:spcBef>
                <a:spcPts val="0"/>
              </a:spcBef>
              <a:spcAft>
                <a:spcPts val="0"/>
              </a:spcAft>
              <a:buNone/>
            </a:pPr>
            <a:r>
              <a:rPr b="1" sz="1777" lang="en-US">
                <a:solidFill>
                  <a:srgbClr val="000000"/>
                </a:solidFill>
                <a:latin typeface="Arial"/>
                <a:ea typeface="Arial"/>
                <a:cs typeface="Arial"/>
                <a:sym typeface="Arial"/>
              </a:rPr>
              <a:t>Market Time Decay</a:t>
            </a:r>
          </a:p>
        </p:txBody>
      </p:sp>
      <p:pic>
        <p:nvPicPr>
          <p:cNvPr id="576" name="Shape 576"/>
          <p:cNvPicPr preferRelativeResize="0"/>
          <p:nvPr/>
        </p:nvPicPr>
        <p:blipFill>
          <a:blip r:embed="rId5">
            <a:alphaModFix/>
          </a:blip>
          <a:stretch>
            <a:fillRect/>
          </a:stretch>
        </p:blipFill>
        <p:spPr>
          <a:xfrm>
            <a:off y="825475" x="232825"/>
            <a:ext cy="6561649" cx="9779000"/>
          </a:xfrm>
          <a:prstGeom prst="rect">
            <a:avLst/>
          </a:prstGeom>
          <a:noFill/>
          <a:ln>
            <a:noFill/>
          </a:ln>
        </p:spPr>
      </p:pic>
      <p:pic>
        <p:nvPicPr>
          <p:cNvPr id="577" name="Shape 577"/>
          <p:cNvPicPr preferRelativeResize="0"/>
          <p:nvPr/>
        </p:nvPicPr>
        <p:blipFill>
          <a:blip r:embed="rId6">
            <a:alphaModFix/>
          </a:blip>
          <a:stretch>
            <a:fillRect/>
          </a:stretch>
        </p:blipFill>
        <p:spPr>
          <a:xfrm>
            <a:off y="1428750" x="645575"/>
            <a:ext cy="4751899" cx="8847650"/>
          </a:xfrm>
          <a:prstGeom prst="rect">
            <a:avLst/>
          </a:prstGeom>
          <a:noFill/>
          <a:ln>
            <a:noFill/>
          </a:ln>
        </p:spPr>
      </p:pic>
      <p:sp>
        <p:nvSpPr>
          <p:cNvPr id="578" name="Shape 578"/>
          <p:cNvSpPr txBox="1"/>
          <p:nvPr/>
        </p:nvSpPr>
        <p:spPr>
          <a:xfrm>
            <a:off y="1483425" x="977175"/>
            <a:ext cy="513625" cx="1129225"/>
          </a:xfrm>
          <a:prstGeom prst="rect">
            <a:avLst/>
          </a:prstGeom>
          <a:noFill/>
          <a:ln>
            <a:noFill/>
          </a:ln>
        </p:spPr>
        <p:txBody>
          <a:bodyPr bIns="38100" rIns="38100" lIns="38100" tIns="38100" anchor="t" anchorCtr="0">
            <a:noAutofit/>
          </a:bodyPr>
          <a:lstStyle/>
          <a:p>
            <a:pPr algn="l" lvl="0" marR="0" indent="-121355" marL="381000">
              <a:lnSpc>
                <a:spcPct val="120000"/>
              </a:lnSpc>
              <a:spcBef>
                <a:spcPts val="0"/>
              </a:spcBef>
              <a:spcAft>
                <a:spcPts val="0"/>
              </a:spcAft>
              <a:buClr>
                <a:srgbClr val="000000"/>
              </a:buClr>
              <a:buSzPct val="101010"/>
              <a:buFont typeface="Arial"/>
              <a:buChar char="●"/>
            </a:pPr>
            <a:r>
              <a:rPr sz="1111" lang="en-US">
                <a:solidFill>
                  <a:srgbClr val="000000"/>
                </a:solidFill>
                <a:latin typeface="Times New Roman"/>
                <a:ea typeface="Times New Roman"/>
                <a:cs typeface="Times New Roman"/>
                <a:sym typeface="Times New Roman"/>
              </a:rPr>
              <a:t>Exposure</a:t>
            </a:r>
          </a:p>
        </p:txBody>
      </p:sp>
      <p:sp>
        <p:nvSpPr>
          <p:cNvPr id="579" name="Shape 579"/>
          <p:cNvSpPr txBox="1"/>
          <p:nvPr/>
        </p:nvSpPr>
        <p:spPr>
          <a:xfrm>
            <a:off y="5607400" x="8329075"/>
            <a:ext cy="513625" cx="1127474"/>
          </a:xfrm>
          <a:prstGeom prst="rect">
            <a:avLst/>
          </a:prstGeom>
          <a:noFill/>
          <a:ln>
            <a:noFill/>
          </a:ln>
        </p:spPr>
        <p:txBody>
          <a:bodyPr bIns="38100" rIns="38100" lIns="38100" tIns="38100" anchor="t" anchorCtr="0">
            <a:noAutofit/>
          </a:bodyPr>
          <a:lstStyle/>
          <a:p>
            <a:pPr algn="l" lvl="0" marR="0" indent="-121355" marL="381000">
              <a:lnSpc>
                <a:spcPct val="120000"/>
              </a:lnSpc>
              <a:spcBef>
                <a:spcPts val="0"/>
              </a:spcBef>
              <a:spcAft>
                <a:spcPts val="0"/>
              </a:spcAft>
              <a:buClr>
                <a:srgbClr val="000000"/>
              </a:buClr>
              <a:buSzPct val="101010"/>
              <a:buFont typeface="Arial"/>
              <a:buChar char="●"/>
            </a:pPr>
            <a:r>
              <a:rPr sz="1111" lang="en-US">
                <a:solidFill>
                  <a:srgbClr val="000000"/>
                </a:solidFill>
                <a:latin typeface="Times New Roman"/>
                <a:ea typeface="Times New Roman"/>
                <a:cs typeface="Times New Roman"/>
                <a:sym typeface="Times New Roman"/>
              </a:rPr>
              <a:t>Time</a:t>
            </a:r>
          </a:p>
        </p:txBody>
      </p:sp>
      <p:sp>
        <p:nvSpPr>
          <p:cNvPr id="580" name="Shape 580"/>
          <p:cNvSpPr txBox="1"/>
          <p:nvPr/>
        </p:nvSpPr>
        <p:spPr>
          <a:xfrm>
            <a:off y="2042575" x="7616450"/>
            <a:ext cy="682974" cx="1656624"/>
          </a:xfrm>
          <a:prstGeom prst="rect">
            <a:avLst/>
          </a:prstGeom>
          <a:noFill/>
          <a:ln>
            <a:noFill/>
          </a:ln>
        </p:spPr>
        <p:txBody>
          <a:bodyPr bIns="38100" rIns="38100" lIns="38100" tIns="38100" anchor="t" anchorCtr="0">
            <a:noAutofit/>
          </a:bodyPr>
          <a:lstStyle/>
          <a:p>
            <a:pPr algn="l" lvl="0" marR="0" indent="-121355" marL="381000">
              <a:lnSpc>
                <a:spcPct val="120000"/>
              </a:lnSpc>
              <a:spcBef>
                <a:spcPts val="0"/>
              </a:spcBef>
              <a:spcAft>
                <a:spcPts val="0"/>
              </a:spcAft>
              <a:buClr>
                <a:srgbClr val="000000"/>
              </a:buClr>
              <a:buSzPct val="101010"/>
              <a:buFont typeface="Arial"/>
              <a:buChar char="●"/>
            </a:pPr>
            <a:r>
              <a:rPr sz="1111" lang="en-US">
                <a:solidFill>
                  <a:srgbClr val="000000"/>
                </a:solidFill>
                <a:latin typeface="Times New Roman"/>
                <a:ea typeface="Times New Roman"/>
                <a:cs typeface="Times New Roman"/>
                <a:sym typeface="Times New Roman"/>
              </a:rPr>
              <a:t>Exposure profile as of prior day</a:t>
            </a:r>
          </a:p>
        </p:txBody>
      </p:sp>
      <p:sp>
        <p:nvSpPr>
          <p:cNvPr id="581" name="Shape 581"/>
          <p:cNvSpPr txBox="1"/>
          <p:nvPr/>
        </p:nvSpPr>
        <p:spPr>
          <a:xfrm>
            <a:off y="4524375" x="7796375"/>
            <a:ext cy="889349" cx="1654875"/>
          </a:xfrm>
          <a:prstGeom prst="rect">
            <a:avLst/>
          </a:prstGeom>
          <a:noFill/>
          <a:ln>
            <a:noFill/>
          </a:ln>
        </p:spPr>
        <p:txBody>
          <a:bodyPr bIns="38100" rIns="38100" lIns="38100" tIns="38100" anchor="t" anchorCtr="0">
            <a:noAutofit/>
          </a:bodyPr>
          <a:lstStyle/>
          <a:p>
            <a:pPr algn="l" lvl="0" marR="0" indent="-121355" marL="381000">
              <a:lnSpc>
                <a:spcPct val="120000"/>
              </a:lnSpc>
              <a:spcBef>
                <a:spcPts val="0"/>
              </a:spcBef>
              <a:spcAft>
                <a:spcPts val="0"/>
              </a:spcAft>
              <a:buClr>
                <a:srgbClr val="000000"/>
              </a:buClr>
              <a:buSzPct val="101010"/>
              <a:buFont typeface="Arial"/>
              <a:buChar char="●"/>
            </a:pPr>
            <a:r>
              <a:rPr sz="1111" lang="en-US">
                <a:solidFill>
                  <a:srgbClr val="000000"/>
                </a:solidFill>
                <a:latin typeface="Times New Roman"/>
                <a:ea typeface="Times New Roman"/>
                <a:cs typeface="Times New Roman"/>
                <a:sym typeface="Times New Roman"/>
              </a:rPr>
              <a:t>Exposure profile for the Market Time Decay run</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 name="Shape 28"/>
        <p:cNvGrpSpPr/>
        <p:nvPr/>
      </p:nvGrpSpPr>
      <p:grpSpPr>
        <a:xfrm>
          <a:off y="0" x="0"/>
          <a:ext cy="0" cx="0"/>
          <a:chOff y="0" x="0"/>
          <a:chExt cy="0" cx="0"/>
        </a:xfrm>
      </p:grpSpPr>
      <p:pic>
        <p:nvPicPr>
          <p:cNvPr id="29" name="Shape 29"/>
          <p:cNvPicPr preferRelativeResize="0"/>
          <p:nvPr/>
        </p:nvPicPr>
        <p:blipFill>
          <a:blip r:embed="rId3">
            <a:alphaModFix/>
          </a:blip>
          <a:stretch>
            <a:fillRect/>
          </a:stretch>
        </p:blipFill>
        <p:spPr>
          <a:xfrm>
            <a:off y="751400" x="254000"/>
            <a:ext cy="21150" cx="9736650"/>
          </a:xfrm>
          <a:prstGeom prst="rect">
            <a:avLst/>
          </a:prstGeom>
          <a:noFill/>
          <a:ln>
            <a:noFill/>
          </a:ln>
        </p:spPr>
      </p:pic>
      <p:pic>
        <p:nvPicPr>
          <p:cNvPr id="30" name="Shape 30"/>
          <p:cNvPicPr preferRelativeResize="0"/>
          <p:nvPr/>
        </p:nvPicPr>
        <p:blipFill>
          <a:blip r:embed="rId4">
            <a:alphaModFix/>
          </a:blip>
          <a:stretch>
            <a:fillRect/>
          </a:stretch>
        </p:blipFill>
        <p:spPr>
          <a:xfrm>
            <a:off y="84650" x="8382000"/>
            <a:ext cy="253974" cx="1703900"/>
          </a:xfrm>
          <a:prstGeom prst="rect">
            <a:avLst/>
          </a:prstGeom>
          <a:noFill/>
          <a:ln>
            <a:noFill/>
          </a:ln>
        </p:spPr>
      </p:pic>
      <p:sp>
        <p:nvSpPr>
          <p:cNvPr id="31" name="Shape 31"/>
          <p:cNvSpPr txBox="1"/>
          <p:nvPr/>
        </p:nvSpPr>
        <p:spPr>
          <a:xfrm>
            <a:off y="423325" x="254000"/>
            <a:ext cy="351350" cx="9322500"/>
          </a:xfrm>
          <a:prstGeom prst="rect">
            <a:avLst/>
          </a:prstGeom>
          <a:noFill/>
          <a:ln>
            <a:noFill/>
          </a:ln>
        </p:spPr>
        <p:txBody>
          <a:bodyPr bIns="38100" rIns="38100" lIns="38100" tIns="38100" anchor="b" anchorCtr="0">
            <a:noAutofit/>
          </a:bodyPr>
          <a:lstStyle/>
          <a:p>
            <a:pPr algn="l" marR="0" indent="0" marL="0">
              <a:lnSpc>
                <a:spcPct val="120312"/>
              </a:lnSpc>
              <a:spcBef>
                <a:spcPts val="0"/>
              </a:spcBef>
              <a:spcAft>
                <a:spcPts val="0"/>
              </a:spcAft>
              <a:buNone/>
            </a:pPr>
            <a:r>
              <a:rPr b="1" sz="1777" lang="en-US">
                <a:solidFill>
                  <a:srgbClr val="000000"/>
                </a:solidFill>
                <a:latin typeface="Arial"/>
                <a:ea typeface="Arial"/>
                <a:cs typeface="Arial"/>
                <a:sym typeface="Arial"/>
              </a:rPr>
              <a:t>CVA Changes</a:t>
            </a:r>
          </a:p>
        </p:txBody>
      </p:sp>
      <p:pic>
        <p:nvPicPr>
          <p:cNvPr id="32" name="Shape 32"/>
          <p:cNvPicPr preferRelativeResize="0"/>
          <p:nvPr/>
        </p:nvPicPr>
        <p:blipFill>
          <a:blip r:embed="rId5">
            <a:alphaModFix/>
          </a:blip>
          <a:stretch>
            <a:fillRect/>
          </a:stretch>
        </p:blipFill>
        <p:spPr>
          <a:xfrm>
            <a:off y="910150" x="232825"/>
            <a:ext cy="6477000" cx="9779000"/>
          </a:xfrm>
          <a:prstGeom prst="rect">
            <a:avLst/>
          </a:prstGeom>
          <a:noFill/>
          <a:ln>
            <a:noFill/>
          </a:ln>
        </p:spPr>
      </p:pic>
      <p:sp>
        <p:nvSpPr>
          <p:cNvPr id="33" name="Shape 33"/>
          <p:cNvSpPr txBox="1"/>
          <p:nvPr/>
        </p:nvSpPr>
        <p:spPr>
          <a:xfrm>
            <a:off y="987775" x="361575"/>
            <a:ext cy="6346800" cx="9597649"/>
          </a:xfrm>
          <a:prstGeom prst="rect">
            <a:avLst/>
          </a:prstGeom>
          <a:noFill/>
          <a:ln>
            <a:noFill/>
          </a:ln>
        </p:spPr>
        <p:txBody>
          <a:bodyPr bIns="38100" rIns="38100" lIns="38100" tIns="38100" anchor="t" anchorCtr="0">
            <a:noAutofit/>
          </a:bodyPr>
          <a:lstStyle/>
          <a:p>
            <a:pPr algn="l" marR="0" indent="0" marL="0">
              <a:lnSpc>
                <a:spcPct val="119791"/>
              </a:lnSpc>
              <a:spcBef>
                <a:spcPts val="0"/>
              </a:spcBef>
              <a:spcAft>
                <a:spcPts val="0"/>
              </a:spcAft>
              <a:buNone/>
            </a:pPr>
            <a:r>
              <a:rPr b="1" sz="1333" lang="en-US">
                <a:solidFill>
                  <a:srgbClr val="000000"/>
                </a:solidFill>
                <a:latin typeface="Arial"/>
                <a:ea typeface="Arial"/>
                <a:cs typeface="Arial"/>
                <a:sym typeface="Arial"/>
              </a:rPr>
              <a:t>Portfolio Level Results </a:t>
            </a:r>
          </a:p>
          <a:p>
            <a:pPr algn="l" marR="0" indent="0" marL="0">
              <a:lnSpc>
                <a:spcPct val="119791"/>
              </a:lnSpc>
              <a:spcBef>
                <a:spcPts val="240"/>
              </a:spcBef>
              <a:spcAft>
                <a:spcPts val="0"/>
              </a:spcAft>
              <a:buNone/>
            </a:pPr>
            <a:r>
              <a:rPr u="sng" sz="1333" lang="en-US">
                <a:solidFill>
                  <a:srgbClr val="000000"/>
                </a:solidFill>
                <a:latin typeface="Arial"/>
                <a:ea typeface="Arial"/>
                <a:cs typeface="Arial"/>
                <a:sym typeface="Arial"/>
              </a:rPr>
              <a:t>Previous Current Difference Change (%)</a:t>
            </a:r>
          </a:p>
          <a:p>
            <a:pPr algn="l" marR="0" indent="0" marL="0">
              <a:lnSpc>
                <a:spcPct val="120454"/>
              </a:lnSpc>
              <a:spcBef>
                <a:spcPts val="115"/>
              </a:spcBef>
              <a:spcAft>
                <a:spcPts val="0"/>
              </a:spcAft>
              <a:buNone/>
            </a:pPr>
            <a:r>
              <a:rPr sz="1222" lang="en-US">
                <a:solidFill>
                  <a:srgbClr val="000000"/>
                </a:solidFill>
                <a:latin typeface="Arial"/>
                <a:ea typeface="Arial"/>
                <a:cs typeface="Arial"/>
                <a:sym typeface="Arial"/>
              </a:rPr>
              <a:t>CVA 359,546,231 368,184,042 8,637,811 2.402</a:t>
            </a:r>
          </a:p>
          <a:p>
            <a:pPr algn="l" marR="0" indent="0" marL="0">
              <a:lnSpc>
                <a:spcPct val="120454"/>
              </a:lnSpc>
              <a:spcBef>
                <a:spcPts val="115"/>
              </a:spcBef>
              <a:spcAft>
                <a:spcPts val="0"/>
              </a:spcAft>
              <a:buNone/>
            </a:pPr>
            <a:r>
              <a:rPr sz="1222" lang="en-US">
                <a:solidFill>
                  <a:srgbClr val="000000"/>
                </a:solidFill>
                <a:latin typeface="Arial"/>
                <a:ea typeface="Arial"/>
                <a:cs typeface="Arial"/>
                <a:sym typeface="Arial"/>
              </a:rPr>
              <a:t>DRE 70,794,344,428 73,027,576,534 2,233,232,105 3.155</a:t>
            </a:r>
          </a:p>
          <a:p>
            <a:pPr algn="l" marR="0" indent="0" marL="0">
              <a:lnSpc>
                <a:spcPct val="120454"/>
              </a:lnSpc>
              <a:spcBef>
                <a:spcPts val="115"/>
              </a:spcBef>
              <a:spcAft>
                <a:spcPts val="0"/>
              </a:spcAft>
              <a:buNone/>
            </a:pPr>
            <a:r>
              <a:rPr sz="1222" lang="en-US">
                <a:solidFill>
                  <a:srgbClr val="000000"/>
                </a:solidFill>
                <a:latin typeface="Arial"/>
                <a:ea typeface="Arial"/>
                <a:cs typeface="Arial"/>
                <a:sym typeface="Arial"/>
              </a:rPr>
              <a:t>Peak Exp 159,261,336,712 161,834,115,450 2,572,778,737 1.615</a:t>
            </a:r>
          </a:p>
          <a:p>
            <a:pPr algn="l" marR="0" indent="0" marL="0">
              <a:lnSpc>
                <a:spcPct val="120454"/>
              </a:lnSpc>
              <a:spcBef>
                <a:spcPts val="115"/>
              </a:spcBef>
              <a:spcAft>
                <a:spcPts val="0"/>
              </a:spcAft>
              <a:buNone/>
            </a:pPr>
            <a:r>
              <a:rPr sz="1222" lang="en-US">
                <a:solidFill>
                  <a:srgbClr val="000000"/>
                </a:solidFill>
                <a:latin typeface="Arial"/>
                <a:ea typeface="Arial"/>
                <a:cs typeface="Arial"/>
                <a:sym typeface="Arial"/>
              </a:rPr>
              <a:t>Avg Exp 20,079,721,031 20,371,284,530 291,563,499 1.452</a:t>
            </a:r>
          </a:p>
          <a:p>
            <a:pPr algn="l" marR="0" indent="0" marL="0">
              <a:lnSpc>
                <a:spcPct val="120454"/>
              </a:lnSpc>
              <a:spcBef>
                <a:spcPts val="115"/>
              </a:spcBef>
              <a:spcAft>
                <a:spcPts val="0"/>
              </a:spcAft>
              <a:buNone/>
            </a:pPr>
            <a:r>
              <a:rPr sz="1222" lang="en-US">
                <a:solidFill>
                  <a:srgbClr val="000000"/>
                </a:solidFill>
                <a:latin typeface="Arial"/>
                <a:ea typeface="Arial"/>
                <a:cs typeface="Arial"/>
                <a:sym typeface="Arial"/>
              </a:rPr>
              <a:t>Total MTM 6,532,130,481 6,681,147,327 149,016,846 2.281</a:t>
            </a:r>
          </a:p>
          <a:p>
            <a:pPr algn="l" marR="0" indent="0" marL="0">
              <a:lnSpc>
                <a:spcPct val="120454"/>
              </a:lnSpc>
              <a:spcBef>
                <a:spcPts val="281"/>
              </a:spcBef>
              <a:spcAft>
                <a:spcPts val="0"/>
              </a:spcAft>
              <a:buNone/>
            </a:pPr>
            <a:r>
              <a:t/>
            </a:r>
            <a:endParaRPr sz="1222">
              <a:solidFill>
                <a:srgbClr val="000000"/>
              </a:solidFill>
              <a:latin typeface="Arial"/>
              <a:ea typeface="Arial"/>
              <a:cs typeface="Arial"/>
              <a:sym typeface="Arial"/>
            </a:endParaRPr>
          </a:p>
          <a:p>
            <a:pPr algn="l" marR="0" indent="0" marL="0">
              <a:lnSpc>
                <a:spcPct val="119791"/>
              </a:lnSpc>
              <a:spcBef>
                <a:spcPts val="302"/>
              </a:spcBef>
              <a:spcAft>
                <a:spcPts val="0"/>
              </a:spcAft>
              <a:buNone/>
            </a:pPr>
            <a:r>
              <a:rPr b="1" sz="1333" lang="en-US">
                <a:solidFill>
                  <a:srgbClr val="000000"/>
                </a:solidFill>
                <a:latin typeface="Arial"/>
                <a:ea typeface="Arial"/>
                <a:cs typeface="Arial"/>
                <a:sym typeface="Arial"/>
              </a:rPr>
              <a:t>Top 10 CVA movements</a:t>
            </a:r>
          </a:p>
          <a:p>
            <a:pPr algn="l" marR="0" indent="0" marL="0">
              <a:lnSpc>
                <a:spcPct val="119791"/>
              </a:lnSpc>
              <a:spcBef>
                <a:spcPts val="240"/>
              </a:spcBef>
              <a:spcAft>
                <a:spcPts val="0"/>
              </a:spcAft>
              <a:buNone/>
            </a:pPr>
            <a:r>
              <a:rPr u="sng" sz="1333" lang="en-US">
                <a:solidFill>
                  <a:srgbClr val="000000"/>
                </a:solidFill>
                <a:latin typeface="Arial"/>
                <a:ea typeface="Arial"/>
                <a:cs typeface="Arial"/>
                <a:sym typeface="Arial"/>
              </a:rPr>
              <a:t>Counterparty SPN UCN Previous CVA Current CVA Difference</a:t>
            </a:r>
          </a:p>
          <a:p>
            <a:pPr algn="l" marR="0" indent="0" marL="0">
              <a:lnSpc>
                <a:spcPct val="120454"/>
              </a:lnSpc>
              <a:spcBef>
                <a:spcPts val="115"/>
              </a:spcBef>
              <a:spcAft>
                <a:spcPts val="0"/>
              </a:spcAft>
              <a:buNone/>
            </a:pPr>
            <a:r>
              <a:rPr sz="1222" lang="en-US">
                <a:solidFill>
                  <a:srgbClr val="000000"/>
                </a:solidFill>
                <a:latin typeface="Arial"/>
                <a:ea typeface="Arial"/>
                <a:cs typeface="Arial"/>
                <a:sym typeface="Arial"/>
              </a:rPr>
              <a:t>ITALIAN REPUBLIC 204668 009700386000 74,371,051 77,674,981 3,303,930</a:t>
            </a:r>
          </a:p>
          <a:p>
            <a:pPr algn="l" marR="0" indent="0" marL="0">
              <a:lnSpc>
                <a:spcPct val="120454"/>
              </a:lnSpc>
              <a:spcBef>
                <a:spcPts val="115"/>
              </a:spcBef>
              <a:spcAft>
                <a:spcPts val="0"/>
              </a:spcAft>
              <a:buNone/>
            </a:pPr>
            <a:r>
              <a:rPr sz="1222" lang="en-US">
                <a:solidFill>
                  <a:srgbClr val="000000"/>
                </a:solidFill>
                <a:latin typeface="Arial"/>
                <a:ea typeface="Arial"/>
                <a:cs typeface="Arial"/>
                <a:sym typeface="Arial"/>
              </a:rPr>
              <a:t>KBC ALTERNATIVE INVESTMENT MANAGEMENT LI 3505936 803047653000 1,863,391 2,042 -1,861,348</a:t>
            </a:r>
          </a:p>
          <a:p>
            <a:pPr algn="l" marR="0" indent="0" marL="0">
              <a:lnSpc>
                <a:spcPct val="120454"/>
              </a:lnSpc>
              <a:spcBef>
                <a:spcPts val="115"/>
              </a:spcBef>
              <a:spcAft>
                <a:spcPts val="0"/>
              </a:spcAft>
              <a:buNone/>
            </a:pPr>
            <a:r>
              <a:rPr sz="1222" lang="en-US">
                <a:solidFill>
                  <a:srgbClr val="000000"/>
                </a:solidFill>
                <a:latin typeface="Arial"/>
                <a:ea typeface="Arial"/>
                <a:cs typeface="Arial"/>
                <a:sym typeface="Arial"/>
              </a:rPr>
              <a:t>CRH AMERICAS INC 931284 002133114000 522,015 8,875 -513,140</a:t>
            </a:r>
          </a:p>
          <a:p>
            <a:pPr algn="l" marR="0" indent="0" marL="0">
              <a:lnSpc>
                <a:spcPct val="120454"/>
              </a:lnSpc>
              <a:spcBef>
                <a:spcPts val="115"/>
              </a:spcBef>
              <a:spcAft>
                <a:spcPts val="0"/>
              </a:spcAft>
              <a:buNone/>
            </a:pPr>
            <a:r>
              <a:rPr sz="1222" lang="en-US">
                <a:solidFill>
                  <a:srgbClr val="000000"/>
                </a:solidFill>
                <a:latin typeface="Arial"/>
                <a:ea typeface="Arial"/>
                <a:cs typeface="Arial"/>
                <a:sym typeface="Arial"/>
              </a:rPr>
              <a:t>THE GOVERNMENT OF THE KINGDOM OF SWAZILA 5115981 803631886000 5,271,945 4,764,883 -507,061</a:t>
            </a:r>
          </a:p>
          <a:p>
            <a:pPr algn="l" marR="0" indent="0" marL="0">
              <a:lnSpc>
                <a:spcPct val="120454"/>
              </a:lnSpc>
              <a:spcBef>
                <a:spcPts val="115"/>
              </a:spcBef>
              <a:spcAft>
                <a:spcPts val="0"/>
              </a:spcAft>
              <a:buNone/>
            </a:pPr>
            <a:r>
              <a:rPr sz="1222" lang="en-US">
                <a:solidFill>
                  <a:srgbClr val="EB2E1F"/>
                </a:solidFill>
                <a:latin typeface="Arial"/>
                <a:ea typeface="Arial"/>
                <a:cs typeface="Arial"/>
                <a:sym typeface="Arial"/>
              </a:rPr>
              <a:t>JEFFERSON COUNTY SEWER SYSTEM 2310473 801447335000 8,165,140 8,584,229 419,088</a:t>
            </a:r>
          </a:p>
          <a:p>
            <a:pPr algn="l" marR="0" indent="0" marL="0">
              <a:lnSpc>
                <a:spcPct val="120454"/>
              </a:lnSpc>
              <a:spcBef>
                <a:spcPts val="115"/>
              </a:spcBef>
              <a:spcAft>
                <a:spcPts val="0"/>
              </a:spcAft>
              <a:buNone/>
            </a:pPr>
            <a:r>
              <a:rPr sz="1222" lang="en-US">
                <a:solidFill>
                  <a:srgbClr val="000000"/>
                </a:solidFill>
                <a:latin typeface="Arial"/>
                <a:ea typeface="Arial"/>
                <a:cs typeface="Arial"/>
                <a:sym typeface="Arial"/>
              </a:rPr>
              <a:t>ELLINGTON CAPITAL GROUP LLC 2005026 801368507000 0 401,641 401,641</a:t>
            </a:r>
          </a:p>
          <a:p>
            <a:pPr algn="l" marR="0" indent="0" marL="0">
              <a:lnSpc>
                <a:spcPct val="120454"/>
              </a:lnSpc>
              <a:spcBef>
                <a:spcPts val="115"/>
              </a:spcBef>
              <a:spcAft>
                <a:spcPts val="0"/>
              </a:spcAft>
              <a:buNone/>
            </a:pPr>
            <a:r>
              <a:rPr sz="1222" lang="en-US">
                <a:solidFill>
                  <a:srgbClr val="000000"/>
                </a:solidFill>
                <a:latin typeface="Arial"/>
                <a:ea typeface="Arial"/>
                <a:cs typeface="Arial"/>
                <a:sym typeface="Arial"/>
              </a:rPr>
              <a:t>MORTGAGE INTEREST NETWORKING TRUST 2 LLC 7615078 006421762000 373,237 770,945 397,708</a:t>
            </a:r>
          </a:p>
          <a:p>
            <a:pPr algn="l" marR="0" indent="0" marL="0">
              <a:lnSpc>
                <a:spcPct val="120454"/>
              </a:lnSpc>
              <a:spcBef>
                <a:spcPts val="115"/>
              </a:spcBef>
              <a:spcAft>
                <a:spcPts val="0"/>
              </a:spcAft>
              <a:buNone/>
            </a:pPr>
            <a:r>
              <a:rPr sz="1222" lang="en-US">
                <a:solidFill>
                  <a:srgbClr val="000000"/>
                </a:solidFill>
                <a:latin typeface="Arial"/>
                <a:ea typeface="Arial"/>
                <a:cs typeface="Arial"/>
                <a:sym typeface="Arial"/>
              </a:rPr>
              <a:t>GM MORTGAGE OPPORTUNITY POOL 5405246 005035662000 583,899 921,944 338,044</a:t>
            </a:r>
          </a:p>
          <a:p>
            <a:pPr algn="l" marR="0" indent="0" marL="0">
              <a:lnSpc>
                <a:spcPct val="120454"/>
              </a:lnSpc>
              <a:spcBef>
                <a:spcPts val="115"/>
              </a:spcBef>
              <a:spcAft>
                <a:spcPts val="0"/>
              </a:spcAft>
              <a:buNone/>
            </a:pPr>
            <a:r>
              <a:rPr sz="1222" lang="en-US">
                <a:solidFill>
                  <a:srgbClr val="000000"/>
                </a:solidFill>
                <a:latin typeface="Arial"/>
                <a:ea typeface="Arial"/>
                <a:cs typeface="Arial"/>
                <a:sym typeface="Arial"/>
              </a:rPr>
              <a:t>ELLIOTT INTERNATIONAL LP 1941011 002389872000 4,162 295,085 290,923</a:t>
            </a:r>
          </a:p>
          <a:p>
            <a:pPr algn="l" marR="0" indent="0" marL="0">
              <a:lnSpc>
                <a:spcPct val="120454"/>
              </a:lnSpc>
              <a:spcBef>
                <a:spcPts val="115"/>
              </a:spcBef>
              <a:spcAft>
                <a:spcPts val="0"/>
              </a:spcAft>
              <a:buNone/>
            </a:pPr>
            <a:r>
              <a:rPr sz="1222" lang="en-US">
                <a:solidFill>
                  <a:srgbClr val="000000"/>
                </a:solidFill>
                <a:latin typeface="Arial"/>
                <a:ea typeface="Arial"/>
                <a:cs typeface="Arial"/>
                <a:sym typeface="Arial"/>
              </a:rPr>
              <a:t>CLEAR CHANNEL COMMUNICATIONS INCORPORATE 1588621 009562927000 2,518,274 2,743,812 225,538</a:t>
            </a:r>
          </a:p>
          <a:p>
            <a:pPr algn="l" marR="0" indent="0" marL="0">
              <a:lnSpc>
                <a:spcPct val="120454"/>
              </a:lnSpc>
              <a:spcBef>
                <a:spcPts val="281"/>
              </a:spcBef>
              <a:spcAft>
                <a:spcPts val="0"/>
              </a:spcAft>
              <a:buNone/>
            </a:pPr>
            <a:r>
              <a:t/>
            </a:r>
            <a:endParaRPr sz="1222">
              <a:solidFill>
                <a:srgbClr val="000000"/>
              </a:solidFill>
              <a:latin typeface="Arial"/>
              <a:ea typeface="Arial"/>
              <a:cs typeface="Arial"/>
              <a:sym typeface="Arial"/>
            </a:endParaRPr>
          </a:p>
        </p:txBody>
      </p:sp>
      <p:pic>
        <p:nvPicPr>
          <p:cNvPr id="34" name="Shape 34"/>
          <p:cNvPicPr preferRelativeResize="0"/>
          <p:nvPr/>
        </p:nvPicPr>
        <p:blipFill>
          <a:blip r:embed="rId6">
            <a:alphaModFix/>
          </a:blip>
          <a:stretch>
            <a:fillRect/>
          </a:stretch>
        </p:blipFill>
        <p:spPr>
          <a:xfrm>
            <a:off y="5397500" x="2487075"/>
            <a:ext cy="1883824" cx="4127500"/>
          </a:xfrm>
          <a:prstGeom prst="rect">
            <a:avLst/>
          </a:prstGeom>
          <a:noFill/>
          <a:ln>
            <a:noFill/>
          </a:ln>
        </p:spPr>
      </p:pic>
      <p:sp>
        <p:nvSpPr>
          <p:cNvPr id="35" name="Shape 35"/>
          <p:cNvSpPr txBox="1"/>
          <p:nvPr/>
        </p:nvSpPr>
        <p:spPr>
          <a:xfrm>
            <a:off y="6180650" x="1774450"/>
            <a:ext cy="312549" cx="619474"/>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b="1" sz="1555" lang="en-US">
                <a:solidFill>
                  <a:srgbClr val="000000"/>
                </a:solidFill>
                <a:latin typeface="Times New Roman"/>
                <a:ea typeface="Times New Roman"/>
                <a:cs typeface="Times New Roman"/>
                <a:sym typeface="Times New Roman"/>
              </a:rPr>
              <a:t>CVA </a:t>
            </a:r>
            <a:r>
              <a:rPr b="1" sz="1037" lang="en-US">
                <a:solidFill>
                  <a:srgbClr val="000000"/>
                </a:solidFill>
                <a:latin typeface="Times New Roman"/>
                <a:ea typeface="Times New Roman"/>
                <a:cs typeface="Times New Roman"/>
                <a:sym typeface="Times New Roman"/>
              </a:rPr>
              <a:t>0</a:t>
            </a:r>
          </a:p>
        </p:txBody>
      </p:sp>
      <p:sp>
        <p:nvSpPr>
          <p:cNvPr id="36" name="Shape 36"/>
          <p:cNvSpPr txBox="1"/>
          <p:nvPr/>
        </p:nvSpPr>
        <p:spPr>
          <a:xfrm>
            <a:off y="6147150" x="6713350"/>
            <a:ext cy="312549" cx="626524"/>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b="1" sz="1555" lang="en-US">
                <a:solidFill>
                  <a:srgbClr val="000000"/>
                </a:solidFill>
                <a:latin typeface="Times New Roman"/>
                <a:ea typeface="Times New Roman"/>
                <a:cs typeface="Times New Roman"/>
                <a:sym typeface="Times New Roman"/>
              </a:rPr>
              <a:t>CVA </a:t>
            </a:r>
            <a:r>
              <a:rPr b="1" sz="1037" lang="en-US">
                <a:solidFill>
                  <a:srgbClr val="000000"/>
                </a:solidFill>
                <a:latin typeface="Times New Roman"/>
                <a:ea typeface="Times New Roman"/>
                <a:cs typeface="Times New Roman"/>
                <a:sym typeface="Times New Roman"/>
              </a:rPr>
              <a:t>T</a:t>
            </a:r>
          </a:p>
        </p:txBody>
      </p:sp>
      <p:sp>
        <p:nvSpPr>
          <p:cNvPr id="37" name="Shape 37"/>
          <p:cNvSpPr txBox="1"/>
          <p:nvPr/>
        </p:nvSpPr>
        <p:spPr>
          <a:xfrm>
            <a:off y="5591525" x="4912425"/>
            <a:ext cy="312549" cx="831125"/>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b="1" sz="1555" lang="en-US">
                <a:solidFill>
                  <a:srgbClr val="000000"/>
                </a:solidFill>
                <a:latin typeface="Times New Roman"/>
                <a:ea typeface="Times New Roman"/>
                <a:cs typeface="Times New Roman"/>
                <a:sym typeface="Times New Roman"/>
              </a:rPr>
              <a:t>CVA </a:t>
            </a:r>
            <a:r>
              <a:rPr b="1" sz="1037" lang="en-US">
                <a:solidFill>
                  <a:srgbClr val="000000"/>
                </a:solidFill>
                <a:latin typeface="Times New Roman"/>
                <a:ea typeface="Times New Roman"/>
                <a:cs typeface="Times New Roman"/>
                <a:sym typeface="Times New Roman"/>
              </a:rPr>
              <a:t>DIFF</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 name="Shape 41"/>
        <p:cNvGrpSpPr/>
        <p:nvPr/>
      </p:nvGrpSpPr>
      <p:grpSpPr>
        <a:xfrm>
          <a:off y="0" x="0"/>
          <a:ext cy="0" cx="0"/>
          <a:chOff y="0" x="0"/>
          <a:chExt cy="0" cx="0"/>
        </a:xfrm>
      </p:grpSpPr>
      <p:pic>
        <p:nvPicPr>
          <p:cNvPr id="42" name="Shape 42"/>
          <p:cNvPicPr preferRelativeResize="0"/>
          <p:nvPr/>
        </p:nvPicPr>
        <p:blipFill>
          <a:blip r:embed="rId3">
            <a:alphaModFix/>
          </a:blip>
          <a:stretch>
            <a:fillRect/>
          </a:stretch>
        </p:blipFill>
        <p:spPr>
          <a:xfrm>
            <a:off y="751400" x="254000"/>
            <a:ext cy="21150" cx="9736650"/>
          </a:xfrm>
          <a:prstGeom prst="rect">
            <a:avLst/>
          </a:prstGeom>
          <a:noFill/>
          <a:ln>
            <a:noFill/>
          </a:ln>
        </p:spPr>
      </p:pic>
      <p:pic>
        <p:nvPicPr>
          <p:cNvPr id="43" name="Shape 43"/>
          <p:cNvPicPr preferRelativeResize="0"/>
          <p:nvPr/>
        </p:nvPicPr>
        <p:blipFill>
          <a:blip r:embed="rId4">
            <a:alphaModFix/>
          </a:blip>
          <a:stretch>
            <a:fillRect/>
          </a:stretch>
        </p:blipFill>
        <p:spPr>
          <a:xfrm>
            <a:off y="84650" x="8382000"/>
            <a:ext cy="253974" cx="1703900"/>
          </a:xfrm>
          <a:prstGeom prst="rect">
            <a:avLst/>
          </a:prstGeom>
          <a:noFill/>
          <a:ln>
            <a:noFill/>
          </a:ln>
        </p:spPr>
      </p:pic>
      <p:sp>
        <p:nvSpPr>
          <p:cNvPr id="44" name="Shape 44"/>
          <p:cNvSpPr txBox="1"/>
          <p:nvPr/>
        </p:nvSpPr>
        <p:spPr>
          <a:xfrm>
            <a:off y="423325" x="254000"/>
            <a:ext cy="351350" cx="9322500"/>
          </a:xfrm>
          <a:prstGeom prst="rect">
            <a:avLst/>
          </a:prstGeom>
          <a:noFill/>
          <a:ln>
            <a:noFill/>
          </a:ln>
        </p:spPr>
        <p:txBody>
          <a:bodyPr bIns="38100" rIns="38100" lIns="38100" tIns="38100" anchor="b" anchorCtr="0">
            <a:noAutofit/>
          </a:bodyPr>
          <a:lstStyle/>
          <a:p>
            <a:pPr algn="l" marR="0" indent="0" marL="0">
              <a:lnSpc>
                <a:spcPct val="120312"/>
              </a:lnSpc>
              <a:spcBef>
                <a:spcPts val="0"/>
              </a:spcBef>
              <a:spcAft>
                <a:spcPts val="0"/>
              </a:spcAft>
              <a:buNone/>
            </a:pPr>
            <a:r>
              <a:rPr b="1" sz="1777" lang="en-US">
                <a:solidFill>
                  <a:srgbClr val="000000"/>
                </a:solidFill>
                <a:latin typeface="Arial"/>
                <a:ea typeface="Arial"/>
                <a:cs typeface="Arial"/>
                <a:sym typeface="Arial"/>
              </a:rPr>
              <a:t>CVA Calculation</a:t>
            </a:r>
          </a:p>
        </p:txBody>
      </p:sp>
      <p:pic>
        <p:nvPicPr>
          <p:cNvPr id="45" name="Shape 45"/>
          <p:cNvPicPr preferRelativeResize="0"/>
          <p:nvPr/>
        </p:nvPicPr>
        <p:blipFill>
          <a:blip r:embed="rId5">
            <a:alphaModFix/>
          </a:blip>
          <a:stretch>
            <a:fillRect/>
          </a:stretch>
        </p:blipFill>
        <p:spPr>
          <a:xfrm>
            <a:off y="910150" x="232825"/>
            <a:ext cy="6477000" cx="9779000"/>
          </a:xfrm>
          <a:prstGeom prst="rect">
            <a:avLst/>
          </a:prstGeom>
          <a:noFill/>
          <a:ln>
            <a:noFill/>
          </a:ln>
        </p:spPr>
      </p:pic>
      <p:sp>
        <p:nvSpPr>
          <p:cNvPr id="46" name="Shape 46"/>
          <p:cNvSpPr txBox="1"/>
          <p:nvPr/>
        </p:nvSpPr>
        <p:spPr>
          <a:xfrm>
            <a:off y="987775" x="361575"/>
            <a:ext cy="6346800" cx="9597649"/>
          </a:xfrm>
          <a:prstGeom prst="rect">
            <a:avLst/>
          </a:prstGeom>
          <a:noFill/>
          <a:ln>
            <a:noFill/>
          </a:ln>
        </p:spPr>
        <p:txBody>
          <a:bodyPr bIns="38100" rIns="38100" lIns="38100" tIns="38100" anchor="t" anchorCtr="0">
            <a:noAutofit/>
          </a:bodyPr>
          <a:lstStyle/>
          <a:p>
            <a:pPr algn="l" lvl="0" marR="0" indent="-163688" marL="381000">
              <a:lnSpc>
                <a:spcPct val="120312"/>
              </a:lnSpc>
              <a:spcBef>
                <a:spcPts val="0"/>
              </a:spcBef>
              <a:spcAft>
                <a:spcPts val="406"/>
              </a:spcAft>
              <a:buClr>
                <a:srgbClr val="000000"/>
              </a:buClr>
              <a:buSzPct val="98765"/>
              <a:buFont typeface="Arial"/>
              <a:buChar char="●"/>
            </a:pPr>
            <a:r>
              <a:rPr sz="1777" lang="en-US">
                <a:solidFill>
                  <a:srgbClr val="000000"/>
                </a:solidFill>
                <a:latin typeface="Arial"/>
                <a:ea typeface="Arial"/>
                <a:cs typeface="Arial"/>
                <a:sym typeface="Arial"/>
              </a:rPr>
              <a:t>CVA represents the reserve that Credit Portfolio Group is holding to insure credit risk incurred by LOBs</a:t>
            </a:r>
          </a:p>
          <a:p>
            <a:pPr algn="l" lvl="0" marR="0" indent="-163688" marL="381000">
              <a:lnSpc>
                <a:spcPct val="120312"/>
              </a:lnSpc>
              <a:spcBef>
                <a:spcPts val="0"/>
              </a:spcBef>
              <a:spcAft>
                <a:spcPts val="406"/>
              </a:spcAft>
              <a:buClr>
                <a:srgbClr val="000000"/>
              </a:buClr>
              <a:buSzPct val="98765"/>
              <a:buFont typeface="Arial"/>
              <a:buChar char="●"/>
            </a:pPr>
            <a:r>
              <a:rPr sz="1777" lang="en-US">
                <a:solidFill>
                  <a:srgbClr val="000000"/>
                </a:solidFill>
                <a:latin typeface="Arial"/>
                <a:ea typeface="Arial"/>
                <a:cs typeface="Arial"/>
                <a:sym typeface="Arial"/>
              </a:rPr>
              <a:t>A CVA increase represents a loss to the firm, and a decrease represents a profit</a:t>
            </a:r>
          </a:p>
          <a:p>
            <a:pPr algn="l" lvl="0" marR="0" indent="-163688" marL="381000">
              <a:lnSpc>
                <a:spcPct val="120312"/>
              </a:lnSpc>
              <a:spcBef>
                <a:spcPts val="0"/>
              </a:spcBef>
              <a:spcAft>
                <a:spcPts val="406"/>
              </a:spcAft>
              <a:buClr>
                <a:srgbClr val="000000"/>
              </a:buClr>
              <a:buSzPct val="98765"/>
              <a:buFont typeface="Arial"/>
              <a:buChar char="●"/>
            </a:pPr>
            <a:r>
              <a:rPr sz="1777" lang="en-US">
                <a:solidFill>
                  <a:srgbClr val="000000"/>
                </a:solidFill>
                <a:latin typeface="Arial"/>
                <a:ea typeface="Arial"/>
                <a:cs typeface="Arial"/>
                <a:sym typeface="Arial"/>
              </a:rPr>
              <a:t>CVA changes broadly fit into three categories:</a:t>
            </a:r>
          </a:p>
          <a:p>
            <a:pPr algn="l" lvl="2" marR="0" indent="-149577" marL="1143000">
              <a:lnSpc>
                <a:spcPct val="120312"/>
              </a:lnSpc>
              <a:spcBef>
                <a:spcPts val="0"/>
              </a:spcBef>
              <a:spcAft>
                <a:spcPts val="354"/>
              </a:spcAft>
              <a:buClr>
                <a:srgbClr val="000000"/>
              </a:buClr>
              <a:buSzPct val="97222"/>
              <a:buFont typeface="Wingdings"/>
              <a:buChar char="§"/>
            </a:pPr>
            <a:r>
              <a:rPr sz="1555" lang="en-US">
                <a:solidFill>
                  <a:srgbClr val="000000"/>
                </a:solidFill>
                <a:latin typeface="Arial"/>
                <a:ea typeface="Arial"/>
                <a:cs typeface="Arial"/>
                <a:sym typeface="Arial"/>
              </a:rPr>
              <a:t>Changes in Market Data (e.g. Interest Rates)</a:t>
            </a:r>
          </a:p>
          <a:p>
            <a:pPr algn="l" lvl="2" marR="0" indent="-149577" marL="1143000">
              <a:lnSpc>
                <a:spcPct val="120312"/>
              </a:lnSpc>
              <a:spcBef>
                <a:spcPts val="0"/>
              </a:spcBef>
              <a:spcAft>
                <a:spcPts val="354"/>
              </a:spcAft>
              <a:buClr>
                <a:srgbClr val="000000"/>
              </a:buClr>
              <a:buSzPct val="97222"/>
              <a:buFont typeface="Wingdings"/>
              <a:buChar char="§"/>
            </a:pPr>
            <a:r>
              <a:rPr sz="1555" lang="en-US">
                <a:solidFill>
                  <a:srgbClr val="000000"/>
                </a:solidFill>
                <a:latin typeface="Arial"/>
                <a:ea typeface="Arial"/>
                <a:cs typeface="Arial"/>
                <a:sym typeface="Arial"/>
              </a:rPr>
              <a:t>Changes in Reference Data (e.g. Netting/Collateral agreements)</a:t>
            </a:r>
          </a:p>
          <a:p>
            <a:pPr algn="l" lvl="2" marR="0" indent="-149577" marL="1143000">
              <a:lnSpc>
                <a:spcPct val="120312"/>
              </a:lnSpc>
              <a:spcBef>
                <a:spcPts val="0"/>
              </a:spcBef>
              <a:spcAft>
                <a:spcPts val="354"/>
              </a:spcAft>
              <a:buClr>
                <a:srgbClr val="000000"/>
              </a:buClr>
              <a:buSzPct val="97222"/>
              <a:buFont typeface="Wingdings"/>
              <a:buChar char="§"/>
            </a:pPr>
            <a:r>
              <a:rPr sz="1555" lang="en-US">
                <a:solidFill>
                  <a:srgbClr val="000000"/>
                </a:solidFill>
                <a:latin typeface="Arial"/>
                <a:ea typeface="Arial"/>
                <a:cs typeface="Arial"/>
                <a:sym typeface="Arial"/>
              </a:rPr>
              <a:t>Changes to the Transaction Data (Portfolio) – New/Unwound/Edited deals</a:t>
            </a:r>
          </a:p>
          <a:p>
            <a:pPr algn="l" lvl="0" marR="0" indent="-163688" marL="381000">
              <a:lnSpc>
                <a:spcPct val="120312"/>
              </a:lnSpc>
              <a:spcBef>
                <a:spcPts val="0"/>
              </a:spcBef>
              <a:spcAft>
                <a:spcPts val="406"/>
              </a:spcAft>
              <a:buClr>
                <a:srgbClr val="000000"/>
              </a:buClr>
              <a:buSzPct val="98765"/>
              <a:buFont typeface="Arial"/>
              <a:buChar char="●"/>
            </a:pPr>
            <a:r>
              <a:rPr sz="1777" lang="en-US">
                <a:solidFill>
                  <a:srgbClr val="000000"/>
                </a:solidFill>
                <a:latin typeface="Arial"/>
                <a:ea typeface="Arial"/>
                <a:cs typeface="Arial"/>
                <a:sym typeface="Arial"/>
              </a:rPr>
              <a:t>The principal behind the P&amp;L Explain process is to:</a:t>
            </a:r>
          </a:p>
          <a:p>
            <a:pPr algn="l" lvl="2" marR="0" indent="-149577" marL="1143000">
              <a:lnSpc>
                <a:spcPct val="120312"/>
              </a:lnSpc>
              <a:spcBef>
                <a:spcPts val="0"/>
              </a:spcBef>
              <a:spcAft>
                <a:spcPts val="354"/>
              </a:spcAft>
              <a:buClr>
                <a:srgbClr val="000000"/>
              </a:buClr>
              <a:buSzPct val="97222"/>
              <a:buFont typeface="Wingdings"/>
              <a:buChar char="§"/>
            </a:pPr>
            <a:r>
              <a:rPr sz="1555" lang="en-US">
                <a:solidFill>
                  <a:srgbClr val="000000"/>
                </a:solidFill>
                <a:latin typeface="Arial"/>
                <a:ea typeface="Arial"/>
                <a:cs typeface="Arial"/>
                <a:sym typeface="Arial"/>
              </a:rPr>
              <a:t>Calculate the CVA under ‘normal’ conditions for the prior and current business days</a:t>
            </a:r>
          </a:p>
          <a:p>
            <a:pPr algn="l" lvl="2" marR="0" indent="-149577" marL="1143000">
              <a:lnSpc>
                <a:spcPct val="120312"/>
              </a:lnSpc>
              <a:spcBef>
                <a:spcPts val="0"/>
              </a:spcBef>
              <a:spcAft>
                <a:spcPts val="354"/>
              </a:spcAft>
              <a:buClr>
                <a:srgbClr val="000000"/>
              </a:buClr>
              <a:buSzPct val="97222"/>
              <a:buFont typeface="Wingdings"/>
              <a:buChar char="§"/>
            </a:pPr>
            <a:r>
              <a:rPr sz="1555" lang="en-US">
                <a:solidFill>
                  <a:srgbClr val="000000"/>
                </a:solidFill>
                <a:latin typeface="Arial"/>
                <a:ea typeface="Arial"/>
                <a:cs typeface="Arial"/>
                <a:sym typeface="Arial"/>
              </a:rPr>
              <a:t>Modify one parameter that has changed between the two dates and re-calculate CVA</a:t>
            </a:r>
          </a:p>
          <a:p>
            <a:pPr algn="l" lvl="2" marR="0" indent="-149577" marL="1143000">
              <a:lnSpc>
                <a:spcPct val="120312"/>
              </a:lnSpc>
              <a:spcBef>
                <a:spcPts val="0"/>
              </a:spcBef>
              <a:spcAft>
                <a:spcPts val="0"/>
              </a:spcAft>
              <a:buClr>
                <a:srgbClr val="000000"/>
              </a:buClr>
              <a:buSzPct val="97222"/>
              <a:buFont typeface="Wingdings"/>
              <a:buChar char="§"/>
            </a:pPr>
            <a:r>
              <a:rPr sz="1555" lang="en-US">
                <a:solidFill>
                  <a:srgbClr val="000000"/>
                </a:solidFill>
                <a:latin typeface="Arial"/>
                <a:ea typeface="Arial"/>
                <a:cs typeface="Arial"/>
                <a:sym typeface="Arial"/>
              </a:rPr>
              <a:t>Compare the two values to isolate and quantify the impact of that one change on CVA</a:t>
            </a:r>
          </a:p>
        </p:txBody>
      </p:sp>
      <p:pic>
        <p:nvPicPr>
          <p:cNvPr id="47" name="Shape 47"/>
          <p:cNvPicPr preferRelativeResize="0"/>
          <p:nvPr/>
        </p:nvPicPr>
        <p:blipFill>
          <a:blip r:embed="rId6">
            <a:alphaModFix/>
          </a:blip>
          <a:stretch>
            <a:fillRect/>
          </a:stretch>
        </p:blipFill>
        <p:spPr>
          <a:xfrm>
            <a:off y="4561400" x="2455325"/>
            <a:ext cy="2656400" cx="6106575"/>
          </a:xfrm>
          <a:prstGeom prst="rect">
            <a:avLst/>
          </a:prstGeom>
          <a:noFill/>
          <a:ln>
            <a:noFill/>
          </a:ln>
        </p:spPr>
      </p:pic>
      <p:sp>
        <p:nvSpPr>
          <p:cNvPr id="48" name="Shape 48"/>
          <p:cNvSpPr txBox="1"/>
          <p:nvPr/>
        </p:nvSpPr>
        <p:spPr>
          <a:xfrm>
            <a:off y="5662075" x="4415000"/>
            <a:ext cy="381349" cx="1670749"/>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sz="2000" lang="en-US">
                <a:solidFill>
                  <a:srgbClr val="000000"/>
                </a:solidFill>
                <a:latin typeface="Times New Roman"/>
                <a:ea typeface="Times New Roman"/>
                <a:cs typeface="Times New Roman"/>
                <a:sym typeface="Times New Roman"/>
              </a:rPr>
              <a:t>Sampras</a:t>
            </a:r>
          </a:p>
        </p:txBody>
      </p:sp>
      <p:sp>
        <p:nvSpPr>
          <p:cNvPr id="49" name="Shape 49"/>
          <p:cNvSpPr txBox="1"/>
          <p:nvPr/>
        </p:nvSpPr>
        <p:spPr>
          <a:xfrm>
            <a:off y="5584450" x="5616200"/>
            <a:ext cy="548899" cx="1392050"/>
          </a:xfrm>
          <a:prstGeom prst="rect">
            <a:avLst/>
          </a:prstGeom>
          <a:noFill/>
          <a:ln>
            <a:noFill/>
          </a:ln>
        </p:spPr>
        <p:txBody>
          <a:bodyPr bIns="38100" rIns="38100" lIns="38100" tIns="38100" anchor="t" anchorCtr="0">
            <a:noAutofit/>
          </a:bodyPr>
          <a:lstStyle/>
          <a:p>
            <a:pPr algn="ctr" marR="0" indent="0" marL="0">
              <a:lnSpc>
                <a:spcPct val="119642"/>
              </a:lnSpc>
              <a:spcBef>
                <a:spcPts val="0"/>
              </a:spcBef>
              <a:spcAft>
                <a:spcPts val="0"/>
              </a:spcAft>
              <a:buNone/>
            </a:pPr>
            <a:r>
              <a:rPr sz="1555" lang="en-US">
                <a:solidFill>
                  <a:srgbClr val="000000"/>
                </a:solidFill>
                <a:latin typeface="Times New Roman"/>
                <a:ea typeface="Times New Roman"/>
                <a:cs typeface="Times New Roman"/>
                <a:sym typeface="Times New Roman"/>
              </a:rPr>
              <a:t>CVA Calculator</a:t>
            </a:r>
          </a:p>
        </p:txBody>
      </p:sp>
      <p:sp>
        <p:nvSpPr>
          <p:cNvPr id="50" name="Shape 50"/>
          <p:cNvSpPr txBox="1"/>
          <p:nvPr/>
        </p:nvSpPr>
        <p:spPr>
          <a:xfrm>
            <a:off y="5143500" x="1134175"/>
            <a:ext cy="312549" cx="1550799"/>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b="1" sz="1555" lang="en-US">
                <a:solidFill>
                  <a:srgbClr val="000000"/>
                </a:solidFill>
                <a:latin typeface="Times New Roman"/>
                <a:ea typeface="Times New Roman"/>
                <a:cs typeface="Times New Roman"/>
                <a:sym typeface="Times New Roman"/>
              </a:rPr>
              <a:t>Market Data</a:t>
            </a:r>
          </a:p>
        </p:txBody>
      </p:sp>
      <p:sp>
        <p:nvSpPr>
          <p:cNvPr id="51" name="Shape 51"/>
          <p:cNvSpPr txBox="1"/>
          <p:nvPr/>
        </p:nvSpPr>
        <p:spPr>
          <a:xfrm>
            <a:off y="5743200" x="814900"/>
            <a:ext cy="312549" cx="1550799"/>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b="1" sz="1555" lang="en-US">
                <a:solidFill>
                  <a:srgbClr val="000000"/>
                </a:solidFill>
                <a:latin typeface="Times New Roman"/>
                <a:ea typeface="Times New Roman"/>
                <a:cs typeface="Times New Roman"/>
                <a:sym typeface="Times New Roman"/>
              </a:rPr>
              <a:t>Reference Data</a:t>
            </a:r>
          </a:p>
        </p:txBody>
      </p:sp>
      <p:sp>
        <p:nvSpPr>
          <p:cNvPr id="52" name="Shape 52"/>
          <p:cNvSpPr txBox="1"/>
          <p:nvPr/>
        </p:nvSpPr>
        <p:spPr>
          <a:xfrm>
            <a:off y="6342925" x="694950"/>
            <a:ext cy="312549" cx="1790699"/>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b="1" sz="1555" lang="en-US">
                <a:solidFill>
                  <a:srgbClr val="000000"/>
                </a:solidFill>
                <a:latin typeface="Times New Roman"/>
                <a:ea typeface="Times New Roman"/>
                <a:cs typeface="Times New Roman"/>
                <a:sym typeface="Times New Roman"/>
              </a:rPr>
              <a:t>Transaction Data</a:t>
            </a:r>
          </a:p>
        </p:txBody>
      </p:sp>
      <p:sp>
        <p:nvSpPr>
          <p:cNvPr id="53" name="Shape 53"/>
          <p:cNvSpPr txBox="1"/>
          <p:nvPr/>
        </p:nvSpPr>
        <p:spPr>
          <a:xfrm>
            <a:off y="5743200" x="8655400"/>
            <a:ext cy="347824" cx="751749"/>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CVA</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y="0" x="0"/>
          <a:ext cy="0" cx="0"/>
          <a:chOff y="0" x="0"/>
          <a:chExt cy="0" cx="0"/>
        </a:xfrm>
      </p:grpSpPr>
      <p:pic>
        <p:nvPicPr>
          <p:cNvPr id="58" name="Shape 58"/>
          <p:cNvPicPr preferRelativeResize="0"/>
          <p:nvPr/>
        </p:nvPicPr>
        <p:blipFill>
          <a:blip r:embed="rId3">
            <a:alphaModFix/>
          </a:blip>
          <a:stretch>
            <a:fillRect/>
          </a:stretch>
        </p:blipFill>
        <p:spPr>
          <a:xfrm>
            <a:off y="751400" x="254000"/>
            <a:ext cy="21150" cx="9736650"/>
          </a:xfrm>
          <a:prstGeom prst="rect">
            <a:avLst/>
          </a:prstGeom>
          <a:noFill/>
          <a:ln>
            <a:noFill/>
          </a:ln>
        </p:spPr>
      </p:pic>
      <p:pic>
        <p:nvPicPr>
          <p:cNvPr id="59" name="Shape 59"/>
          <p:cNvPicPr preferRelativeResize="0"/>
          <p:nvPr/>
        </p:nvPicPr>
        <p:blipFill>
          <a:blip r:embed="rId4">
            <a:alphaModFix/>
          </a:blip>
          <a:stretch>
            <a:fillRect/>
          </a:stretch>
        </p:blipFill>
        <p:spPr>
          <a:xfrm>
            <a:off y="84650" x="8382000"/>
            <a:ext cy="253974" cx="1703900"/>
          </a:xfrm>
          <a:prstGeom prst="rect">
            <a:avLst/>
          </a:prstGeom>
          <a:noFill/>
          <a:ln>
            <a:noFill/>
          </a:ln>
        </p:spPr>
      </p:pic>
      <p:sp>
        <p:nvSpPr>
          <p:cNvPr id="60" name="Shape 60"/>
          <p:cNvSpPr txBox="1"/>
          <p:nvPr/>
        </p:nvSpPr>
        <p:spPr>
          <a:xfrm>
            <a:off y="423325" x="254000"/>
            <a:ext cy="351350" cx="9322500"/>
          </a:xfrm>
          <a:prstGeom prst="rect">
            <a:avLst/>
          </a:prstGeom>
          <a:noFill/>
          <a:ln>
            <a:noFill/>
          </a:ln>
        </p:spPr>
        <p:txBody>
          <a:bodyPr bIns="38100" rIns="38100" lIns="38100" tIns="38100" anchor="b" anchorCtr="0">
            <a:noAutofit/>
          </a:bodyPr>
          <a:lstStyle/>
          <a:p>
            <a:pPr algn="l" marR="0" indent="0" marL="0">
              <a:lnSpc>
                <a:spcPct val="120312"/>
              </a:lnSpc>
              <a:spcBef>
                <a:spcPts val="0"/>
              </a:spcBef>
              <a:spcAft>
                <a:spcPts val="0"/>
              </a:spcAft>
              <a:buNone/>
            </a:pPr>
            <a:r>
              <a:rPr b="1" sz="1777" lang="en-US">
                <a:solidFill>
                  <a:srgbClr val="000000"/>
                </a:solidFill>
                <a:latin typeface="Arial"/>
                <a:ea typeface="Arial"/>
                <a:cs typeface="Arial"/>
                <a:sym typeface="Arial"/>
              </a:rPr>
              <a:t>Total CVA Change</a:t>
            </a:r>
          </a:p>
        </p:txBody>
      </p:sp>
      <p:pic>
        <p:nvPicPr>
          <p:cNvPr id="61" name="Shape 61"/>
          <p:cNvPicPr preferRelativeResize="0"/>
          <p:nvPr/>
        </p:nvPicPr>
        <p:blipFill>
          <a:blip r:embed="rId5">
            <a:alphaModFix/>
          </a:blip>
          <a:stretch>
            <a:fillRect/>
          </a:stretch>
        </p:blipFill>
        <p:spPr>
          <a:xfrm>
            <a:off y="910150" x="232825"/>
            <a:ext cy="6477000" cx="9779000"/>
          </a:xfrm>
          <a:prstGeom prst="rect">
            <a:avLst/>
          </a:prstGeom>
          <a:noFill/>
          <a:ln>
            <a:noFill/>
          </a:ln>
        </p:spPr>
      </p:pic>
      <p:pic>
        <p:nvPicPr>
          <p:cNvPr id="62" name="Shape 62"/>
          <p:cNvPicPr preferRelativeResize="0"/>
          <p:nvPr/>
        </p:nvPicPr>
        <p:blipFill>
          <a:blip r:embed="rId6">
            <a:alphaModFix/>
          </a:blip>
          <a:stretch>
            <a:fillRect/>
          </a:stretch>
        </p:blipFill>
        <p:spPr>
          <a:xfrm>
            <a:off y="5164650" x="2751650"/>
            <a:ext cy="2010824" cx="2137825"/>
          </a:xfrm>
          <a:prstGeom prst="rect">
            <a:avLst/>
          </a:prstGeom>
          <a:noFill/>
          <a:ln>
            <a:noFill/>
          </a:ln>
        </p:spPr>
      </p:pic>
      <p:sp>
        <p:nvSpPr>
          <p:cNvPr id="63" name="Shape 63"/>
          <p:cNvSpPr txBox="1"/>
          <p:nvPr/>
        </p:nvSpPr>
        <p:spPr>
          <a:xfrm>
            <a:off y="6020150" x="2822200"/>
            <a:ext cy="347824" cx="1670749"/>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Sampras</a:t>
            </a:r>
          </a:p>
        </p:txBody>
      </p:sp>
      <p:pic>
        <p:nvPicPr>
          <p:cNvPr id="64" name="Shape 64"/>
          <p:cNvPicPr preferRelativeResize="0"/>
          <p:nvPr/>
        </p:nvPicPr>
        <p:blipFill>
          <a:blip r:embed="rId7">
            <a:alphaModFix/>
          </a:blip>
          <a:stretch>
            <a:fillRect/>
          </a:stretch>
        </p:blipFill>
        <p:spPr>
          <a:xfrm>
            <a:off y="5640900" x="3831150"/>
            <a:ext cy="1015974" cx="973649"/>
          </a:xfrm>
          <a:prstGeom prst="rect">
            <a:avLst/>
          </a:prstGeom>
          <a:noFill/>
          <a:ln>
            <a:noFill/>
          </a:ln>
        </p:spPr>
      </p:pic>
      <p:sp>
        <p:nvSpPr>
          <p:cNvPr id="65" name="Shape 65"/>
          <p:cNvSpPr txBox="1"/>
          <p:nvPr/>
        </p:nvSpPr>
        <p:spPr>
          <a:xfrm>
            <a:off y="5861400" x="3661825"/>
            <a:ext cy="584175" cx="1392050"/>
          </a:xfrm>
          <a:prstGeom prst="rect">
            <a:avLst/>
          </a:prstGeom>
          <a:noFill/>
          <a:ln>
            <a:noFill/>
          </a:ln>
        </p:spPr>
        <p:txBody>
          <a:bodyPr bIns="38100" rIns="38100" lIns="38100" tIns="38100" anchor="t" anchorCtr="0">
            <a:noAutofit/>
          </a:bodyPr>
          <a:lstStyle/>
          <a:p>
            <a:pPr algn="ctr" marR="0" indent="0" marL="0">
              <a:lnSpc>
                <a:spcPct val="119791"/>
              </a:lnSpc>
              <a:spcBef>
                <a:spcPts val="0"/>
              </a:spcBef>
              <a:spcAft>
                <a:spcPts val="0"/>
              </a:spcAft>
              <a:buNone/>
            </a:pPr>
            <a:r>
              <a:rPr sz="1333" lang="en-US">
                <a:solidFill>
                  <a:srgbClr val="000000"/>
                </a:solidFill>
                <a:latin typeface="Times New Roman"/>
                <a:ea typeface="Times New Roman"/>
                <a:cs typeface="Times New Roman"/>
                <a:sym typeface="Times New Roman"/>
              </a:rPr>
              <a:t>CVA </a:t>
            </a:r>
          </a:p>
          <a:p>
            <a:pPr algn="ctr" marR="0" indent="0" marL="0">
              <a:lnSpc>
                <a:spcPct val="119791"/>
              </a:lnSpc>
              <a:spcBef>
                <a:spcPts val="604"/>
              </a:spcBef>
              <a:spcAft>
                <a:spcPts val="0"/>
              </a:spcAft>
              <a:buNone/>
            </a:pPr>
            <a:r>
              <a:rPr sz="1333" lang="en-US">
                <a:solidFill>
                  <a:srgbClr val="000000"/>
                </a:solidFill>
                <a:latin typeface="Times New Roman"/>
                <a:ea typeface="Times New Roman"/>
                <a:cs typeface="Times New Roman"/>
                <a:sym typeface="Times New Roman"/>
              </a:rPr>
              <a:t>Calculator</a:t>
            </a:r>
          </a:p>
        </p:txBody>
      </p:sp>
      <p:pic>
        <p:nvPicPr>
          <p:cNvPr id="66" name="Shape 66"/>
          <p:cNvPicPr preferRelativeResize="0"/>
          <p:nvPr/>
        </p:nvPicPr>
        <p:blipFill>
          <a:blip r:embed="rId8">
            <a:alphaModFix/>
          </a:blip>
          <a:stretch>
            <a:fillRect/>
          </a:stretch>
        </p:blipFill>
        <p:spPr>
          <a:xfrm>
            <a:off y="6064250" x="4868325"/>
            <a:ext cy="370400" cx="1619250"/>
          </a:xfrm>
          <a:prstGeom prst="rect">
            <a:avLst/>
          </a:prstGeom>
          <a:noFill/>
          <a:ln>
            <a:noFill/>
          </a:ln>
        </p:spPr>
      </p:pic>
      <p:sp>
        <p:nvSpPr>
          <p:cNvPr id="67" name="Shape 67"/>
          <p:cNvSpPr txBox="1"/>
          <p:nvPr/>
        </p:nvSpPr>
        <p:spPr>
          <a:xfrm>
            <a:off y="5819050" x="5302250"/>
            <a:ext cy="347824" cx="751749"/>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CVA </a:t>
            </a:r>
            <a:r>
              <a:rPr b="1" sz="1185" lang="en-US">
                <a:solidFill>
                  <a:srgbClr val="000000"/>
                </a:solidFill>
                <a:latin typeface="Times New Roman"/>
                <a:ea typeface="Times New Roman"/>
                <a:cs typeface="Times New Roman"/>
                <a:sym typeface="Times New Roman"/>
              </a:rPr>
              <a:t>T</a:t>
            </a:r>
          </a:p>
        </p:txBody>
      </p:sp>
      <p:sp>
        <p:nvSpPr>
          <p:cNvPr id="68" name="Shape 68"/>
          <p:cNvSpPr txBox="1"/>
          <p:nvPr/>
        </p:nvSpPr>
        <p:spPr>
          <a:xfrm>
            <a:off y="5420425" x="620875"/>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M</a:t>
            </a:r>
            <a:r>
              <a:rPr b="1" sz="1333" lang="en-US">
                <a:solidFill>
                  <a:srgbClr val="000000"/>
                </a:solidFill>
                <a:latin typeface="Times New Roman"/>
                <a:ea typeface="Times New Roman"/>
                <a:cs typeface="Times New Roman"/>
                <a:sym typeface="Times New Roman"/>
              </a:rPr>
              <a:t>T</a:t>
            </a:r>
          </a:p>
        </p:txBody>
      </p:sp>
      <p:sp>
        <p:nvSpPr>
          <p:cNvPr id="69" name="Shape 69"/>
          <p:cNvSpPr txBox="1"/>
          <p:nvPr/>
        </p:nvSpPr>
        <p:spPr>
          <a:xfrm>
            <a:off y="6020150" x="620875"/>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R</a:t>
            </a:r>
            <a:r>
              <a:rPr b="1" sz="1333" lang="en-US">
                <a:solidFill>
                  <a:srgbClr val="000000"/>
                </a:solidFill>
                <a:latin typeface="Times New Roman"/>
                <a:ea typeface="Times New Roman"/>
                <a:cs typeface="Times New Roman"/>
                <a:sym typeface="Times New Roman"/>
              </a:rPr>
              <a:t>T</a:t>
            </a:r>
          </a:p>
        </p:txBody>
      </p:sp>
      <p:sp>
        <p:nvSpPr>
          <p:cNvPr id="70" name="Shape 70"/>
          <p:cNvSpPr txBox="1"/>
          <p:nvPr/>
        </p:nvSpPr>
        <p:spPr>
          <a:xfrm>
            <a:off y="6621625" x="620875"/>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T</a:t>
            </a:r>
            <a:r>
              <a:rPr b="1" sz="1333" lang="en-US">
                <a:solidFill>
                  <a:srgbClr val="000000"/>
                </a:solidFill>
                <a:latin typeface="Times New Roman"/>
                <a:ea typeface="Times New Roman"/>
                <a:cs typeface="Times New Roman"/>
                <a:sym typeface="Times New Roman"/>
              </a:rPr>
              <a:t>T</a:t>
            </a:r>
          </a:p>
        </p:txBody>
      </p:sp>
      <p:pic>
        <p:nvPicPr>
          <p:cNvPr id="71" name="Shape 71"/>
          <p:cNvPicPr preferRelativeResize="0"/>
          <p:nvPr/>
        </p:nvPicPr>
        <p:blipFill>
          <a:blip r:embed="rId9">
            <a:alphaModFix/>
          </a:blip>
          <a:stretch>
            <a:fillRect/>
          </a:stretch>
        </p:blipFill>
        <p:spPr>
          <a:xfrm>
            <a:off y="5429250" x="1068900"/>
            <a:ext cy="275149" cx="1534574"/>
          </a:xfrm>
          <a:prstGeom prst="rect">
            <a:avLst/>
          </a:prstGeom>
          <a:noFill/>
          <a:ln>
            <a:noFill/>
          </a:ln>
        </p:spPr>
      </p:pic>
      <p:pic>
        <p:nvPicPr>
          <p:cNvPr id="72" name="Shape 72"/>
          <p:cNvPicPr preferRelativeResize="0"/>
          <p:nvPr/>
        </p:nvPicPr>
        <p:blipFill>
          <a:blip r:embed="rId10">
            <a:alphaModFix/>
          </a:blip>
          <a:stretch>
            <a:fillRect/>
          </a:stretch>
        </p:blipFill>
        <p:spPr>
          <a:xfrm>
            <a:off y="6032475" x="1026575"/>
            <a:ext cy="275149" cx="1534574"/>
          </a:xfrm>
          <a:prstGeom prst="rect">
            <a:avLst/>
          </a:prstGeom>
          <a:noFill/>
          <a:ln>
            <a:noFill/>
          </a:ln>
        </p:spPr>
      </p:pic>
      <p:pic>
        <p:nvPicPr>
          <p:cNvPr id="73" name="Shape 73"/>
          <p:cNvPicPr preferRelativeResize="0"/>
          <p:nvPr/>
        </p:nvPicPr>
        <p:blipFill>
          <a:blip r:embed="rId11">
            <a:alphaModFix/>
          </a:blip>
          <a:stretch>
            <a:fillRect/>
          </a:stretch>
        </p:blipFill>
        <p:spPr>
          <a:xfrm>
            <a:off y="6625150" x="1026575"/>
            <a:ext cy="285750" cx="1534574"/>
          </a:xfrm>
          <a:prstGeom prst="rect">
            <a:avLst/>
          </a:prstGeom>
          <a:noFill/>
          <a:ln>
            <a:noFill/>
          </a:ln>
        </p:spPr>
      </p:pic>
      <p:sp>
        <p:nvSpPr>
          <p:cNvPr id="74" name="Shape 74"/>
          <p:cNvSpPr txBox="1"/>
          <p:nvPr/>
        </p:nvSpPr>
        <p:spPr>
          <a:xfrm>
            <a:off y="4002250" x="6381750"/>
            <a:ext cy="414849" cx="331292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2222" lang="en-US">
                <a:solidFill>
                  <a:srgbClr val="000000"/>
                </a:solidFill>
                <a:latin typeface="Times New Roman"/>
                <a:ea typeface="Times New Roman"/>
                <a:cs typeface="Times New Roman"/>
                <a:sym typeface="Times New Roman"/>
              </a:rPr>
              <a:t>CVA</a:t>
            </a:r>
            <a:r>
              <a:rPr sz="1481" lang="en-US">
                <a:solidFill>
                  <a:srgbClr val="000000"/>
                </a:solidFill>
                <a:latin typeface="Times New Roman"/>
                <a:ea typeface="Times New Roman"/>
                <a:cs typeface="Times New Roman"/>
                <a:sym typeface="Times New Roman"/>
              </a:rPr>
              <a:t>DIFF</a:t>
            </a:r>
            <a:r>
              <a:rPr sz="2222" lang="en-US">
                <a:solidFill>
                  <a:srgbClr val="000000"/>
                </a:solidFill>
                <a:latin typeface="Times New Roman"/>
                <a:ea typeface="Times New Roman"/>
                <a:cs typeface="Times New Roman"/>
                <a:sym typeface="Times New Roman"/>
              </a:rPr>
              <a:t> = CVA </a:t>
            </a:r>
            <a:r>
              <a:rPr sz="1481" lang="en-US">
                <a:solidFill>
                  <a:srgbClr val="000000"/>
                </a:solidFill>
                <a:latin typeface="Times New Roman"/>
                <a:ea typeface="Times New Roman"/>
                <a:cs typeface="Times New Roman"/>
                <a:sym typeface="Times New Roman"/>
              </a:rPr>
              <a:t>T</a:t>
            </a:r>
            <a:r>
              <a:rPr sz="2222" lang="en-US">
                <a:solidFill>
                  <a:srgbClr val="000000"/>
                </a:solidFill>
                <a:latin typeface="Times New Roman"/>
                <a:ea typeface="Times New Roman"/>
                <a:cs typeface="Times New Roman"/>
                <a:sym typeface="Times New Roman"/>
              </a:rPr>
              <a:t> – CVA </a:t>
            </a:r>
            <a:r>
              <a:rPr sz="1481" lang="en-US">
                <a:solidFill>
                  <a:srgbClr val="000000"/>
                </a:solidFill>
                <a:latin typeface="Times New Roman"/>
                <a:ea typeface="Times New Roman"/>
                <a:cs typeface="Times New Roman"/>
                <a:sym typeface="Times New Roman"/>
              </a:rPr>
              <a:t>0</a:t>
            </a:r>
          </a:p>
        </p:txBody>
      </p:sp>
      <p:pic>
        <p:nvPicPr>
          <p:cNvPr id="75" name="Shape 75"/>
          <p:cNvPicPr preferRelativeResize="0"/>
          <p:nvPr/>
        </p:nvPicPr>
        <p:blipFill>
          <a:blip r:embed="rId12">
            <a:alphaModFix/>
          </a:blip>
          <a:stretch>
            <a:fillRect/>
          </a:stretch>
        </p:blipFill>
        <p:spPr>
          <a:xfrm>
            <a:off y="3746500" x="6170075"/>
            <a:ext cy="846650" cx="3492500"/>
          </a:xfrm>
          <a:prstGeom prst="rect">
            <a:avLst/>
          </a:prstGeom>
          <a:noFill/>
          <a:ln>
            <a:noFill/>
          </a:ln>
        </p:spPr>
      </p:pic>
      <p:sp>
        <p:nvSpPr>
          <p:cNvPr id="76" name="Shape 76"/>
          <p:cNvSpPr txBox="1"/>
          <p:nvPr/>
        </p:nvSpPr>
        <p:spPr>
          <a:xfrm>
            <a:off y="4820700" x="3302000"/>
            <a:ext cy="312549" cx="1116874"/>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b="1" sz="1555" lang="en-US">
                <a:solidFill>
                  <a:srgbClr val="0000FF"/>
                </a:solidFill>
                <a:latin typeface="Times New Roman"/>
                <a:ea typeface="Times New Roman"/>
                <a:cs typeface="Times New Roman"/>
                <a:sym typeface="Times New Roman"/>
              </a:rPr>
              <a:t>Base Run </a:t>
            </a:r>
            <a:r>
              <a:rPr b="1" sz="1037" lang="en-US">
                <a:solidFill>
                  <a:srgbClr val="0000FF"/>
                </a:solidFill>
                <a:latin typeface="Times New Roman"/>
                <a:ea typeface="Times New Roman"/>
                <a:cs typeface="Times New Roman"/>
                <a:sym typeface="Times New Roman"/>
              </a:rPr>
              <a:t>T</a:t>
            </a:r>
          </a:p>
        </p:txBody>
      </p:sp>
      <p:sp>
        <p:nvSpPr>
          <p:cNvPr id="77" name="Shape 77"/>
          <p:cNvSpPr txBox="1"/>
          <p:nvPr/>
        </p:nvSpPr>
        <p:spPr>
          <a:xfrm>
            <a:off y="1201200" x="3302000"/>
            <a:ext cy="312549" cx="1109824"/>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b="1" sz="1555" lang="en-US">
                <a:solidFill>
                  <a:srgbClr val="0000FF"/>
                </a:solidFill>
                <a:latin typeface="Times New Roman"/>
                <a:ea typeface="Times New Roman"/>
                <a:cs typeface="Times New Roman"/>
                <a:sym typeface="Times New Roman"/>
              </a:rPr>
              <a:t>Base Run </a:t>
            </a:r>
            <a:r>
              <a:rPr b="1" sz="1037" lang="en-US">
                <a:solidFill>
                  <a:srgbClr val="0000FF"/>
                </a:solidFill>
                <a:latin typeface="Times New Roman"/>
                <a:ea typeface="Times New Roman"/>
                <a:cs typeface="Times New Roman"/>
                <a:sym typeface="Times New Roman"/>
              </a:rPr>
              <a:t>0</a:t>
            </a:r>
          </a:p>
        </p:txBody>
      </p:sp>
      <p:pic>
        <p:nvPicPr>
          <p:cNvPr id="78" name="Shape 78"/>
          <p:cNvPicPr preferRelativeResize="0"/>
          <p:nvPr/>
        </p:nvPicPr>
        <p:blipFill>
          <a:blip r:embed="rId13">
            <a:alphaModFix/>
          </a:blip>
          <a:stretch>
            <a:fillRect/>
          </a:stretch>
        </p:blipFill>
        <p:spPr>
          <a:xfrm>
            <a:off y="1545150" x="2751650"/>
            <a:ext cy="2010824" cx="2137825"/>
          </a:xfrm>
          <a:prstGeom prst="rect">
            <a:avLst/>
          </a:prstGeom>
          <a:noFill/>
          <a:ln>
            <a:noFill/>
          </a:ln>
        </p:spPr>
      </p:pic>
      <p:sp>
        <p:nvSpPr>
          <p:cNvPr id="79" name="Shape 79"/>
          <p:cNvSpPr txBox="1"/>
          <p:nvPr/>
        </p:nvSpPr>
        <p:spPr>
          <a:xfrm>
            <a:off y="2402400" x="2822200"/>
            <a:ext cy="347824" cx="1670749"/>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Sampras</a:t>
            </a:r>
          </a:p>
        </p:txBody>
      </p:sp>
      <p:pic>
        <p:nvPicPr>
          <p:cNvPr id="80" name="Shape 80"/>
          <p:cNvPicPr preferRelativeResize="0"/>
          <p:nvPr/>
        </p:nvPicPr>
        <p:blipFill>
          <a:blip r:embed="rId14">
            <a:alphaModFix/>
          </a:blip>
          <a:stretch>
            <a:fillRect/>
          </a:stretch>
        </p:blipFill>
        <p:spPr>
          <a:xfrm>
            <a:off y="2021400" x="3831150"/>
            <a:ext cy="1015974" cx="973649"/>
          </a:xfrm>
          <a:prstGeom prst="rect">
            <a:avLst/>
          </a:prstGeom>
          <a:noFill/>
          <a:ln>
            <a:noFill/>
          </a:ln>
        </p:spPr>
      </p:pic>
      <p:sp>
        <p:nvSpPr>
          <p:cNvPr id="81" name="Shape 81"/>
          <p:cNvSpPr txBox="1"/>
          <p:nvPr/>
        </p:nvSpPr>
        <p:spPr>
          <a:xfrm>
            <a:off y="2243650" x="3661825"/>
            <a:ext cy="584175" cx="1392050"/>
          </a:xfrm>
          <a:prstGeom prst="rect">
            <a:avLst/>
          </a:prstGeom>
          <a:noFill/>
          <a:ln>
            <a:noFill/>
          </a:ln>
        </p:spPr>
        <p:txBody>
          <a:bodyPr bIns="38100" rIns="38100" lIns="38100" tIns="38100" anchor="t" anchorCtr="0">
            <a:noAutofit/>
          </a:bodyPr>
          <a:lstStyle/>
          <a:p>
            <a:pPr algn="ctr" marR="0" indent="0" marL="0">
              <a:lnSpc>
                <a:spcPct val="119791"/>
              </a:lnSpc>
              <a:spcBef>
                <a:spcPts val="0"/>
              </a:spcBef>
              <a:spcAft>
                <a:spcPts val="0"/>
              </a:spcAft>
              <a:buNone/>
            </a:pPr>
            <a:r>
              <a:rPr sz="1333" lang="en-US">
                <a:solidFill>
                  <a:srgbClr val="000000"/>
                </a:solidFill>
                <a:latin typeface="Times New Roman"/>
                <a:ea typeface="Times New Roman"/>
                <a:cs typeface="Times New Roman"/>
                <a:sym typeface="Times New Roman"/>
              </a:rPr>
              <a:t>CVA </a:t>
            </a:r>
          </a:p>
          <a:p>
            <a:pPr algn="ctr" marR="0" indent="0" marL="0">
              <a:lnSpc>
                <a:spcPct val="119791"/>
              </a:lnSpc>
              <a:spcBef>
                <a:spcPts val="604"/>
              </a:spcBef>
              <a:spcAft>
                <a:spcPts val="0"/>
              </a:spcAft>
              <a:buNone/>
            </a:pPr>
            <a:r>
              <a:rPr sz="1333" lang="en-US">
                <a:solidFill>
                  <a:srgbClr val="000000"/>
                </a:solidFill>
                <a:latin typeface="Times New Roman"/>
                <a:ea typeface="Times New Roman"/>
                <a:cs typeface="Times New Roman"/>
                <a:sym typeface="Times New Roman"/>
              </a:rPr>
              <a:t>Calculator</a:t>
            </a:r>
          </a:p>
        </p:txBody>
      </p:sp>
      <p:pic>
        <p:nvPicPr>
          <p:cNvPr id="82" name="Shape 82"/>
          <p:cNvPicPr preferRelativeResize="0"/>
          <p:nvPr/>
        </p:nvPicPr>
        <p:blipFill>
          <a:blip r:embed="rId15">
            <a:alphaModFix/>
          </a:blip>
          <a:stretch>
            <a:fillRect/>
          </a:stretch>
        </p:blipFill>
        <p:spPr>
          <a:xfrm>
            <a:off y="2444725" x="4868325"/>
            <a:ext cy="370400" cx="1619250"/>
          </a:xfrm>
          <a:prstGeom prst="rect">
            <a:avLst/>
          </a:prstGeom>
          <a:noFill/>
          <a:ln>
            <a:noFill/>
          </a:ln>
        </p:spPr>
      </p:pic>
      <p:sp>
        <p:nvSpPr>
          <p:cNvPr id="83" name="Shape 83"/>
          <p:cNvSpPr txBox="1"/>
          <p:nvPr/>
        </p:nvSpPr>
        <p:spPr>
          <a:xfrm>
            <a:off y="2201325" x="5302250"/>
            <a:ext cy="347824" cx="751749"/>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CVA </a:t>
            </a:r>
            <a:r>
              <a:rPr b="1" sz="1185" lang="en-US">
                <a:solidFill>
                  <a:srgbClr val="000000"/>
                </a:solidFill>
                <a:latin typeface="Times New Roman"/>
                <a:ea typeface="Times New Roman"/>
                <a:cs typeface="Times New Roman"/>
                <a:sym typeface="Times New Roman"/>
              </a:rPr>
              <a:t>0</a:t>
            </a:r>
          </a:p>
        </p:txBody>
      </p:sp>
      <p:sp>
        <p:nvSpPr>
          <p:cNvPr id="84" name="Shape 84"/>
          <p:cNvSpPr txBox="1"/>
          <p:nvPr/>
        </p:nvSpPr>
        <p:spPr>
          <a:xfrm>
            <a:off y="1802675" x="620875"/>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M</a:t>
            </a:r>
            <a:r>
              <a:rPr b="1" sz="1333" lang="en-US">
                <a:solidFill>
                  <a:srgbClr val="000000"/>
                </a:solidFill>
                <a:latin typeface="Times New Roman"/>
                <a:ea typeface="Times New Roman"/>
                <a:cs typeface="Times New Roman"/>
                <a:sym typeface="Times New Roman"/>
              </a:rPr>
              <a:t>0</a:t>
            </a:r>
          </a:p>
        </p:txBody>
      </p:sp>
      <p:sp>
        <p:nvSpPr>
          <p:cNvPr id="85" name="Shape 85"/>
          <p:cNvSpPr txBox="1"/>
          <p:nvPr/>
        </p:nvSpPr>
        <p:spPr>
          <a:xfrm>
            <a:off y="2402400" x="620875"/>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R</a:t>
            </a:r>
            <a:r>
              <a:rPr b="1" sz="1333" lang="en-US">
                <a:solidFill>
                  <a:srgbClr val="000000"/>
                </a:solidFill>
                <a:latin typeface="Times New Roman"/>
                <a:ea typeface="Times New Roman"/>
                <a:cs typeface="Times New Roman"/>
                <a:sym typeface="Times New Roman"/>
              </a:rPr>
              <a:t>0</a:t>
            </a:r>
          </a:p>
        </p:txBody>
      </p:sp>
      <p:sp>
        <p:nvSpPr>
          <p:cNvPr id="86" name="Shape 86"/>
          <p:cNvSpPr txBox="1"/>
          <p:nvPr/>
        </p:nvSpPr>
        <p:spPr>
          <a:xfrm>
            <a:off y="3003900" x="620875"/>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T</a:t>
            </a:r>
            <a:r>
              <a:rPr b="1" sz="1333" lang="en-US">
                <a:solidFill>
                  <a:srgbClr val="000000"/>
                </a:solidFill>
                <a:latin typeface="Times New Roman"/>
                <a:ea typeface="Times New Roman"/>
                <a:cs typeface="Times New Roman"/>
                <a:sym typeface="Times New Roman"/>
              </a:rPr>
              <a:t>0</a:t>
            </a:r>
          </a:p>
        </p:txBody>
      </p:sp>
      <p:pic>
        <p:nvPicPr>
          <p:cNvPr id="87" name="Shape 87"/>
          <p:cNvPicPr preferRelativeResize="0"/>
          <p:nvPr/>
        </p:nvPicPr>
        <p:blipFill>
          <a:blip r:embed="rId16">
            <a:alphaModFix/>
          </a:blip>
          <a:stretch>
            <a:fillRect/>
          </a:stretch>
        </p:blipFill>
        <p:spPr>
          <a:xfrm>
            <a:off y="1809750" x="1068900"/>
            <a:ext cy="285750" cx="1534574"/>
          </a:xfrm>
          <a:prstGeom prst="rect">
            <a:avLst/>
          </a:prstGeom>
          <a:noFill/>
          <a:ln>
            <a:noFill/>
          </a:ln>
        </p:spPr>
      </p:pic>
      <p:pic>
        <p:nvPicPr>
          <p:cNvPr id="88" name="Shape 88"/>
          <p:cNvPicPr preferRelativeResize="0"/>
          <p:nvPr/>
        </p:nvPicPr>
        <p:blipFill>
          <a:blip r:embed="rId17">
            <a:alphaModFix/>
          </a:blip>
          <a:stretch>
            <a:fillRect/>
          </a:stretch>
        </p:blipFill>
        <p:spPr>
          <a:xfrm>
            <a:off y="2412975" x="1026575"/>
            <a:ext cy="275149" cx="1534574"/>
          </a:xfrm>
          <a:prstGeom prst="rect">
            <a:avLst/>
          </a:prstGeom>
          <a:noFill/>
          <a:ln>
            <a:noFill/>
          </a:ln>
        </p:spPr>
      </p:pic>
      <p:pic>
        <p:nvPicPr>
          <p:cNvPr id="89" name="Shape 89"/>
          <p:cNvPicPr preferRelativeResize="0"/>
          <p:nvPr/>
        </p:nvPicPr>
        <p:blipFill>
          <a:blip r:embed="rId18">
            <a:alphaModFix/>
          </a:blip>
          <a:stretch>
            <a:fillRect/>
          </a:stretch>
        </p:blipFill>
        <p:spPr>
          <a:xfrm>
            <a:off y="3016225" x="1026575"/>
            <a:ext cy="275149" cx="1534574"/>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y="0" x="0"/>
          <a:ext cy="0" cx="0"/>
          <a:chOff y="0" x="0"/>
          <a:chExt cy="0" cx="0"/>
        </a:xfrm>
      </p:grpSpPr>
      <p:pic>
        <p:nvPicPr>
          <p:cNvPr id="94" name="Shape 94"/>
          <p:cNvPicPr preferRelativeResize="0"/>
          <p:nvPr/>
        </p:nvPicPr>
        <p:blipFill>
          <a:blip r:embed="rId3">
            <a:alphaModFix/>
          </a:blip>
          <a:stretch>
            <a:fillRect/>
          </a:stretch>
        </p:blipFill>
        <p:spPr>
          <a:xfrm>
            <a:off y="751400" x="254000"/>
            <a:ext cy="21150" cx="9736650"/>
          </a:xfrm>
          <a:prstGeom prst="rect">
            <a:avLst/>
          </a:prstGeom>
          <a:noFill/>
          <a:ln>
            <a:noFill/>
          </a:ln>
        </p:spPr>
      </p:pic>
      <p:pic>
        <p:nvPicPr>
          <p:cNvPr id="95" name="Shape 95"/>
          <p:cNvPicPr preferRelativeResize="0"/>
          <p:nvPr/>
        </p:nvPicPr>
        <p:blipFill>
          <a:blip r:embed="rId4">
            <a:alphaModFix/>
          </a:blip>
          <a:stretch>
            <a:fillRect/>
          </a:stretch>
        </p:blipFill>
        <p:spPr>
          <a:xfrm>
            <a:off y="84650" x="8382000"/>
            <a:ext cy="253974" cx="1703900"/>
          </a:xfrm>
          <a:prstGeom prst="rect">
            <a:avLst/>
          </a:prstGeom>
          <a:noFill/>
          <a:ln>
            <a:noFill/>
          </a:ln>
        </p:spPr>
      </p:pic>
      <p:sp>
        <p:nvSpPr>
          <p:cNvPr id="96" name="Shape 96"/>
          <p:cNvSpPr txBox="1"/>
          <p:nvPr/>
        </p:nvSpPr>
        <p:spPr>
          <a:xfrm>
            <a:off y="423325" x="254000"/>
            <a:ext cy="351350" cx="9322500"/>
          </a:xfrm>
          <a:prstGeom prst="rect">
            <a:avLst/>
          </a:prstGeom>
          <a:noFill/>
          <a:ln>
            <a:noFill/>
          </a:ln>
        </p:spPr>
        <p:txBody>
          <a:bodyPr bIns="38100" rIns="38100" lIns="38100" tIns="38100" anchor="b" anchorCtr="0">
            <a:noAutofit/>
          </a:bodyPr>
          <a:lstStyle/>
          <a:p>
            <a:pPr algn="l" marR="0" indent="0" marL="0">
              <a:lnSpc>
                <a:spcPct val="120312"/>
              </a:lnSpc>
              <a:spcBef>
                <a:spcPts val="0"/>
              </a:spcBef>
              <a:spcAft>
                <a:spcPts val="0"/>
              </a:spcAft>
              <a:buNone/>
            </a:pPr>
            <a:r>
              <a:rPr b="1" sz="1777" lang="en-US">
                <a:solidFill>
                  <a:srgbClr val="000000"/>
                </a:solidFill>
                <a:latin typeface="Arial"/>
                <a:ea typeface="Arial"/>
                <a:cs typeface="Arial"/>
                <a:sym typeface="Arial"/>
              </a:rPr>
              <a:t>Market Movement P&amp;L</a:t>
            </a:r>
          </a:p>
        </p:txBody>
      </p:sp>
      <p:pic>
        <p:nvPicPr>
          <p:cNvPr id="97" name="Shape 97"/>
          <p:cNvPicPr preferRelativeResize="0"/>
          <p:nvPr/>
        </p:nvPicPr>
        <p:blipFill>
          <a:blip r:embed="rId5">
            <a:alphaModFix/>
          </a:blip>
          <a:stretch>
            <a:fillRect/>
          </a:stretch>
        </p:blipFill>
        <p:spPr>
          <a:xfrm>
            <a:off y="910150" x="232825"/>
            <a:ext cy="6477000" cx="9779000"/>
          </a:xfrm>
          <a:prstGeom prst="rect">
            <a:avLst/>
          </a:prstGeom>
          <a:noFill/>
          <a:ln>
            <a:noFill/>
          </a:ln>
        </p:spPr>
      </p:pic>
      <p:pic>
        <p:nvPicPr>
          <p:cNvPr id="98" name="Shape 98"/>
          <p:cNvPicPr preferRelativeResize="0"/>
          <p:nvPr/>
        </p:nvPicPr>
        <p:blipFill>
          <a:blip r:embed="rId6">
            <a:alphaModFix/>
          </a:blip>
          <a:stretch>
            <a:fillRect/>
          </a:stretch>
        </p:blipFill>
        <p:spPr>
          <a:xfrm>
            <a:off y="5016500" x="2794000"/>
            <a:ext cy="2010824" cx="2137825"/>
          </a:xfrm>
          <a:prstGeom prst="rect">
            <a:avLst/>
          </a:prstGeom>
          <a:noFill/>
          <a:ln>
            <a:noFill/>
          </a:ln>
        </p:spPr>
      </p:pic>
      <p:sp>
        <p:nvSpPr>
          <p:cNvPr id="99" name="Shape 99"/>
          <p:cNvSpPr txBox="1"/>
          <p:nvPr/>
        </p:nvSpPr>
        <p:spPr>
          <a:xfrm>
            <a:off y="5873750" x="2862775"/>
            <a:ext cy="347824" cx="1670749"/>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Sampras</a:t>
            </a:r>
          </a:p>
        </p:txBody>
      </p:sp>
      <p:pic>
        <p:nvPicPr>
          <p:cNvPr id="100" name="Shape 100"/>
          <p:cNvPicPr preferRelativeResize="0"/>
          <p:nvPr/>
        </p:nvPicPr>
        <p:blipFill>
          <a:blip r:embed="rId7">
            <a:alphaModFix/>
          </a:blip>
          <a:stretch>
            <a:fillRect/>
          </a:stretch>
        </p:blipFill>
        <p:spPr>
          <a:xfrm>
            <a:off y="5492750" x="3873500"/>
            <a:ext cy="1015974" cx="973649"/>
          </a:xfrm>
          <a:prstGeom prst="rect">
            <a:avLst/>
          </a:prstGeom>
          <a:noFill/>
          <a:ln>
            <a:noFill/>
          </a:ln>
        </p:spPr>
      </p:pic>
      <p:sp>
        <p:nvSpPr>
          <p:cNvPr id="101" name="Shape 101"/>
          <p:cNvSpPr txBox="1"/>
          <p:nvPr/>
        </p:nvSpPr>
        <p:spPr>
          <a:xfrm>
            <a:off y="5715000" x="3702400"/>
            <a:ext cy="584175" cx="1392050"/>
          </a:xfrm>
          <a:prstGeom prst="rect">
            <a:avLst/>
          </a:prstGeom>
          <a:noFill/>
          <a:ln>
            <a:noFill/>
          </a:ln>
        </p:spPr>
        <p:txBody>
          <a:bodyPr bIns="38100" rIns="38100" lIns="38100" tIns="38100" anchor="t" anchorCtr="0">
            <a:noAutofit/>
          </a:bodyPr>
          <a:lstStyle/>
          <a:p>
            <a:pPr algn="ctr" marR="0" indent="0" marL="0">
              <a:lnSpc>
                <a:spcPct val="119791"/>
              </a:lnSpc>
              <a:spcBef>
                <a:spcPts val="0"/>
              </a:spcBef>
              <a:spcAft>
                <a:spcPts val="0"/>
              </a:spcAft>
              <a:buNone/>
            </a:pPr>
            <a:r>
              <a:rPr sz="1333" lang="en-US">
                <a:solidFill>
                  <a:srgbClr val="000000"/>
                </a:solidFill>
                <a:latin typeface="Times New Roman"/>
                <a:ea typeface="Times New Roman"/>
                <a:cs typeface="Times New Roman"/>
                <a:sym typeface="Times New Roman"/>
              </a:rPr>
              <a:t>CVA </a:t>
            </a:r>
          </a:p>
          <a:p>
            <a:pPr algn="ctr" marR="0" indent="0" marL="0">
              <a:lnSpc>
                <a:spcPct val="119791"/>
              </a:lnSpc>
              <a:spcBef>
                <a:spcPts val="604"/>
              </a:spcBef>
              <a:spcAft>
                <a:spcPts val="0"/>
              </a:spcAft>
              <a:buNone/>
            </a:pPr>
            <a:r>
              <a:rPr sz="1333" lang="en-US">
                <a:solidFill>
                  <a:srgbClr val="000000"/>
                </a:solidFill>
                <a:latin typeface="Times New Roman"/>
                <a:ea typeface="Times New Roman"/>
                <a:cs typeface="Times New Roman"/>
                <a:sym typeface="Times New Roman"/>
              </a:rPr>
              <a:t>Calculator</a:t>
            </a:r>
          </a:p>
        </p:txBody>
      </p:sp>
      <p:pic>
        <p:nvPicPr>
          <p:cNvPr id="102" name="Shape 102"/>
          <p:cNvPicPr preferRelativeResize="0"/>
          <p:nvPr/>
        </p:nvPicPr>
        <p:blipFill>
          <a:blip r:embed="rId8">
            <a:alphaModFix/>
          </a:blip>
          <a:stretch>
            <a:fillRect/>
          </a:stretch>
        </p:blipFill>
        <p:spPr>
          <a:xfrm>
            <a:off y="5916075" x="4900075"/>
            <a:ext cy="370400" cx="1619250"/>
          </a:xfrm>
          <a:prstGeom prst="rect">
            <a:avLst/>
          </a:prstGeom>
          <a:noFill/>
          <a:ln>
            <a:noFill/>
          </a:ln>
        </p:spPr>
      </p:pic>
      <p:sp>
        <p:nvSpPr>
          <p:cNvPr id="103" name="Shape 103"/>
          <p:cNvSpPr txBox="1"/>
          <p:nvPr/>
        </p:nvSpPr>
        <p:spPr>
          <a:xfrm>
            <a:off y="5672650" x="5342800"/>
            <a:ext cy="347824" cx="751749"/>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CVA </a:t>
            </a:r>
            <a:r>
              <a:rPr b="1" sz="1185" lang="en-US">
                <a:solidFill>
                  <a:srgbClr val="000000"/>
                </a:solidFill>
                <a:latin typeface="Times New Roman"/>
                <a:ea typeface="Times New Roman"/>
                <a:cs typeface="Times New Roman"/>
                <a:sym typeface="Times New Roman"/>
              </a:rPr>
              <a:t>T</a:t>
            </a:r>
          </a:p>
        </p:txBody>
      </p:sp>
      <p:sp>
        <p:nvSpPr>
          <p:cNvPr id="104" name="Shape 104"/>
          <p:cNvSpPr txBox="1"/>
          <p:nvPr/>
        </p:nvSpPr>
        <p:spPr>
          <a:xfrm>
            <a:off y="5274025" x="661450"/>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M</a:t>
            </a:r>
            <a:r>
              <a:rPr b="1" sz="1333" lang="en-US">
                <a:solidFill>
                  <a:srgbClr val="000000"/>
                </a:solidFill>
                <a:latin typeface="Times New Roman"/>
                <a:ea typeface="Times New Roman"/>
                <a:cs typeface="Times New Roman"/>
                <a:sym typeface="Times New Roman"/>
              </a:rPr>
              <a:t>T</a:t>
            </a:r>
          </a:p>
        </p:txBody>
      </p:sp>
      <p:sp>
        <p:nvSpPr>
          <p:cNvPr id="105" name="Shape 105"/>
          <p:cNvSpPr txBox="1"/>
          <p:nvPr/>
        </p:nvSpPr>
        <p:spPr>
          <a:xfrm>
            <a:off y="5873750" x="661450"/>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R</a:t>
            </a:r>
            <a:r>
              <a:rPr b="1" sz="1333" lang="en-US">
                <a:solidFill>
                  <a:srgbClr val="000000"/>
                </a:solidFill>
                <a:latin typeface="Times New Roman"/>
                <a:ea typeface="Times New Roman"/>
                <a:cs typeface="Times New Roman"/>
                <a:sym typeface="Times New Roman"/>
              </a:rPr>
              <a:t>0</a:t>
            </a:r>
          </a:p>
        </p:txBody>
      </p:sp>
      <p:sp>
        <p:nvSpPr>
          <p:cNvPr id="106" name="Shape 106"/>
          <p:cNvSpPr txBox="1"/>
          <p:nvPr/>
        </p:nvSpPr>
        <p:spPr>
          <a:xfrm>
            <a:off y="6475225" x="661450"/>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T</a:t>
            </a:r>
            <a:r>
              <a:rPr b="1" sz="1333" lang="en-US">
                <a:solidFill>
                  <a:srgbClr val="000000"/>
                </a:solidFill>
                <a:latin typeface="Times New Roman"/>
                <a:ea typeface="Times New Roman"/>
                <a:cs typeface="Times New Roman"/>
                <a:sym typeface="Times New Roman"/>
              </a:rPr>
              <a:t>0</a:t>
            </a:r>
          </a:p>
        </p:txBody>
      </p:sp>
      <p:pic>
        <p:nvPicPr>
          <p:cNvPr id="107" name="Shape 107"/>
          <p:cNvPicPr preferRelativeResize="0"/>
          <p:nvPr/>
        </p:nvPicPr>
        <p:blipFill>
          <a:blip r:embed="rId9">
            <a:alphaModFix/>
          </a:blip>
          <a:stretch>
            <a:fillRect/>
          </a:stretch>
        </p:blipFill>
        <p:spPr>
          <a:xfrm>
            <a:off y="5281075" x="1100650"/>
            <a:ext cy="285750" cx="1534574"/>
          </a:xfrm>
          <a:prstGeom prst="rect">
            <a:avLst/>
          </a:prstGeom>
          <a:noFill/>
          <a:ln>
            <a:noFill/>
          </a:ln>
        </p:spPr>
      </p:pic>
      <p:pic>
        <p:nvPicPr>
          <p:cNvPr id="108" name="Shape 108"/>
          <p:cNvPicPr preferRelativeResize="0"/>
          <p:nvPr/>
        </p:nvPicPr>
        <p:blipFill>
          <a:blip r:embed="rId10">
            <a:alphaModFix/>
          </a:blip>
          <a:stretch>
            <a:fillRect/>
          </a:stretch>
        </p:blipFill>
        <p:spPr>
          <a:xfrm>
            <a:off y="5884325" x="1068900"/>
            <a:ext cy="275149" cx="1534574"/>
          </a:xfrm>
          <a:prstGeom prst="rect">
            <a:avLst/>
          </a:prstGeom>
          <a:noFill/>
          <a:ln>
            <a:noFill/>
          </a:ln>
        </p:spPr>
      </p:pic>
      <p:pic>
        <p:nvPicPr>
          <p:cNvPr id="109" name="Shape 109"/>
          <p:cNvPicPr preferRelativeResize="0"/>
          <p:nvPr/>
        </p:nvPicPr>
        <p:blipFill>
          <a:blip r:embed="rId11">
            <a:alphaModFix/>
          </a:blip>
          <a:stretch>
            <a:fillRect/>
          </a:stretch>
        </p:blipFill>
        <p:spPr>
          <a:xfrm>
            <a:off y="6487575" x="1068900"/>
            <a:ext cy="275149" cx="1534574"/>
          </a:xfrm>
          <a:prstGeom prst="rect">
            <a:avLst/>
          </a:prstGeom>
          <a:noFill/>
          <a:ln>
            <a:noFill/>
          </a:ln>
        </p:spPr>
      </p:pic>
      <p:sp>
        <p:nvSpPr>
          <p:cNvPr id="110" name="Shape 110"/>
          <p:cNvSpPr txBox="1"/>
          <p:nvPr/>
        </p:nvSpPr>
        <p:spPr>
          <a:xfrm>
            <a:off y="1141225" x="3302000"/>
            <a:ext cy="312549" cx="1109824"/>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b="1" sz="1555" lang="en-US">
                <a:solidFill>
                  <a:srgbClr val="0000FF"/>
                </a:solidFill>
                <a:latin typeface="Times New Roman"/>
                <a:ea typeface="Times New Roman"/>
                <a:cs typeface="Times New Roman"/>
                <a:sym typeface="Times New Roman"/>
              </a:rPr>
              <a:t>Base Run </a:t>
            </a:r>
            <a:r>
              <a:rPr b="1" sz="1037" lang="en-US">
                <a:solidFill>
                  <a:srgbClr val="0000FF"/>
                </a:solidFill>
                <a:latin typeface="Times New Roman"/>
                <a:ea typeface="Times New Roman"/>
                <a:cs typeface="Times New Roman"/>
                <a:sym typeface="Times New Roman"/>
              </a:rPr>
              <a:t>0</a:t>
            </a:r>
          </a:p>
        </p:txBody>
      </p:sp>
      <p:sp>
        <p:nvSpPr>
          <p:cNvPr id="111" name="Shape 111"/>
          <p:cNvSpPr txBox="1"/>
          <p:nvPr/>
        </p:nvSpPr>
        <p:spPr>
          <a:xfrm>
            <a:off y="4674300" x="2781650"/>
            <a:ext cy="312549" cx="2176975"/>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b="1" sz="1555" lang="en-US">
                <a:solidFill>
                  <a:srgbClr val="0000FF"/>
                </a:solidFill>
                <a:latin typeface="Times New Roman"/>
                <a:ea typeface="Times New Roman"/>
                <a:cs typeface="Times New Roman"/>
                <a:sym typeface="Times New Roman"/>
              </a:rPr>
              <a:t>Market Movement Run</a:t>
            </a:r>
          </a:p>
        </p:txBody>
      </p:sp>
      <p:pic>
        <p:nvPicPr>
          <p:cNvPr id="112" name="Shape 112"/>
          <p:cNvPicPr preferRelativeResize="0"/>
          <p:nvPr/>
        </p:nvPicPr>
        <p:blipFill>
          <a:blip r:embed="rId6">
            <a:alphaModFix/>
          </a:blip>
          <a:stretch>
            <a:fillRect/>
          </a:stretch>
        </p:blipFill>
        <p:spPr>
          <a:xfrm>
            <a:off y="1524000" x="2794000"/>
            <a:ext cy="2010824" cx="2137825"/>
          </a:xfrm>
          <a:prstGeom prst="rect">
            <a:avLst/>
          </a:prstGeom>
          <a:noFill/>
          <a:ln>
            <a:noFill/>
          </a:ln>
        </p:spPr>
      </p:pic>
      <p:sp>
        <p:nvSpPr>
          <p:cNvPr id="113" name="Shape 113"/>
          <p:cNvSpPr txBox="1"/>
          <p:nvPr/>
        </p:nvSpPr>
        <p:spPr>
          <a:xfrm>
            <a:off y="2381250" x="2862775"/>
            <a:ext cy="347824" cx="1670749"/>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Sampras</a:t>
            </a:r>
          </a:p>
        </p:txBody>
      </p:sp>
      <p:pic>
        <p:nvPicPr>
          <p:cNvPr id="114" name="Shape 114"/>
          <p:cNvPicPr preferRelativeResize="0"/>
          <p:nvPr/>
        </p:nvPicPr>
        <p:blipFill>
          <a:blip r:embed="rId7">
            <a:alphaModFix/>
          </a:blip>
          <a:stretch>
            <a:fillRect/>
          </a:stretch>
        </p:blipFill>
        <p:spPr>
          <a:xfrm>
            <a:off y="2000250" x="3873500"/>
            <a:ext cy="1015974" cx="973649"/>
          </a:xfrm>
          <a:prstGeom prst="rect">
            <a:avLst/>
          </a:prstGeom>
          <a:noFill/>
          <a:ln>
            <a:noFill/>
          </a:ln>
        </p:spPr>
      </p:pic>
      <p:sp>
        <p:nvSpPr>
          <p:cNvPr id="115" name="Shape 115"/>
          <p:cNvSpPr txBox="1"/>
          <p:nvPr/>
        </p:nvSpPr>
        <p:spPr>
          <a:xfrm>
            <a:off y="2222475" x="3702400"/>
            <a:ext cy="584175" cx="1392050"/>
          </a:xfrm>
          <a:prstGeom prst="rect">
            <a:avLst/>
          </a:prstGeom>
          <a:noFill/>
          <a:ln>
            <a:noFill/>
          </a:ln>
        </p:spPr>
        <p:txBody>
          <a:bodyPr bIns="38100" rIns="38100" lIns="38100" tIns="38100" anchor="t" anchorCtr="0">
            <a:noAutofit/>
          </a:bodyPr>
          <a:lstStyle/>
          <a:p>
            <a:pPr algn="ctr" marR="0" indent="0" marL="0">
              <a:lnSpc>
                <a:spcPct val="119791"/>
              </a:lnSpc>
              <a:spcBef>
                <a:spcPts val="0"/>
              </a:spcBef>
              <a:spcAft>
                <a:spcPts val="0"/>
              </a:spcAft>
              <a:buNone/>
            </a:pPr>
            <a:r>
              <a:rPr sz="1333" lang="en-US">
                <a:solidFill>
                  <a:srgbClr val="000000"/>
                </a:solidFill>
                <a:latin typeface="Times New Roman"/>
                <a:ea typeface="Times New Roman"/>
                <a:cs typeface="Times New Roman"/>
                <a:sym typeface="Times New Roman"/>
              </a:rPr>
              <a:t>CVA </a:t>
            </a:r>
          </a:p>
          <a:p>
            <a:pPr algn="ctr" marR="0" indent="0" marL="0">
              <a:lnSpc>
                <a:spcPct val="119791"/>
              </a:lnSpc>
              <a:spcBef>
                <a:spcPts val="604"/>
              </a:spcBef>
              <a:spcAft>
                <a:spcPts val="0"/>
              </a:spcAft>
              <a:buNone/>
            </a:pPr>
            <a:r>
              <a:rPr sz="1333" lang="en-US">
                <a:solidFill>
                  <a:srgbClr val="000000"/>
                </a:solidFill>
                <a:latin typeface="Times New Roman"/>
                <a:ea typeface="Times New Roman"/>
                <a:cs typeface="Times New Roman"/>
                <a:sym typeface="Times New Roman"/>
              </a:rPr>
              <a:t>Calculator</a:t>
            </a:r>
          </a:p>
        </p:txBody>
      </p:sp>
      <p:pic>
        <p:nvPicPr>
          <p:cNvPr id="116" name="Shape 116"/>
          <p:cNvPicPr preferRelativeResize="0"/>
          <p:nvPr/>
        </p:nvPicPr>
        <p:blipFill>
          <a:blip r:embed="rId12">
            <a:alphaModFix/>
          </a:blip>
          <a:stretch>
            <a:fillRect/>
          </a:stretch>
        </p:blipFill>
        <p:spPr>
          <a:xfrm>
            <a:off y="2423575" x="4900075"/>
            <a:ext cy="370400" cx="1619250"/>
          </a:xfrm>
          <a:prstGeom prst="rect">
            <a:avLst/>
          </a:prstGeom>
          <a:noFill/>
          <a:ln>
            <a:noFill/>
          </a:ln>
        </p:spPr>
      </p:pic>
      <p:sp>
        <p:nvSpPr>
          <p:cNvPr id="117" name="Shape 117"/>
          <p:cNvSpPr txBox="1"/>
          <p:nvPr/>
        </p:nvSpPr>
        <p:spPr>
          <a:xfrm>
            <a:off y="2180150" x="5342800"/>
            <a:ext cy="347824" cx="751749"/>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CVA </a:t>
            </a:r>
            <a:r>
              <a:rPr b="1" sz="1185" lang="en-US">
                <a:solidFill>
                  <a:srgbClr val="000000"/>
                </a:solidFill>
                <a:latin typeface="Times New Roman"/>
                <a:ea typeface="Times New Roman"/>
                <a:cs typeface="Times New Roman"/>
                <a:sym typeface="Times New Roman"/>
              </a:rPr>
              <a:t>0</a:t>
            </a:r>
          </a:p>
        </p:txBody>
      </p:sp>
      <p:sp>
        <p:nvSpPr>
          <p:cNvPr id="118" name="Shape 118"/>
          <p:cNvSpPr txBox="1"/>
          <p:nvPr/>
        </p:nvSpPr>
        <p:spPr>
          <a:xfrm>
            <a:off y="1781525" x="661450"/>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M</a:t>
            </a:r>
            <a:r>
              <a:rPr b="1" sz="1333" lang="en-US">
                <a:solidFill>
                  <a:srgbClr val="000000"/>
                </a:solidFill>
                <a:latin typeface="Times New Roman"/>
                <a:ea typeface="Times New Roman"/>
                <a:cs typeface="Times New Roman"/>
                <a:sym typeface="Times New Roman"/>
              </a:rPr>
              <a:t>0</a:t>
            </a:r>
          </a:p>
        </p:txBody>
      </p:sp>
      <p:sp>
        <p:nvSpPr>
          <p:cNvPr id="119" name="Shape 119"/>
          <p:cNvSpPr txBox="1"/>
          <p:nvPr/>
        </p:nvSpPr>
        <p:spPr>
          <a:xfrm>
            <a:off y="2381250" x="661450"/>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R</a:t>
            </a:r>
            <a:r>
              <a:rPr b="1" sz="1333" lang="en-US">
                <a:solidFill>
                  <a:srgbClr val="000000"/>
                </a:solidFill>
                <a:latin typeface="Times New Roman"/>
                <a:ea typeface="Times New Roman"/>
                <a:cs typeface="Times New Roman"/>
                <a:sym typeface="Times New Roman"/>
              </a:rPr>
              <a:t>0</a:t>
            </a:r>
          </a:p>
        </p:txBody>
      </p:sp>
      <p:sp>
        <p:nvSpPr>
          <p:cNvPr id="120" name="Shape 120"/>
          <p:cNvSpPr txBox="1"/>
          <p:nvPr/>
        </p:nvSpPr>
        <p:spPr>
          <a:xfrm>
            <a:off y="2982725" x="661450"/>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T</a:t>
            </a:r>
            <a:r>
              <a:rPr b="1" sz="1333" lang="en-US">
                <a:solidFill>
                  <a:srgbClr val="000000"/>
                </a:solidFill>
                <a:latin typeface="Times New Roman"/>
                <a:ea typeface="Times New Roman"/>
                <a:cs typeface="Times New Roman"/>
                <a:sym typeface="Times New Roman"/>
              </a:rPr>
              <a:t>0</a:t>
            </a:r>
          </a:p>
        </p:txBody>
      </p:sp>
      <p:pic>
        <p:nvPicPr>
          <p:cNvPr id="121" name="Shape 121"/>
          <p:cNvPicPr preferRelativeResize="0"/>
          <p:nvPr/>
        </p:nvPicPr>
        <p:blipFill>
          <a:blip r:embed="rId13">
            <a:alphaModFix/>
          </a:blip>
          <a:stretch>
            <a:fillRect/>
          </a:stretch>
        </p:blipFill>
        <p:spPr>
          <a:xfrm>
            <a:off y="1788575" x="1100650"/>
            <a:ext cy="285750" cx="1534574"/>
          </a:xfrm>
          <a:prstGeom prst="rect">
            <a:avLst/>
          </a:prstGeom>
          <a:noFill/>
          <a:ln>
            <a:noFill/>
          </a:ln>
        </p:spPr>
      </p:pic>
      <p:pic>
        <p:nvPicPr>
          <p:cNvPr id="122" name="Shape 122"/>
          <p:cNvPicPr preferRelativeResize="0"/>
          <p:nvPr/>
        </p:nvPicPr>
        <p:blipFill>
          <a:blip r:embed="rId10">
            <a:alphaModFix/>
          </a:blip>
          <a:stretch>
            <a:fillRect/>
          </a:stretch>
        </p:blipFill>
        <p:spPr>
          <a:xfrm>
            <a:off y="2391825" x="1068900"/>
            <a:ext cy="275149" cx="1534574"/>
          </a:xfrm>
          <a:prstGeom prst="rect">
            <a:avLst/>
          </a:prstGeom>
          <a:noFill/>
          <a:ln>
            <a:noFill/>
          </a:ln>
        </p:spPr>
      </p:pic>
      <p:pic>
        <p:nvPicPr>
          <p:cNvPr id="123" name="Shape 123"/>
          <p:cNvPicPr preferRelativeResize="0"/>
          <p:nvPr/>
        </p:nvPicPr>
        <p:blipFill>
          <a:blip r:embed="rId14">
            <a:alphaModFix/>
          </a:blip>
          <a:stretch>
            <a:fillRect/>
          </a:stretch>
        </p:blipFill>
        <p:spPr>
          <a:xfrm>
            <a:off y="3280825" x="1068900"/>
            <a:ext cy="285750" cx="1534574"/>
          </a:xfrm>
          <a:prstGeom prst="rect">
            <a:avLst/>
          </a:prstGeom>
          <a:noFill/>
          <a:ln>
            <a:noFill/>
          </a:ln>
        </p:spPr>
      </p:pic>
      <p:pic>
        <p:nvPicPr>
          <p:cNvPr id="124" name="Shape 124"/>
          <p:cNvPicPr preferRelativeResize="0"/>
          <p:nvPr/>
        </p:nvPicPr>
        <p:blipFill>
          <a:blip r:embed="rId15">
            <a:alphaModFix/>
          </a:blip>
          <a:stretch>
            <a:fillRect/>
          </a:stretch>
        </p:blipFill>
        <p:spPr>
          <a:xfrm>
            <a:off y="709075" x="317500"/>
            <a:ext cy="42325" cx="9567325"/>
          </a:xfrm>
          <a:prstGeom prst="rect">
            <a:avLst/>
          </a:prstGeom>
          <a:noFill/>
          <a:ln>
            <a:noFill/>
          </a:ln>
        </p:spPr>
      </p:pic>
      <p:sp>
        <p:nvSpPr>
          <p:cNvPr id="125" name="Shape 125"/>
          <p:cNvSpPr txBox="1"/>
          <p:nvPr/>
        </p:nvSpPr>
        <p:spPr>
          <a:xfrm>
            <a:off y="3813525" x="6103050"/>
            <a:ext cy="414849" cx="371332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2222" lang="en-US">
                <a:solidFill>
                  <a:srgbClr val="000000"/>
                </a:solidFill>
                <a:latin typeface="Times New Roman"/>
                <a:ea typeface="Times New Roman"/>
                <a:cs typeface="Times New Roman"/>
                <a:sym typeface="Times New Roman"/>
              </a:rPr>
              <a:t>P&amp;L</a:t>
            </a:r>
            <a:r>
              <a:rPr sz="1481" lang="en-US">
                <a:solidFill>
                  <a:srgbClr val="000000"/>
                </a:solidFill>
                <a:latin typeface="Times New Roman"/>
                <a:ea typeface="Times New Roman"/>
                <a:cs typeface="Times New Roman"/>
                <a:sym typeface="Times New Roman"/>
              </a:rPr>
              <a:t> MM</a:t>
            </a:r>
            <a:r>
              <a:rPr sz="2222" lang="en-US">
                <a:solidFill>
                  <a:srgbClr val="000000"/>
                </a:solidFill>
                <a:latin typeface="Times New Roman"/>
                <a:ea typeface="Times New Roman"/>
                <a:cs typeface="Times New Roman"/>
                <a:sym typeface="Times New Roman"/>
              </a:rPr>
              <a:t> = CVA </a:t>
            </a:r>
            <a:r>
              <a:rPr sz="1481" lang="en-US">
                <a:solidFill>
                  <a:srgbClr val="000000"/>
                </a:solidFill>
                <a:latin typeface="Times New Roman"/>
                <a:ea typeface="Times New Roman"/>
                <a:cs typeface="Times New Roman"/>
                <a:sym typeface="Times New Roman"/>
              </a:rPr>
              <a:t>MM</a:t>
            </a:r>
            <a:r>
              <a:rPr sz="2222" lang="en-US">
                <a:solidFill>
                  <a:srgbClr val="000000"/>
                </a:solidFill>
                <a:latin typeface="Times New Roman"/>
                <a:ea typeface="Times New Roman"/>
                <a:cs typeface="Times New Roman"/>
                <a:sym typeface="Times New Roman"/>
              </a:rPr>
              <a:t> - CVA </a:t>
            </a:r>
            <a:r>
              <a:rPr sz="1481" lang="en-US">
                <a:solidFill>
                  <a:srgbClr val="000000"/>
                </a:solidFill>
                <a:latin typeface="Times New Roman"/>
                <a:ea typeface="Times New Roman"/>
                <a:cs typeface="Times New Roman"/>
                <a:sym typeface="Times New Roman"/>
              </a:rPr>
              <a:t>0 </a:t>
            </a:r>
          </a:p>
        </p:txBody>
      </p:sp>
      <p:sp>
        <p:nvSpPr>
          <p:cNvPr id="126" name="Shape 126"/>
          <p:cNvSpPr txBox="1"/>
          <p:nvPr/>
        </p:nvSpPr>
        <p:spPr>
          <a:xfrm>
            <a:off y="2421800" x="6662200"/>
            <a:ext cy="347824" cx="3272350"/>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CVA</a:t>
            </a:r>
            <a:r>
              <a:rPr b="1" sz="1185" lang="en-US">
                <a:solidFill>
                  <a:srgbClr val="000000"/>
                </a:solidFill>
                <a:latin typeface="Times New Roman"/>
                <a:ea typeface="Times New Roman"/>
                <a:cs typeface="Times New Roman"/>
                <a:sym typeface="Times New Roman"/>
              </a:rPr>
              <a:t> 0 </a:t>
            </a:r>
            <a:r>
              <a:rPr b="1" sz="1777" lang="en-US">
                <a:solidFill>
                  <a:srgbClr val="000000"/>
                </a:solidFill>
                <a:latin typeface="Times New Roman"/>
                <a:ea typeface="Times New Roman"/>
                <a:cs typeface="Times New Roman"/>
                <a:sym typeface="Times New Roman"/>
              </a:rPr>
              <a:t>= f ( M </a:t>
            </a:r>
            <a:r>
              <a:rPr b="1" sz="1185" lang="en-US">
                <a:solidFill>
                  <a:srgbClr val="000000"/>
                </a:solidFill>
                <a:latin typeface="Times New Roman"/>
                <a:ea typeface="Times New Roman"/>
                <a:cs typeface="Times New Roman"/>
                <a:sym typeface="Times New Roman"/>
              </a:rPr>
              <a:t>0</a:t>
            </a:r>
            <a:r>
              <a:rPr b="1" sz="1777" lang="en-US">
                <a:solidFill>
                  <a:srgbClr val="000000"/>
                </a:solidFill>
                <a:latin typeface="Times New Roman"/>
                <a:ea typeface="Times New Roman"/>
                <a:cs typeface="Times New Roman"/>
                <a:sym typeface="Times New Roman"/>
              </a:rPr>
              <a:t>, R </a:t>
            </a:r>
            <a:r>
              <a:rPr b="1" sz="1185" lang="en-US">
                <a:solidFill>
                  <a:srgbClr val="000000"/>
                </a:solidFill>
                <a:latin typeface="Times New Roman"/>
                <a:ea typeface="Times New Roman"/>
                <a:cs typeface="Times New Roman"/>
                <a:sym typeface="Times New Roman"/>
              </a:rPr>
              <a:t>0</a:t>
            </a:r>
            <a:r>
              <a:rPr b="1" sz="1777" lang="en-US">
                <a:solidFill>
                  <a:srgbClr val="000000"/>
                </a:solidFill>
                <a:latin typeface="Times New Roman"/>
                <a:ea typeface="Times New Roman"/>
                <a:cs typeface="Times New Roman"/>
                <a:sym typeface="Times New Roman"/>
              </a:rPr>
              <a:t>, T </a:t>
            </a:r>
            <a:r>
              <a:rPr b="1" sz="1185" lang="en-US">
                <a:solidFill>
                  <a:srgbClr val="000000"/>
                </a:solidFill>
                <a:latin typeface="Times New Roman"/>
                <a:ea typeface="Times New Roman"/>
                <a:cs typeface="Times New Roman"/>
                <a:sym typeface="Times New Roman"/>
              </a:rPr>
              <a:t>0</a:t>
            </a:r>
            <a:r>
              <a:rPr b="1" sz="1777" lang="en-US">
                <a:solidFill>
                  <a:srgbClr val="000000"/>
                </a:solidFill>
                <a:latin typeface="Times New Roman"/>
                <a:ea typeface="Times New Roman"/>
                <a:cs typeface="Times New Roman"/>
                <a:sym typeface="Times New Roman"/>
              </a:rPr>
              <a:t> )</a:t>
            </a:r>
          </a:p>
        </p:txBody>
      </p:sp>
      <p:sp>
        <p:nvSpPr>
          <p:cNvPr id="127" name="Shape 127"/>
          <p:cNvSpPr txBox="1"/>
          <p:nvPr/>
        </p:nvSpPr>
        <p:spPr>
          <a:xfrm>
            <a:off y="5916075" x="6623400"/>
            <a:ext cy="347824" cx="3272350"/>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CVA</a:t>
            </a:r>
            <a:r>
              <a:rPr b="1" sz="1185" lang="en-US">
                <a:solidFill>
                  <a:srgbClr val="000000"/>
                </a:solidFill>
                <a:latin typeface="Times New Roman"/>
                <a:ea typeface="Times New Roman"/>
                <a:cs typeface="Times New Roman"/>
                <a:sym typeface="Times New Roman"/>
              </a:rPr>
              <a:t> MM </a:t>
            </a:r>
            <a:r>
              <a:rPr b="1" sz="1777" lang="en-US">
                <a:solidFill>
                  <a:srgbClr val="000000"/>
                </a:solidFill>
                <a:latin typeface="Times New Roman"/>
                <a:ea typeface="Times New Roman"/>
                <a:cs typeface="Times New Roman"/>
                <a:sym typeface="Times New Roman"/>
              </a:rPr>
              <a:t>= f ( M </a:t>
            </a:r>
            <a:r>
              <a:rPr b="1" sz="1185" lang="en-US">
                <a:solidFill>
                  <a:srgbClr val="000000"/>
                </a:solidFill>
                <a:latin typeface="Times New Roman"/>
                <a:ea typeface="Times New Roman"/>
                <a:cs typeface="Times New Roman"/>
                <a:sym typeface="Times New Roman"/>
              </a:rPr>
              <a:t>T</a:t>
            </a:r>
            <a:r>
              <a:rPr b="1" sz="1777" lang="en-US">
                <a:solidFill>
                  <a:srgbClr val="000000"/>
                </a:solidFill>
                <a:latin typeface="Times New Roman"/>
                <a:ea typeface="Times New Roman"/>
                <a:cs typeface="Times New Roman"/>
                <a:sym typeface="Times New Roman"/>
              </a:rPr>
              <a:t>, R </a:t>
            </a:r>
            <a:r>
              <a:rPr b="1" sz="1185" lang="en-US">
                <a:solidFill>
                  <a:srgbClr val="000000"/>
                </a:solidFill>
                <a:latin typeface="Times New Roman"/>
                <a:ea typeface="Times New Roman"/>
                <a:cs typeface="Times New Roman"/>
                <a:sym typeface="Times New Roman"/>
              </a:rPr>
              <a:t>0</a:t>
            </a:r>
            <a:r>
              <a:rPr b="1" sz="1777" lang="en-US">
                <a:solidFill>
                  <a:srgbClr val="000000"/>
                </a:solidFill>
                <a:latin typeface="Times New Roman"/>
                <a:ea typeface="Times New Roman"/>
                <a:cs typeface="Times New Roman"/>
                <a:sym typeface="Times New Roman"/>
              </a:rPr>
              <a:t>, T </a:t>
            </a:r>
            <a:r>
              <a:rPr b="1" sz="1185" lang="en-US">
                <a:solidFill>
                  <a:srgbClr val="000000"/>
                </a:solidFill>
                <a:latin typeface="Times New Roman"/>
                <a:ea typeface="Times New Roman"/>
                <a:cs typeface="Times New Roman"/>
                <a:sym typeface="Times New Roman"/>
              </a:rPr>
              <a:t>0</a:t>
            </a:r>
            <a:r>
              <a:rPr b="1" sz="1777" lang="en-US">
                <a:solidFill>
                  <a:srgbClr val="000000"/>
                </a:solidFill>
                <a:latin typeface="Times New Roman"/>
                <a:ea typeface="Times New Roman"/>
                <a:cs typeface="Times New Roman"/>
                <a:sym typeface="Times New Roman"/>
              </a:rPr>
              <a:t> )</a:t>
            </a:r>
          </a:p>
        </p:txBody>
      </p:sp>
      <p:pic>
        <p:nvPicPr>
          <p:cNvPr id="128" name="Shape 128"/>
          <p:cNvPicPr preferRelativeResize="0"/>
          <p:nvPr/>
        </p:nvPicPr>
        <p:blipFill>
          <a:blip r:embed="rId16">
            <a:alphaModFix/>
          </a:blip>
          <a:stretch>
            <a:fillRect/>
          </a:stretch>
        </p:blipFill>
        <p:spPr>
          <a:xfrm>
            <a:off y="3619500" x="5693825"/>
            <a:ext cy="730225" cx="401107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y="0" x="0"/>
          <a:ext cy="0" cx="0"/>
          <a:chOff y="0" x="0"/>
          <a:chExt cy="0" cx="0"/>
        </a:xfrm>
      </p:grpSpPr>
      <p:pic>
        <p:nvPicPr>
          <p:cNvPr id="133" name="Shape 133"/>
          <p:cNvPicPr preferRelativeResize="0"/>
          <p:nvPr/>
        </p:nvPicPr>
        <p:blipFill>
          <a:blip r:embed="rId3">
            <a:alphaModFix/>
          </a:blip>
          <a:stretch>
            <a:fillRect/>
          </a:stretch>
        </p:blipFill>
        <p:spPr>
          <a:xfrm>
            <a:off y="751400" x="254000"/>
            <a:ext cy="21150" cx="9736650"/>
          </a:xfrm>
          <a:prstGeom prst="rect">
            <a:avLst/>
          </a:prstGeom>
          <a:noFill/>
          <a:ln>
            <a:noFill/>
          </a:ln>
        </p:spPr>
      </p:pic>
      <p:pic>
        <p:nvPicPr>
          <p:cNvPr id="134" name="Shape 134"/>
          <p:cNvPicPr preferRelativeResize="0"/>
          <p:nvPr/>
        </p:nvPicPr>
        <p:blipFill>
          <a:blip r:embed="rId4">
            <a:alphaModFix/>
          </a:blip>
          <a:stretch>
            <a:fillRect/>
          </a:stretch>
        </p:blipFill>
        <p:spPr>
          <a:xfrm>
            <a:off y="84650" x="8382000"/>
            <a:ext cy="253974" cx="1703900"/>
          </a:xfrm>
          <a:prstGeom prst="rect">
            <a:avLst/>
          </a:prstGeom>
          <a:noFill/>
          <a:ln>
            <a:noFill/>
          </a:ln>
        </p:spPr>
      </p:pic>
      <p:sp>
        <p:nvSpPr>
          <p:cNvPr id="135" name="Shape 135"/>
          <p:cNvSpPr txBox="1"/>
          <p:nvPr/>
        </p:nvSpPr>
        <p:spPr>
          <a:xfrm>
            <a:off y="423325" x="254000"/>
            <a:ext cy="351350" cx="9322500"/>
          </a:xfrm>
          <a:prstGeom prst="rect">
            <a:avLst/>
          </a:prstGeom>
          <a:noFill/>
          <a:ln>
            <a:noFill/>
          </a:ln>
        </p:spPr>
        <p:txBody>
          <a:bodyPr bIns="38100" rIns="38100" lIns="38100" tIns="38100" anchor="b" anchorCtr="0">
            <a:noAutofit/>
          </a:bodyPr>
          <a:lstStyle/>
          <a:p>
            <a:pPr algn="l" marR="0" indent="0" marL="0">
              <a:lnSpc>
                <a:spcPct val="120312"/>
              </a:lnSpc>
              <a:spcBef>
                <a:spcPts val="0"/>
              </a:spcBef>
              <a:spcAft>
                <a:spcPts val="0"/>
              </a:spcAft>
              <a:buNone/>
            </a:pPr>
            <a:r>
              <a:rPr b="1" sz="1777" lang="en-US">
                <a:solidFill>
                  <a:srgbClr val="000000"/>
                </a:solidFill>
                <a:latin typeface="Arial"/>
                <a:ea typeface="Arial"/>
                <a:cs typeface="Arial"/>
                <a:sym typeface="Arial"/>
              </a:rPr>
              <a:t>Netting P&amp;L</a:t>
            </a:r>
          </a:p>
        </p:txBody>
      </p:sp>
      <p:pic>
        <p:nvPicPr>
          <p:cNvPr id="136" name="Shape 136"/>
          <p:cNvPicPr preferRelativeResize="0"/>
          <p:nvPr/>
        </p:nvPicPr>
        <p:blipFill>
          <a:blip r:embed="rId5">
            <a:alphaModFix/>
          </a:blip>
          <a:stretch>
            <a:fillRect/>
          </a:stretch>
        </p:blipFill>
        <p:spPr>
          <a:xfrm>
            <a:off y="910150" x="232825"/>
            <a:ext cy="6477000" cx="9779000"/>
          </a:xfrm>
          <a:prstGeom prst="rect">
            <a:avLst/>
          </a:prstGeom>
          <a:noFill/>
          <a:ln>
            <a:noFill/>
          </a:ln>
        </p:spPr>
      </p:pic>
      <p:pic>
        <p:nvPicPr>
          <p:cNvPr id="137" name="Shape 137"/>
          <p:cNvPicPr preferRelativeResize="0"/>
          <p:nvPr/>
        </p:nvPicPr>
        <p:blipFill>
          <a:blip r:embed="rId6">
            <a:alphaModFix/>
          </a:blip>
          <a:stretch>
            <a:fillRect/>
          </a:stretch>
        </p:blipFill>
        <p:spPr>
          <a:xfrm>
            <a:off y="709075" x="317500"/>
            <a:ext cy="42325" cx="9567325"/>
          </a:xfrm>
          <a:prstGeom prst="rect">
            <a:avLst/>
          </a:prstGeom>
          <a:noFill/>
          <a:ln>
            <a:noFill/>
          </a:ln>
        </p:spPr>
      </p:pic>
      <p:pic>
        <p:nvPicPr>
          <p:cNvPr id="138" name="Shape 138"/>
          <p:cNvPicPr preferRelativeResize="0"/>
          <p:nvPr/>
        </p:nvPicPr>
        <p:blipFill>
          <a:blip r:embed="rId7">
            <a:alphaModFix/>
          </a:blip>
          <a:stretch>
            <a:fillRect/>
          </a:stretch>
        </p:blipFill>
        <p:spPr>
          <a:xfrm>
            <a:off y="4720150" x="2772825"/>
            <a:ext cy="2021399" cx="2137825"/>
          </a:xfrm>
          <a:prstGeom prst="rect">
            <a:avLst/>
          </a:prstGeom>
          <a:noFill/>
          <a:ln>
            <a:noFill/>
          </a:ln>
        </p:spPr>
      </p:pic>
      <p:sp>
        <p:nvSpPr>
          <p:cNvPr id="139" name="Shape 139"/>
          <p:cNvSpPr txBox="1"/>
          <p:nvPr/>
        </p:nvSpPr>
        <p:spPr>
          <a:xfrm>
            <a:off y="5580925" x="2756950"/>
            <a:ext cy="347824" cx="1670749"/>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Sampras</a:t>
            </a:r>
          </a:p>
        </p:txBody>
      </p:sp>
      <p:pic>
        <p:nvPicPr>
          <p:cNvPr id="140" name="Shape 140"/>
          <p:cNvPicPr preferRelativeResize="0"/>
          <p:nvPr/>
        </p:nvPicPr>
        <p:blipFill>
          <a:blip r:embed="rId8">
            <a:alphaModFix/>
          </a:blip>
          <a:stretch>
            <a:fillRect/>
          </a:stretch>
        </p:blipFill>
        <p:spPr>
          <a:xfrm>
            <a:off y="5196400" x="3767650"/>
            <a:ext cy="1026574" cx="973649"/>
          </a:xfrm>
          <a:prstGeom prst="rect">
            <a:avLst/>
          </a:prstGeom>
          <a:noFill/>
          <a:ln>
            <a:noFill/>
          </a:ln>
        </p:spPr>
      </p:pic>
      <p:sp>
        <p:nvSpPr>
          <p:cNvPr id="141" name="Shape 141"/>
          <p:cNvSpPr txBox="1"/>
          <p:nvPr/>
        </p:nvSpPr>
        <p:spPr>
          <a:xfrm>
            <a:off y="5422175" x="3596550"/>
            <a:ext cy="584175" cx="1392050"/>
          </a:xfrm>
          <a:prstGeom prst="rect">
            <a:avLst/>
          </a:prstGeom>
          <a:noFill/>
          <a:ln>
            <a:noFill/>
          </a:ln>
        </p:spPr>
        <p:txBody>
          <a:bodyPr bIns="38100" rIns="38100" lIns="38100" tIns="38100" anchor="t" anchorCtr="0">
            <a:noAutofit/>
          </a:bodyPr>
          <a:lstStyle/>
          <a:p>
            <a:pPr algn="ctr" marR="0" indent="0" marL="0">
              <a:lnSpc>
                <a:spcPct val="119791"/>
              </a:lnSpc>
              <a:spcBef>
                <a:spcPts val="0"/>
              </a:spcBef>
              <a:spcAft>
                <a:spcPts val="0"/>
              </a:spcAft>
              <a:buNone/>
            </a:pPr>
            <a:r>
              <a:rPr sz="1333" lang="en-US">
                <a:solidFill>
                  <a:srgbClr val="000000"/>
                </a:solidFill>
                <a:latin typeface="Times New Roman"/>
                <a:ea typeface="Times New Roman"/>
                <a:cs typeface="Times New Roman"/>
                <a:sym typeface="Times New Roman"/>
              </a:rPr>
              <a:t>CVA </a:t>
            </a:r>
          </a:p>
          <a:p>
            <a:pPr algn="ctr" marR="0" indent="0" marL="0">
              <a:lnSpc>
                <a:spcPct val="119791"/>
              </a:lnSpc>
              <a:spcBef>
                <a:spcPts val="604"/>
              </a:spcBef>
              <a:spcAft>
                <a:spcPts val="0"/>
              </a:spcAft>
              <a:buNone/>
            </a:pPr>
            <a:r>
              <a:rPr sz="1333" lang="en-US">
                <a:solidFill>
                  <a:srgbClr val="000000"/>
                </a:solidFill>
                <a:latin typeface="Times New Roman"/>
                <a:ea typeface="Times New Roman"/>
                <a:cs typeface="Times New Roman"/>
                <a:sym typeface="Times New Roman"/>
              </a:rPr>
              <a:t>Calculator</a:t>
            </a:r>
          </a:p>
        </p:txBody>
      </p:sp>
      <p:pic>
        <p:nvPicPr>
          <p:cNvPr id="142" name="Shape 142"/>
          <p:cNvPicPr preferRelativeResize="0"/>
          <p:nvPr/>
        </p:nvPicPr>
        <p:blipFill>
          <a:blip r:embed="rId9">
            <a:alphaModFix/>
          </a:blip>
          <a:stretch>
            <a:fillRect/>
          </a:stretch>
        </p:blipFill>
        <p:spPr>
          <a:xfrm>
            <a:off y="5630325" x="4794250"/>
            <a:ext cy="359824" cx="1619250"/>
          </a:xfrm>
          <a:prstGeom prst="rect">
            <a:avLst/>
          </a:prstGeom>
          <a:noFill/>
          <a:ln>
            <a:noFill/>
          </a:ln>
        </p:spPr>
      </p:pic>
      <p:sp>
        <p:nvSpPr>
          <p:cNvPr id="143" name="Shape 143"/>
          <p:cNvSpPr txBox="1"/>
          <p:nvPr/>
        </p:nvSpPr>
        <p:spPr>
          <a:xfrm>
            <a:off y="5381625" x="5035900"/>
            <a:ext cy="347824" cx="1032224"/>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CVA </a:t>
            </a:r>
            <a:r>
              <a:rPr b="1" sz="1185" lang="en-US">
                <a:solidFill>
                  <a:srgbClr val="000000"/>
                </a:solidFill>
                <a:latin typeface="Times New Roman"/>
                <a:ea typeface="Times New Roman"/>
                <a:cs typeface="Times New Roman"/>
                <a:sym typeface="Times New Roman"/>
              </a:rPr>
              <a:t>NET</a:t>
            </a:r>
          </a:p>
        </p:txBody>
      </p:sp>
      <p:sp>
        <p:nvSpPr>
          <p:cNvPr id="144" name="Shape 144"/>
          <p:cNvSpPr txBox="1"/>
          <p:nvPr/>
        </p:nvSpPr>
        <p:spPr>
          <a:xfrm>
            <a:off y="1141225" x="3196150"/>
            <a:ext cy="312549" cx="2176975"/>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b="1" sz="1555" lang="en-US">
                <a:solidFill>
                  <a:srgbClr val="0000FF"/>
                </a:solidFill>
                <a:latin typeface="Times New Roman"/>
                <a:ea typeface="Times New Roman"/>
                <a:cs typeface="Times New Roman"/>
                <a:sym typeface="Times New Roman"/>
              </a:rPr>
              <a:t>Market Movement Run</a:t>
            </a:r>
          </a:p>
        </p:txBody>
      </p:sp>
      <p:sp>
        <p:nvSpPr>
          <p:cNvPr id="145" name="Shape 145"/>
          <p:cNvSpPr txBox="1"/>
          <p:nvPr/>
        </p:nvSpPr>
        <p:spPr>
          <a:xfrm>
            <a:off y="4422050" x="3196150"/>
            <a:ext cy="312549" cx="1190975"/>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b="1" sz="1555" lang="en-US">
                <a:solidFill>
                  <a:srgbClr val="0000FF"/>
                </a:solidFill>
                <a:latin typeface="Times New Roman"/>
                <a:ea typeface="Times New Roman"/>
                <a:cs typeface="Times New Roman"/>
                <a:sym typeface="Times New Roman"/>
              </a:rPr>
              <a:t>Netting Run</a:t>
            </a:r>
          </a:p>
        </p:txBody>
      </p:sp>
      <p:pic>
        <p:nvPicPr>
          <p:cNvPr id="146" name="Shape 146"/>
          <p:cNvPicPr preferRelativeResize="0"/>
          <p:nvPr/>
        </p:nvPicPr>
        <p:blipFill>
          <a:blip r:embed="rId10">
            <a:alphaModFix/>
          </a:blip>
          <a:stretch>
            <a:fillRect/>
          </a:stretch>
        </p:blipFill>
        <p:spPr>
          <a:xfrm>
            <a:off y="1524000" x="2688150"/>
            <a:ext cy="2010824" cx="2137825"/>
          </a:xfrm>
          <a:prstGeom prst="rect">
            <a:avLst/>
          </a:prstGeom>
          <a:noFill/>
          <a:ln>
            <a:noFill/>
          </a:ln>
        </p:spPr>
      </p:pic>
      <p:sp>
        <p:nvSpPr>
          <p:cNvPr id="147" name="Shape 147"/>
          <p:cNvSpPr txBox="1"/>
          <p:nvPr/>
        </p:nvSpPr>
        <p:spPr>
          <a:xfrm>
            <a:off y="2381250" x="2756950"/>
            <a:ext cy="347824" cx="1670749"/>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Sampras</a:t>
            </a:r>
          </a:p>
        </p:txBody>
      </p:sp>
      <p:pic>
        <p:nvPicPr>
          <p:cNvPr id="148" name="Shape 148"/>
          <p:cNvPicPr preferRelativeResize="0"/>
          <p:nvPr/>
        </p:nvPicPr>
        <p:blipFill>
          <a:blip r:embed="rId11">
            <a:alphaModFix/>
          </a:blip>
          <a:stretch>
            <a:fillRect/>
          </a:stretch>
        </p:blipFill>
        <p:spPr>
          <a:xfrm>
            <a:off y="2000250" x="3767650"/>
            <a:ext cy="1015974" cx="973649"/>
          </a:xfrm>
          <a:prstGeom prst="rect">
            <a:avLst/>
          </a:prstGeom>
          <a:noFill/>
          <a:ln>
            <a:noFill/>
          </a:ln>
        </p:spPr>
      </p:pic>
      <p:sp>
        <p:nvSpPr>
          <p:cNvPr id="149" name="Shape 149"/>
          <p:cNvSpPr txBox="1"/>
          <p:nvPr/>
        </p:nvSpPr>
        <p:spPr>
          <a:xfrm>
            <a:off y="2222475" x="3596550"/>
            <a:ext cy="584175" cx="1392050"/>
          </a:xfrm>
          <a:prstGeom prst="rect">
            <a:avLst/>
          </a:prstGeom>
          <a:noFill/>
          <a:ln>
            <a:noFill/>
          </a:ln>
        </p:spPr>
        <p:txBody>
          <a:bodyPr bIns="38100" rIns="38100" lIns="38100" tIns="38100" anchor="t" anchorCtr="0">
            <a:noAutofit/>
          </a:bodyPr>
          <a:lstStyle/>
          <a:p>
            <a:pPr algn="ctr" marR="0" indent="0" marL="0">
              <a:lnSpc>
                <a:spcPct val="119791"/>
              </a:lnSpc>
              <a:spcBef>
                <a:spcPts val="0"/>
              </a:spcBef>
              <a:spcAft>
                <a:spcPts val="0"/>
              </a:spcAft>
              <a:buNone/>
            </a:pPr>
            <a:r>
              <a:rPr sz="1333" lang="en-US">
                <a:solidFill>
                  <a:srgbClr val="000000"/>
                </a:solidFill>
                <a:latin typeface="Times New Roman"/>
                <a:ea typeface="Times New Roman"/>
                <a:cs typeface="Times New Roman"/>
                <a:sym typeface="Times New Roman"/>
              </a:rPr>
              <a:t>CVA </a:t>
            </a:r>
          </a:p>
          <a:p>
            <a:pPr algn="ctr" marR="0" indent="0" marL="0">
              <a:lnSpc>
                <a:spcPct val="119791"/>
              </a:lnSpc>
              <a:spcBef>
                <a:spcPts val="604"/>
              </a:spcBef>
              <a:spcAft>
                <a:spcPts val="0"/>
              </a:spcAft>
              <a:buNone/>
            </a:pPr>
            <a:r>
              <a:rPr sz="1333" lang="en-US">
                <a:solidFill>
                  <a:srgbClr val="000000"/>
                </a:solidFill>
                <a:latin typeface="Times New Roman"/>
                <a:ea typeface="Times New Roman"/>
                <a:cs typeface="Times New Roman"/>
                <a:sym typeface="Times New Roman"/>
              </a:rPr>
              <a:t>Calculator</a:t>
            </a:r>
          </a:p>
        </p:txBody>
      </p:sp>
      <p:pic>
        <p:nvPicPr>
          <p:cNvPr id="150" name="Shape 150"/>
          <p:cNvPicPr preferRelativeResize="0"/>
          <p:nvPr/>
        </p:nvPicPr>
        <p:blipFill>
          <a:blip r:embed="rId12">
            <a:alphaModFix/>
          </a:blip>
          <a:stretch>
            <a:fillRect/>
          </a:stretch>
        </p:blipFill>
        <p:spPr>
          <a:xfrm>
            <a:off y="2423575" x="4794250"/>
            <a:ext cy="370400" cx="1619250"/>
          </a:xfrm>
          <a:prstGeom prst="rect">
            <a:avLst/>
          </a:prstGeom>
          <a:noFill/>
          <a:ln>
            <a:noFill/>
          </a:ln>
        </p:spPr>
      </p:pic>
      <p:sp>
        <p:nvSpPr>
          <p:cNvPr id="151" name="Shape 151"/>
          <p:cNvSpPr txBox="1"/>
          <p:nvPr/>
        </p:nvSpPr>
        <p:spPr>
          <a:xfrm>
            <a:off y="2083150" x="5236975"/>
            <a:ext cy="347824" cx="1002225"/>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CVA </a:t>
            </a:r>
            <a:r>
              <a:rPr b="1" sz="1185" lang="en-US">
                <a:solidFill>
                  <a:srgbClr val="000000"/>
                </a:solidFill>
                <a:latin typeface="Times New Roman"/>
                <a:ea typeface="Times New Roman"/>
                <a:cs typeface="Times New Roman"/>
                <a:sym typeface="Times New Roman"/>
              </a:rPr>
              <a:t>MM</a:t>
            </a:r>
          </a:p>
        </p:txBody>
      </p:sp>
      <p:sp>
        <p:nvSpPr>
          <p:cNvPr id="152" name="Shape 152"/>
          <p:cNvSpPr txBox="1"/>
          <p:nvPr/>
        </p:nvSpPr>
        <p:spPr>
          <a:xfrm>
            <a:off y="1781525" x="555625"/>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M</a:t>
            </a:r>
            <a:r>
              <a:rPr b="1" sz="1333" lang="en-US">
                <a:solidFill>
                  <a:srgbClr val="000000"/>
                </a:solidFill>
                <a:latin typeface="Times New Roman"/>
                <a:ea typeface="Times New Roman"/>
                <a:cs typeface="Times New Roman"/>
                <a:sym typeface="Times New Roman"/>
              </a:rPr>
              <a:t>T</a:t>
            </a:r>
          </a:p>
        </p:txBody>
      </p:sp>
      <p:sp>
        <p:nvSpPr>
          <p:cNvPr id="153" name="Shape 153"/>
          <p:cNvSpPr txBox="1"/>
          <p:nvPr/>
        </p:nvSpPr>
        <p:spPr>
          <a:xfrm>
            <a:off y="2261300" x="555625"/>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N</a:t>
            </a:r>
            <a:r>
              <a:rPr b="1" sz="1333" lang="en-US">
                <a:solidFill>
                  <a:srgbClr val="000000"/>
                </a:solidFill>
                <a:latin typeface="Times New Roman"/>
                <a:ea typeface="Times New Roman"/>
                <a:cs typeface="Times New Roman"/>
                <a:sym typeface="Times New Roman"/>
              </a:rPr>
              <a:t>0</a:t>
            </a:r>
          </a:p>
        </p:txBody>
      </p:sp>
      <p:sp>
        <p:nvSpPr>
          <p:cNvPr id="154" name="Shape 154"/>
          <p:cNvSpPr txBox="1"/>
          <p:nvPr/>
        </p:nvSpPr>
        <p:spPr>
          <a:xfrm>
            <a:off y="2982725" x="555625"/>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T</a:t>
            </a:r>
            <a:r>
              <a:rPr b="1" sz="1333" lang="en-US">
                <a:solidFill>
                  <a:srgbClr val="000000"/>
                </a:solidFill>
                <a:latin typeface="Times New Roman"/>
                <a:ea typeface="Times New Roman"/>
                <a:cs typeface="Times New Roman"/>
                <a:sym typeface="Times New Roman"/>
              </a:rPr>
              <a:t>0</a:t>
            </a:r>
          </a:p>
        </p:txBody>
      </p:sp>
      <p:pic>
        <p:nvPicPr>
          <p:cNvPr id="155" name="Shape 155"/>
          <p:cNvPicPr preferRelativeResize="0"/>
          <p:nvPr/>
        </p:nvPicPr>
        <p:blipFill>
          <a:blip r:embed="rId13">
            <a:alphaModFix/>
          </a:blip>
          <a:stretch>
            <a:fillRect/>
          </a:stretch>
        </p:blipFill>
        <p:spPr>
          <a:xfrm>
            <a:off y="1788575" x="994825"/>
            <a:ext cy="285750" cx="1534574"/>
          </a:xfrm>
          <a:prstGeom prst="rect">
            <a:avLst/>
          </a:prstGeom>
          <a:noFill/>
          <a:ln>
            <a:noFill/>
          </a:ln>
        </p:spPr>
      </p:pic>
      <p:pic>
        <p:nvPicPr>
          <p:cNvPr id="156" name="Shape 156"/>
          <p:cNvPicPr preferRelativeResize="0"/>
          <p:nvPr/>
        </p:nvPicPr>
        <p:blipFill>
          <a:blip r:embed="rId14">
            <a:alphaModFix/>
          </a:blip>
          <a:stretch>
            <a:fillRect/>
          </a:stretch>
        </p:blipFill>
        <p:spPr>
          <a:xfrm>
            <a:off y="2307150" x="994825"/>
            <a:ext cy="285750" cx="1534574"/>
          </a:xfrm>
          <a:prstGeom prst="rect">
            <a:avLst/>
          </a:prstGeom>
          <a:noFill/>
          <a:ln>
            <a:noFill/>
          </a:ln>
        </p:spPr>
      </p:pic>
      <p:pic>
        <p:nvPicPr>
          <p:cNvPr id="157" name="Shape 157"/>
          <p:cNvPicPr preferRelativeResize="0"/>
          <p:nvPr/>
        </p:nvPicPr>
        <p:blipFill>
          <a:blip r:embed="rId13">
            <a:alphaModFix/>
          </a:blip>
          <a:stretch>
            <a:fillRect/>
          </a:stretch>
        </p:blipFill>
        <p:spPr>
          <a:xfrm>
            <a:off y="3069150" x="994825"/>
            <a:ext cy="285750" cx="1534574"/>
          </a:xfrm>
          <a:prstGeom prst="rect">
            <a:avLst/>
          </a:prstGeom>
          <a:noFill/>
          <a:ln>
            <a:noFill/>
          </a:ln>
        </p:spPr>
      </p:pic>
      <p:sp>
        <p:nvSpPr>
          <p:cNvPr id="158" name="Shape 158"/>
          <p:cNvSpPr txBox="1"/>
          <p:nvPr/>
        </p:nvSpPr>
        <p:spPr>
          <a:xfrm>
            <a:off y="3861150" x="5436300"/>
            <a:ext cy="414849" cx="41119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2222" lang="en-US">
                <a:solidFill>
                  <a:srgbClr val="000000"/>
                </a:solidFill>
                <a:latin typeface="Times New Roman"/>
                <a:ea typeface="Times New Roman"/>
                <a:cs typeface="Times New Roman"/>
                <a:sym typeface="Times New Roman"/>
              </a:rPr>
              <a:t>P&amp;L</a:t>
            </a:r>
            <a:r>
              <a:rPr sz="1481" lang="en-US">
                <a:solidFill>
                  <a:srgbClr val="000000"/>
                </a:solidFill>
                <a:latin typeface="Times New Roman"/>
                <a:ea typeface="Times New Roman"/>
                <a:cs typeface="Times New Roman"/>
                <a:sym typeface="Times New Roman"/>
              </a:rPr>
              <a:t> NET</a:t>
            </a:r>
            <a:r>
              <a:rPr sz="2222" lang="en-US">
                <a:solidFill>
                  <a:srgbClr val="000000"/>
                </a:solidFill>
                <a:latin typeface="Times New Roman"/>
                <a:ea typeface="Times New Roman"/>
                <a:cs typeface="Times New Roman"/>
                <a:sym typeface="Times New Roman"/>
              </a:rPr>
              <a:t> = f ( CVA </a:t>
            </a:r>
            <a:r>
              <a:rPr sz="1481" lang="en-US">
                <a:solidFill>
                  <a:srgbClr val="000000"/>
                </a:solidFill>
                <a:latin typeface="Times New Roman"/>
                <a:ea typeface="Times New Roman"/>
                <a:cs typeface="Times New Roman"/>
                <a:sym typeface="Times New Roman"/>
              </a:rPr>
              <a:t>NET </a:t>
            </a:r>
            <a:r>
              <a:rPr sz="2222" lang="en-US">
                <a:solidFill>
                  <a:srgbClr val="000000"/>
                </a:solidFill>
                <a:latin typeface="Times New Roman"/>
                <a:ea typeface="Times New Roman"/>
                <a:cs typeface="Times New Roman"/>
                <a:sym typeface="Times New Roman"/>
              </a:rPr>
              <a:t>, CVA </a:t>
            </a:r>
            <a:r>
              <a:rPr sz="1481" lang="en-US">
                <a:solidFill>
                  <a:srgbClr val="000000"/>
                </a:solidFill>
                <a:latin typeface="Times New Roman"/>
                <a:ea typeface="Times New Roman"/>
                <a:cs typeface="Times New Roman"/>
                <a:sym typeface="Times New Roman"/>
              </a:rPr>
              <a:t>MM </a:t>
            </a:r>
            <a:r>
              <a:rPr sz="2222" lang="en-US">
                <a:solidFill>
                  <a:srgbClr val="000000"/>
                </a:solidFill>
                <a:latin typeface="Times New Roman"/>
                <a:ea typeface="Times New Roman"/>
                <a:cs typeface="Times New Roman"/>
                <a:sym typeface="Times New Roman"/>
              </a:rPr>
              <a:t>)</a:t>
            </a:r>
          </a:p>
        </p:txBody>
      </p:sp>
      <p:sp>
        <p:nvSpPr>
          <p:cNvPr id="159" name="Shape 159"/>
          <p:cNvSpPr txBox="1"/>
          <p:nvPr/>
        </p:nvSpPr>
        <p:spPr>
          <a:xfrm>
            <a:off y="5623275" x="6517550"/>
            <a:ext cy="347824" cx="3510475"/>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CVA</a:t>
            </a:r>
            <a:r>
              <a:rPr b="1" sz="1185" lang="en-US">
                <a:solidFill>
                  <a:srgbClr val="000000"/>
                </a:solidFill>
                <a:latin typeface="Times New Roman"/>
                <a:ea typeface="Times New Roman"/>
                <a:cs typeface="Times New Roman"/>
                <a:sym typeface="Times New Roman"/>
              </a:rPr>
              <a:t> NET </a:t>
            </a:r>
            <a:r>
              <a:rPr b="1" sz="1777" lang="en-US">
                <a:solidFill>
                  <a:srgbClr val="000000"/>
                </a:solidFill>
                <a:latin typeface="Times New Roman"/>
                <a:ea typeface="Times New Roman"/>
                <a:cs typeface="Times New Roman"/>
                <a:sym typeface="Times New Roman"/>
              </a:rPr>
              <a:t>= f ( M </a:t>
            </a:r>
            <a:r>
              <a:rPr b="1" sz="1185" lang="en-US">
                <a:solidFill>
                  <a:srgbClr val="000000"/>
                </a:solidFill>
                <a:latin typeface="Times New Roman"/>
                <a:ea typeface="Times New Roman"/>
                <a:cs typeface="Times New Roman"/>
                <a:sym typeface="Times New Roman"/>
              </a:rPr>
              <a:t>T</a:t>
            </a:r>
            <a:r>
              <a:rPr b="1" sz="1777" lang="en-US">
                <a:solidFill>
                  <a:srgbClr val="000000"/>
                </a:solidFill>
                <a:latin typeface="Times New Roman"/>
                <a:ea typeface="Times New Roman"/>
                <a:cs typeface="Times New Roman"/>
                <a:sym typeface="Times New Roman"/>
              </a:rPr>
              <a:t>, N </a:t>
            </a:r>
            <a:r>
              <a:rPr b="1" sz="1185" lang="en-US">
                <a:solidFill>
                  <a:srgbClr val="000000"/>
                </a:solidFill>
                <a:latin typeface="Times New Roman"/>
                <a:ea typeface="Times New Roman"/>
                <a:cs typeface="Times New Roman"/>
                <a:sym typeface="Times New Roman"/>
              </a:rPr>
              <a:t>T</a:t>
            </a:r>
            <a:r>
              <a:rPr sz="1555" lang="en-US">
                <a:solidFill>
                  <a:srgbClr val="000000"/>
                </a:solidFill>
                <a:latin typeface="Times New Roman"/>
                <a:ea typeface="Times New Roman"/>
                <a:cs typeface="Times New Roman"/>
                <a:sym typeface="Times New Roman"/>
              </a:rPr>
              <a:t> , </a:t>
            </a:r>
            <a:r>
              <a:rPr b="1" sz="1777" lang="en-US">
                <a:solidFill>
                  <a:srgbClr val="000000"/>
                </a:solidFill>
                <a:latin typeface="Times New Roman"/>
                <a:ea typeface="Times New Roman"/>
                <a:cs typeface="Times New Roman"/>
                <a:sym typeface="Times New Roman"/>
              </a:rPr>
              <a:t>C </a:t>
            </a:r>
            <a:r>
              <a:rPr b="1" sz="1185" lang="en-US">
                <a:solidFill>
                  <a:srgbClr val="000000"/>
                </a:solidFill>
                <a:latin typeface="Times New Roman"/>
                <a:ea typeface="Times New Roman"/>
                <a:cs typeface="Times New Roman"/>
                <a:sym typeface="Times New Roman"/>
              </a:rPr>
              <a:t>0</a:t>
            </a:r>
            <a:r>
              <a:rPr b="1" sz="1777" lang="en-US">
                <a:solidFill>
                  <a:srgbClr val="000000"/>
                </a:solidFill>
                <a:latin typeface="Times New Roman"/>
                <a:ea typeface="Times New Roman"/>
                <a:cs typeface="Times New Roman"/>
                <a:sym typeface="Times New Roman"/>
              </a:rPr>
              <a:t>, T </a:t>
            </a:r>
            <a:r>
              <a:rPr b="1" sz="1185" lang="en-US">
                <a:solidFill>
                  <a:srgbClr val="000000"/>
                </a:solidFill>
                <a:latin typeface="Times New Roman"/>
                <a:ea typeface="Times New Roman"/>
                <a:cs typeface="Times New Roman"/>
                <a:sym typeface="Times New Roman"/>
              </a:rPr>
              <a:t>NET</a:t>
            </a:r>
            <a:r>
              <a:rPr b="1" sz="1777" lang="en-US">
                <a:solidFill>
                  <a:srgbClr val="000000"/>
                </a:solidFill>
                <a:latin typeface="Times New Roman"/>
                <a:ea typeface="Times New Roman"/>
                <a:cs typeface="Times New Roman"/>
                <a:sym typeface="Times New Roman"/>
              </a:rPr>
              <a:t> )</a:t>
            </a:r>
          </a:p>
        </p:txBody>
      </p:sp>
      <p:pic>
        <p:nvPicPr>
          <p:cNvPr id="160" name="Shape 160"/>
          <p:cNvPicPr preferRelativeResize="0"/>
          <p:nvPr/>
        </p:nvPicPr>
        <p:blipFill>
          <a:blip r:embed="rId15">
            <a:alphaModFix/>
          </a:blip>
          <a:stretch>
            <a:fillRect/>
          </a:stretch>
        </p:blipFill>
        <p:spPr>
          <a:xfrm>
            <a:off y="3661825" x="5312825"/>
            <a:ext cy="730225" cx="4487325"/>
          </a:xfrm>
          <a:prstGeom prst="rect">
            <a:avLst/>
          </a:prstGeom>
          <a:noFill/>
          <a:ln>
            <a:noFill/>
          </a:ln>
        </p:spPr>
      </p:pic>
      <p:pic>
        <p:nvPicPr>
          <p:cNvPr id="161" name="Shape 161"/>
          <p:cNvPicPr preferRelativeResize="0"/>
          <p:nvPr/>
        </p:nvPicPr>
        <p:blipFill>
          <a:blip r:embed="rId16">
            <a:alphaModFix/>
          </a:blip>
          <a:stretch>
            <a:fillRect/>
          </a:stretch>
        </p:blipFill>
        <p:spPr>
          <a:xfrm>
            <a:off y="2592900" x="994825"/>
            <a:ext cy="275149" cx="1534574"/>
          </a:xfrm>
          <a:prstGeom prst="rect">
            <a:avLst/>
          </a:prstGeom>
          <a:noFill/>
          <a:ln>
            <a:noFill/>
          </a:ln>
        </p:spPr>
      </p:pic>
      <p:sp>
        <p:nvSpPr>
          <p:cNvPr id="162" name="Shape 162"/>
          <p:cNvSpPr txBox="1"/>
          <p:nvPr/>
        </p:nvSpPr>
        <p:spPr>
          <a:xfrm>
            <a:off y="2580550" x="555625"/>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C</a:t>
            </a:r>
            <a:r>
              <a:rPr b="1" sz="1333" lang="en-US">
                <a:solidFill>
                  <a:srgbClr val="000000"/>
                </a:solidFill>
                <a:latin typeface="Times New Roman"/>
                <a:ea typeface="Times New Roman"/>
                <a:cs typeface="Times New Roman"/>
                <a:sym typeface="Times New Roman"/>
              </a:rPr>
              <a:t>0</a:t>
            </a:r>
          </a:p>
        </p:txBody>
      </p:sp>
      <p:sp>
        <p:nvSpPr>
          <p:cNvPr id="163" name="Shape 163"/>
          <p:cNvSpPr txBox="1"/>
          <p:nvPr/>
        </p:nvSpPr>
        <p:spPr>
          <a:xfrm>
            <a:off y="4940650" x="555625"/>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M</a:t>
            </a:r>
            <a:r>
              <a:rPr b="1" sz="1333" lang="en-US">
                <a:solidFill>
                  <a:srgbClr val="000000"/>
                </a:solidFill>
                <a:latin typeface="Times New Roman"/>
                <a:ea typeface="Times New Roman"/>
                <a:cs typeface="Times New Roman"/>
                <a:sym typeface="Times New Roman"/>
              </a:rPr>
              <a:t>T</a:t>
            </a:r>
          </a:p>
        </p:txBody>
      </p:sp>
      <p:sp>
        <p:nvSpPr>
          <p:cNvPr id="164" name="Shape 164"/>
          <p:cNvSpPr txBox="1"/>
          <p:nvPr/>
        </p:nvSpPr>
        <p:spPr>
          <a:xfrm>
            <a:off y="5420425" x="555625"/>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N</a:t>
            </a:r>
            <a:r>
              <a:rPr b="1" sz="1333" lang="en-US">
                <a:solidFill>
                  <a:srgbClr val="000000"/>
                </a:solidFill>
                <a:latin typeface="Times New Roman"/>
                <a:ea typeface="Times New Roman"/>
                <a:cs typeface="Times New Roman"/>
                <a:sym typeface="Times New Roman"/>
              </a:rPr>
              <a:t>T</a:t>
            </a:r>
          </a:p>
        </p:txBody>
      </p:sp>
      <p:sp>
        <p:nvSpPr>
          <p:cNvPr id="165" name="Shape 165"/>
          <p:cNvSpPr txBox="1"/>
          <p:nvPr/>
        </p:nvSpPr>
        <p:spPr>
          <a:xfrm>
            <a:off y="6141850" x="356300"/>
            <a:ext cy="381349" cx="670624"/>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T</a:t>
            </a:r>
            <a:r>
              <a:rPr b="1" sz="1333" lang="en-US">
                <a:solidFill>
                  <a:srgbClr val="000000"/>
                </a:solidFill>
                <a:latin typeface="Times New Roman"/>
                <a:ea typeface="Times New Roman"/>
                <a:cs typeface="Times New Roman"/>
                <a:sym typeface="Times New Roman"/>
              </a:rPr>
              <a:t>NET</a:t>
            </a:r>
          </a:p>
        </p:txBody>
      </p:sp>
      <p:pic>
        <p:nvPicPr>
          <p:cNvPr id="166" name="Shape 166"/>
          <p:cNvPicPr preferRelativeResize="0"/>
          <p:nvPr/>
        </p:nvPicPr>
        <p:blipFill>
          <a:blip r:embed="rId17">
            <a:alphaModFix/>
          </a:blip>
          <a:stretch>
            <a:fillRect/>
          </a:stretch>
        </p:blipFill>
        <p:spPr>
          <a:xfrm>
            <a:off y="4953000" x="994825"/>
            <a:ext cy="275149" cx="1534574"/>
          </a:xfrm>
          <a:prstGeom prst="rect">
            <a:avLst/>
          </a:prstGeom>
          <a:noFill/>
          <a:ln>
            <a:noFill/>
          </a:ln>
        </p:spPr>
      </p:pic>
      <p:pic>
        <p:nvPicPr>
          <p:cNvPr id="167" name="Shape 167"/>
          <p:cNvPicPr preferRelativeResize="0"/>
          <p:nvPr/>
        </p:nvPicPr>
        <p:blipFill>
          <a:blip r:embed="rId18">
            <a:alphaModFix/>
          </a:blip>
          <a:stretch>
            <a:fillRect/>
          </a:stretch>
        </p:blipFill>
        <p:spPr>
          <a:xfrm>
            <a:off y="5471575" x="994825"/>
            <a:ext cy="275149" cx="1534574"/>
          </a:xfrm>
          <a:prstGeom prst="rect">
            <a:avLst/>
          </a:prstGeom>
          <a:noFill/>
          <a:ln>
            <a:noFill/>
          </a:ln>
        </p:spPr>
      </p:pic>
      <p:pic>
        <p:nvPicPr>
          <p:cNvPr id="168" name="Shape 168"/>
          <p:cNvPicPr preferRelativeResize="0"/>
          <p:nvPr/>
        </p:nvPicPr>
        <p:blipFill>
          <a:blip r:embed="rId19">
            <a:alphaModFix/>
          </a:blip>
          <a:stretch>
            <a:fillRect/>
          </a:stretch>
        </p:blipFill>
        <p:spPr>
          <a:xfrm>
            <a:off y="6233575" x="994825"/>
            <a:ext cy="275149" cx="1534574"/>
          </a:xfrm>
          <a:prstGeom prst="rect">
            <a:avLst/>
          </a:prstGeom>
          <a:noFill/>
          <a:ln>
            <a:noFill/>
          </a:ln>
        </p:spPr>
      </p:pic>
      <p:pic>
        <p:nvPicPr>
          <p:cNvPr id="169" name="Shape 169"/>
          <p:cNvPicPr preferRelativeResize="0"/>
          <p:nvPr/>
        </p:nvPicPr>
        <p:blipFill>
          <a:blip r:embed="rId14">
            <a:alphaModFix/>
          </a:blip>
          <a:stretch>
            <a:fillRect/>
          </a:stretch>
        </p:blipFill>
        <p:spPr>
          <a:xfrm>
            <a:off y="5746725" x="994825"/>
            <a:ext cy="285750" cx="1534574"/>
          </a:xfrm>
          <a:prstGeom prst="rect">
            <a:avLst/>
          </a:prstGeom>
          <a:noFill/>
          <a:ln>
            <a:noFill/>
          </a:ln>
        </p:spPr>
      </p:pic>
      <p:sp>
        <p:nvSpPr>
          <p:cNvPr id="170" name="Shape 170"/>
          <p:cNvSpPr txBox="1"/>
          <p:nvPr/>
        </p:nvSpPr>
        <p:spPr>
          <a:xfrm>
            <a:off y="5739675" x="555625"/>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C</a:t>
            </a:r>
            <a:r>
              <a:rPr b="1" sz="1333" lang="en-US">
                <a:solidFill>
                  <a:srgbClr val="000000"/>
                </a:solidFill>
                <a:latin typeface="Times New Roman"/>
                <a:ea typeface="Times New Roman"/>
                <a:cs typeface="Times New Roman"/>
                <a:sym typeface="Times New Roman"/>
              </a:rPr>
              <a:t>0</a:t>
            </a:r>
          </a:p>
        </p:txBody>
      </p:sp>
      <p:sp>
        <p:nvSpPr>
          <p:cNvPr id="171" name="Shape 171"/>
          <p:cNvSpPr txBox="1"/>
          <p:nvPr/>
        </p:nvSpPr>
        <p:spPr>
          <a:xfrm>
            <a:off y="2460625" x="6517550"/>
            <a:ext cy="347824" cx="3510475"/>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CVA</a:t>
            </a:r>
            <a:r>
              <a:rPr b="1" sz="1185" lang="en-US">
                <a:solidFill>
                  <a:srgbClr val="000000"/>
                </a:solidFill>
                <a:latin typeface="Times New Roman"/>
                <a:ea typeface="Times New Roman"/>
                <a:cs typeface="Times New Roman"/>
                <a:sym typeface="Times New Roman"/>
              </a:rPr>
              <a:t> MM </a:t>
            </a:r>
            <a:r>
              <a:rPr b="1" sz="1777" lang="en-US">
                <a:solidFill>
                  <a:srgbClr val="000000"/>
                </a:solidFill>
                <a:latin typeface="Times New Roman"/>
                <a:ea typeface="Times New Roman"/>
                <a:cs typeface="Times New Roman"/>
                <a:sym typeface="Times New Roman"/>
              </a:rPr>
              <a:t>= f ( M </a:t>
            </a:r>
            <a:r>
              <a:rPr b="1" sz="1185" lang="en-US">
                <a:solidFill>
                  <a:srgbClr val="000000"/>
                </a:solidFill>
                <a:latin typeface="Times New Roman"/>
                <a:ea typeface="Times New Roman"/>
                <a:cs typeface="Times New Roman"/>
                <a:sym typeface="Times New Roman"/>
              </a:rPr>
              <a:t>T</a:t>
            </a:r>
            <a:r>
              <a:rPr b="1" sz="1777" lang="en-US">
                <a:solidFill>
                  <a:srgbClr val="000000"/>
                </a:solidFill>
                <a:latin typeface="Times New Roman"/>
                <a:ea typeface="Times New Roman"/>
                <a:cs typeface="Times New Roman"/>
                <a:sym typeface="Times New Roman"/>
              </a:rPr>
              <a:t>, N </a:t>
            </a:r>
            <a:r>
              <a:rPr b="1" sz="1185" lang="en-US">
                <a:solidFill>
                  <a:srgbClr val="000000"/>
                </a:solidFill>
                <a:latin typeface="Times New Roman"/>
                <a:ea typeface="Times New Roman"/>
                <a:cs typeface="Times New Roman"/>
                <a:sym typeface="Times New Roman"/>
              </a:rPr>
              <a:t>0</a:t>
            </a:r>
            <a:r>
              <a:rPr sz="1555" lang="en-US">
                <a:solidFill>
                  <a:srgbClr val="000000"/>
                </a:solidFill>
                <a:latin typeface="Times New Roman"/>
                <a:ea typeface="Times New Roman"/>
                <a:cs typeface="Times New Roman"/>
                <a:sym typeface="Times New Roman"/>
              </a:rPr>
              <a:t> , </a:t>
            </a:r>
            <a:r>
              <a:rPr b="1" sz="1777" lang="en-US">
                <a:solidFill>
                  <a:srgbClr val="000000"/>
                </a:solidFill>
                <a:latin typeface="Times New Roman"/>
                <a:ea typeface="Times New Roman"/>
                <a:cs typeface="Times New Roman"/>
                <a:sym typeface="Times New Roman"/>
              </a:rPr>
              <a:t>C </a:t>
            </a:r>
            <a:r>
              <a:rPr b="1" sz="1185" lang="en-US">
                <a:solidFill>
                  <a:srgbClr val="000000"/>
                </a:solidFill>
                <a:latin typeface="Times New Roman"/>
                <a:ea typeface="Times New Roman"/>
                <a:cs typeface="Times New Roman"/>
                <a:sym typeface="Times New Roman"/>
              </a:rPr>
              <a:t>0</a:t>
            </a:r>
            <a:r>
              <a:rPr b="1" sz="1777" lang="en-US">
                <a:solidFill>
                  <a:srgbClr val="000000"/>
                </a:solidFill>
                <a:latin typeface="Times New Roman"/>
                <a:ea typeface="Times New Roman"/>
                <a:cs typeface="Times New Roman"/>
                <a:sym typeface="Times New Roman"/>
              </a:rPr>
              <a:t>, T </a:t>
            </a:r>
            <a:r>
              <a:rPr b="1" sz="1185" lang="en-US">
                <a:solidFill>
                  <a:srgbClr val="000000"/>
                </a:solidFill>
                <a:latin typeface="Times New Roman"/>
                <a:ea typeface="Times New Roman"/>
                <a:cs typeface="Times New Roman"/>
                <a:sym typeface="Times New Roman"/>
              </a:rPr>
              <a:t>0</a:t>
            </a:r>
            <a:r>
              <a:rPr b="1" sz="1777" lang="en-US">
                <a:solidFill>
                  <a:srgbClr val="000000"/>
                </a:solidFill>
                <a:latin typeface="Times New Roman"/>
                <a:ea typeface="Times New Roman"/>
                <a:cs typeface="Times New Roman"/>
                <a:sym typeface="Times New Roman"/>
              </a:rPr>
              <a:t>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y="0" x="0"/>
          <a:ext cy="0" cx="0"/>
          <a:chOff y="0" x="0"/>
          <a:chExt cy="0" cx="0"/>
        </a:xfrm>
      </p:grpSpPr>
      <p:pic>
        <p:nvPicPr>
          <p:cNvPr id="176" name="Shape 176"/>
          <p:cNvPicPr preferRelativeResize="0"/>
          <p:nvPr/>
        </p:nvPicPr>
        <p:blipFill>
          <a:blip r:embed="rId3">
            <a:alphaModFix/>
          </a:blip>
          <a:stretch>
            <a:fillRect/>
          </a:stretch>
        </p:blipFill>
        <p:spPr>
          <a:xfrm>
            <a:off y="751400" x="254000"/>
            <a:ext cy="21150" cx="9736650"/>
          </a:xfrm>
          <a:prstGeom prst="rect">
            <a:avLst/>
          </a:prstGeom>
          <a:noFill/>
          <a:ln>
            <a:noFill/>
          </a:ln>
        </p:spPr>
      </p:pic>
      <p:pic>
        <p:nvPicPr>
          <p:cNvPr id="177" name="Shape 177"/>
          <p:cNvPicPr preferRelativeResize="0"/>
          <p:nvPr/>
        </p:nvPicPr>
        <p:blipFill>
          <a:blip r:embed="rId4">
            <a:alphaModFix/>
          </a:blip>
          <a:stretch>
            <a:fillRect/>
          </a:stretch>
        </p:blipFill>
        <p:spPr>
          <a:xfrm>
            <a:off y="84650" x="8382000"/>
            <a:ext cy="253974" cx="1703900"/>
          </a:xfrm>
          <a:prstGeom prst="rect">
            <a:avLst/>
          </a:prstGeom>
          <a:noFill/>
          <a:ln>
            <a:noFill/>
          </a:ln>
        </p:spPr>
      </p:pic>
      <p:sp>
        <p:nvSpPr>
          <p:cNvPr id="178" name="Shape 178"/>
          <p:cNvSpPr txBox="1"/>
          <p:nvPr/>
        </p:nvSpPr>
        <p:spPr>
          <a:xfrm>
            <a:off y="423325" x="254000"/>
            <a:ext cy="351350" cx="9322500"/>
          </a:xfrm>
          <a:prstGeom prst="rect">
            <a:avLst/>
          </a:prstGeom>
          <a:noFill/>
          <a:ln>
            <a:noFill/>
          </a:ln>
        </p:spPr>
        <p:txBody>
          <a:bodyPr bIns="38100" rIns="38100" lIns="38100" tIns="38100" anchor="b" anchorCtr="0">
            <a:noAutofit/>
          </a:bodyPr>
          <a:lstStyle/>
          <a:p>
            <a:pPr algn="l" marR="0" indent="0" marL="0">
              <a:lnSpc>
                <a:spcPct val="120312"/>
              </a:lnSpc>
              <a:spcBef>
                <a:spcPts val="0"/>
              </a:spcBef>
              <a:spcAft>
                <a:spcPts val="0"/>
              </a:spcAft>
              <a:buNone/>
            </a:pPr>
            <a:r>
              <a:rPr b="1" sz="1777" lang="en-US">
                <a:solidFill>
                  <a:srgbClr val="000000"/>
                </a:solidFill>
                <a:latin typeface="Arial"/>
                <a:ea typeface="Arial"/>
                <a:cs typeface="Arial"/>
                <a:sym typeface="Arial"/>
              </a:rPr>
              <a:t>Collateral P&amp;L</a:t>
            </a:r>
          </a:p>
        </p:txBody>
      </p:sp>
      <p:pic>
        <p:nvPicPr>
          <p:cNvPr id="179" name="Shape 179"/>
          <p:cNvPicPr preferRelativeResize="0"/>
          <p:nvPr/>
        </p:nvPicPr>
        <p:blipFill>
          <a:blip r:embed="rId5">
            <a:alphaModFix/>
          </a:blip>
          <a:stretch>
            <a:fillRect/>
          </a:stretch>
        </p:blipFill>
        <p:spPr>
          <a:xfrm>
            <a:off y="910150" x="232825"/>
            <a:ext cy="6477000" cx="9779000"/>
          </a:xfrm>
          <a:prstGeom prst="rect">
            <a:avLst/>
          </a:prstGeom>
          <a:noFill/>
          <a:ln>
            <a:noFill/>
          </a:ln>
        </p:spPr>
      </p:pic>
      <p:pic>
        <p:nvPicPr>
          <p:cNvPr id="180" name="Shape 180"/>
          <p:cNvPicPr preferRelativeResize="0"/>
          <p:nvPr/>
        </p:nvPicPr>
        <p:blipFill>
          <a:blip r:embed="rId6">
            <a:alphaModFix/>
          </a:blip>
          <a:stretch>
            <a:fillRect/>
          </a:stretch>
        </p:blipFill>
        <p:spPr>
          <a:xfrm>
            <a:off y="5101150" x="2794000"/>
            <a:ext cy="2010824" cx="2137825"/>
          </a:xfrm>
          <a:prstGeom prst="rect">
            <a:avLst/>
          </a:prstGeom>
          <a:noFill/>
          <a:ln>
            <a:noFill/>
          </a:ln>
        </p:spPr>
      </p:pic>
      <p:sp>
        <p:nvSpPr>
          <p:cNvPr id="181" name="Shape 181"/>
          <p:cNvSpPr txBox="1"/>
          <p:nvPr/>
        </p:nvSpPr>
        <p:spPr>
          <a:xfrm>
            <a:off y="5958400" x="2862775"/>
            <a:ext cy="347824" cx="1670749"/>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Sampras</a:t>
            </a:r>
          </a:p>
        </p:txBody>
      </p:sp>
      <p:pic>
        <p:nvPicPr>
          <p:cNvPr id="182" name="Shape 182"/>
          <p:cNvPicPr preferRelativeResize="0"/>
          <p:nvPr/>
        </p:nvPicPr>
        <p:blipFill>
          <a:blip r:embed="rId7">
            <a:alphaModFix/>
          </a:blip>
          <a:stretch>
            <a:fillRect/>
          </a:stretch>
        </p:blipFill>
        <p:spPr>
          <a:xfrm>
            <a:off y="5577400" x="3873500"/>
            <a:ext cy="1015974" cx="973649"/>
          </a:xfrm>
          <a:prstGeom prst="rect">
            <a:avLst/>
          </a:prstGeom>
          <a:noFill/>
          <a:ln>
            <a:noFill/>
          </a:ln>
        </p:spPr>
      </p:pic>
      <p:sp>
        <p:nvSpPr>
          <p:cNvPr id="183" name="Shape 183"/>
          <p:cNvSpPr txBox="1"/>
          <p:nvPr/>
        </p:nvSpPr>
        <p:spPr>
          <a:xfrm>
            <a:off y="5799650" x="3702400"/>
            <a:ext cy="584175" cx="1392050"/>
          </a:xfrm>
          <a:prstGeom prst="rect">
            <a:avLst/>
          </a:prstGeom>
          <a:noFill/>
          <a:ln>
            <a:noFill/>
          </a:ln>
        </p:spPr>
        <p:txBody>
          <a:bodyPr bIns="38100" rIns="38100" lIns="38100" tIns="38100" anchor="t" anchorCtr="0">
            <a:noAutofit/>
          </a:bodyPr>
          <a:lstStyle/>
          <a:p>
            <a:pPr algn="ctr" marR="0" indent="0" marL="0">
              <a:lnSpc>
                <a:spcPct val="119791"/>
              </a:lnSpc>
              <a:spcBef>
                <a:spcPts val="0"/>
              </a:spcBef>
              <a:spcAft>
                <a:spcPts val="0"/>
              </a:spcAft>
              <a:buNone/>
            </a:pPr>
            <a:r>
              <a:rPr sz="1333" lang="en-US">
                <a:solidFill>
                  <a:srgbClr val="000000"/>
                </a:solidFill>
                <a:latin typeface="Times New Roman"/>
                <a:ea typeface="Times New Roman"/>
                <a:cs typeface="Times New Roman"/>
                <a:sym typeface="Times New Roman"/>
              </a:rPr>
              <a:t>CVA </a:t>
            </a:r>
          </a:p>
          <a:p>
            <a:pPr algn="ctr" marR="0" indent="0" marL="0">
              <a:lnSpc>
                <a:spcPct val="119791"/>
              </a:lnSpc>
              <a:spcBef>
                <a:spcPts val="604"/>
              </a:spcBef>
              <a:spcAft>
                <a:spcPts val="0"/>
              </a:spcAft>
              <a:buNone/>
            </a:pPr>
            <a:r>
              <a:rPr sz="1333" lang="en-US">
                <a:solidFill>
                  <a:srgbClr val="000000"/>
                </a:solidFill>
                <a:latin typeface="Times New Roman"/>
                <a:ea typeface="Times New Roman"/>
                <a:cs typeface="Times New Roman"/>
                <a:sym typeface="Times New Roman"/>
              </a:rPr>
              <a:t>Calculator</a:t>
            </a:r>
          </a:p>
        </p:txBody>
      </p:sp>
      <p:pic>
        <p:nvPicPr>
          <p:cNvPr id="184" name="Shape 184"/>
          <p:cNvPicPr preferRelativeResize="0"/>
          <p:nvPr/>
        </p:nvPicPr>
        <p:blipFill>
          <a:blip r:embed="rId8">
            <a:alphaModFix/>
          </a:blip>
          <a:stretch>
            <a:fillRect/>
          </a:stretch>
        </p:blipFill>
        <p:spPr>
          <a:xfrm>
            <a:off y="6000750" x="4900075"/>
            <a:ext cy="370400" cx="1619250"/>
          </a:xfrm>
          <a:prstGeom prst="rect">
            <a:avLst/>
          </a:prstGeom>
          <a:noFill/>
          <a:ln>
            <a:noFill/>
          </a:ln>
        </p:spPr>
      </p:pic>
      <p:sp>
        <p:nvSpPr>
          <p:cNvPr id="185" name="Shape 185"/>
          <p:cNvSpPr txBox="1"/>
          <p:nvPr/>
        </p:nvSpPr>
        <p:spPr>
          <a:xfrm>
            <a:off y="5759075" x="5141725"/>
            <a:ext cy="347824" cx="1071025"/>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CVA </a:t>
            </a:r>
            <a:r>
              <a:rPr b="1" sz="1185" lang="en-US">
                <a:solidFill>
                  <a:srgbClr val="000000"/>
                </a:solidFill>
                <a:latin typeface="Times New Roman"/>
                <a:ea typeface="Times New Roman"/>
                <a:cs typeface="Times New Roman"/>
                <a:sym typeface="Times New Roman"/>
              </a:rPr>
              <a:t>COL</a:t>
            </a:r>
          </a:p>
        </p:txBody>
      </p:sp>
      <p:sp>
        <p:nvSpPr>
          <p:cNvPr id="186" name="Shape 186"/>
          <p:cNvSpPr txBox="1"/>
          <p:nvPr/>
        </p:nvSpPr>
        <p:spPr>
          <a:xfrm>
            <a:off y="1141225" x="3302000"/>
            <a:ext cy="312549" cx="1190975"/>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b="1" sz="1555" lang="en-US">
                <a:solidFill>
                  <a:srgbClr val="0000FF"/>
                </a:solidFill>
                <a:latin typeface="Times New Roman"/>
                <a:ea typeface="Times New Roman"/>
                <a:cs typeface="Times New Roman"/>
                <a:sym typeface="Times New Roman"/>
              </a:rPr>
              <a:t>Netting Run</a:t>
            </a:r>
          </a:p>
        </p:txBody>
      </p:sp>
      <p:sp>
        <p:nvSpPr>
          <p:cNvPr id="187" name="Shape 187"/>
          <p:cNvSpPr txBox="1"/>
          <p:nvPr/>
        </p:nvSpPr>
        <p:spPr>
          <a:xfrm>
            <a:off y="4799525" x="3302000"/>
            <a:ext cy="312549" cx="1411449"/>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b="1" sz="1555" lang="en-US">
                <a:solidFill>
                  <a:srgbClr val="0000FF"/>
                </a:solidFill>
                <a:latin typeface="Times New Roman"/>
                <a:ea typeface="Times New Roman"/>
                <a:cs typeface="Times New Roman"/>
                <a:sym typeface="Times New Roman"/>
              </a:rPr>
              <a:t>Collateral Run</a:t>
            </a:r>
          </a:p>
        </p:txBody>
      </p:sp>
      <p:pic>
        <p:nvPicPr>
          <p:cNvPr id="188" name="Shape 188"/>
          <p:cNvPicPr preferRelativeResize="0"/>
          <p:nvPr/>
        </p:nvPicPr>
        <p:blipFill>
          <a:blip r:embed="rId6">
            <a:alphaModFix/>
          </a:blip>
          <a:stretch>
            <a:fillRect/>
          </a:stretch>
        </p:blipFill>
        <p:spPr>
          <a:xfrm>
            <a:off y="1524000" x="2794000"/>
            <a:ext cy="2010824" cx="2137825"/>
          </a:xfrm>
          <a:prstGeom prst="rect">
            <a:avLst/>
          </a:prstGeom>
          <a:noFill/>
          <a:ln>
            <a:noFill/>
          </a:ln>
        </p:spPr>
      </p:pic>
      <p:sp>
        <p:nvSpPr>
          <p:cNvPr id="189" name="Shape 189"/>
          <p:cNvSpPr txBox="1"/>
          <p:nvPr/>
        </p:nvSpPr>
        <p:spPr>
          <a:xfrm>
            <a:off y="2381250" x="2862775"/>
            <a:ext cy="347824" cx="1670749"/>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Sampras</a:t>
            </a:r>
          </a:p>
        </p:txBody>
      </p:sp>
      <p:pic>
        <p:nvPicPr>
          <p:cNvPr id="190" name="Shape 190"/>
          <p:cNvPicPr preferRelativeResize="0"/>
          <p:nvPr/>
        </p:nvPicPr>
        <p:blipFill>
          <a:blip r:embed="rId7">
            <a:alphaModFix/>
          </a:blip>
          <a:stretch>
            <a:fillRect/>
          </a:stretch>
        </p:blipFill>
        <p:spPr>
          <a:xfrm>
            <a:off y="2000250" x="3873500"/>
            <a:ext cy="1015974" cx="973649"/>
          </a:xfrm>
          <a:prstGeom prst="rect">
            <a:avLst/>
          </a:prstGeom>
          <a:noFill/>
          <a:ln>
            <a:noFill/>
          </a:ln>
        </p:spPr>
      </p:pic>
      <p:sp>
        <p:nvSpPr>
          <p:cNvPr id="191" name="Shape 191"/>
          <p:cNvSpPr txBox="1"/>
          <p:nvPr/>
        </p:nvSpPr>
        <p:spPr>
          <a:xfrm>
            <a:off y="2222475" x="3702400"/>
            <a:ext cy="584175" cx="1392050"/>
          </a:xfrm>
          <a:prstGeom prst="rect">
            <a:avLst/>
          </a:prstGeom>
          <a:noFill/>
          <a:ln>
            <a:noFill/>
          </a:ln>
        </p:spPr>
        <p:txBody>
          <a:bodyPr bIns="38100" rIns="38100" lIns="38100" tIns="38100" anchor="t" anchorCtr="0">
            <a:noAutofit/>
          </a:bodyPr>
          <a:lstStyle/>
          <a:p>
            <a:pPr algn="ctr" marR="0" indent="0" marL="0">
              <a:lnSpc>
                <a:spcPct val="119791"/>
              </a:lnSpc>
              <a:spcBef>
                <a:spcPts val="0"/>
              </a:spcBef>
              <a:spcAft>
                <a:spcPts val="0"/>
              </a:spcAft>
              <a:buNone/>
            </a:pPr>
            <a:r>
              <a:rPr sz="1333" lang="en-US">
                <a:solidFill>
                  <a:srgbClr val="000000"/>
                </a:solidFill>
                <a:latin typeface="Times New Roman"/>
                <a:ea typeface="Times New Roman"/>
                <a:cs typeface="Times New Roman"/>
                <a:sym typeface="Times New Roman"/>
              </a:rPr>
              <a:t>CVA </a:t>
            </a:r>
          </a:p>
          <a:p>
            <a:pPr algn="ctr" marR="0" indent="0" marL="0">
              <a:lnSpc>
                <a:spcPct val="119791"/>
              </a:lnSpc>
              <a:spcBef>
                <a:spcPts val="604"/>
              </a:spcBef>
              <a:spcAft>
                <a:spcPts val="0"/>
              </a:spcAft>
              <a:buNone/>
            </a:pPr>
            <a:r>
              <a:rPr sz="1333" lang="en-US">
                <a:solidFill>
                  <a:srgbClr val="000000"/>
                </a:solidFill>
                <a:latin typeface="Times New Roman"/>
                <a:ea typeface="Times New Roman"/>
                <a:cs typeface="Times New Roman"/>
                <a:sym typeface="Times New Roman"/>
              </a:rPr>
              <a:t>Calculator</a:t>
            </a:r>
          </a:p>
        </p:txBody>
      </p:sp>
      <p:pic>
        <p:nvPicPr>
          <p:cNvPr id="192" name="Shape 192"/>
          <p:cNvPicPr preferRelativeResize="0"/>
          <p:nvPr/>
        </p:nvPicPr>
        <p:blipFill>
          <a:blip r:embed="rId9">
            <a:alphaModFix/>
          </a:blip>
          <a:stretch>
            <a:fillRect/>
          </a:stretch>
        </p:blipFill>
        <p:spPr>
          <a:xfrm>
            <a:off y="2423575" x="4900075"/>
            <a:ext cy="370400" cx="1619250"/>
          </a:xfrm>
          <a:prstGeom prst="rect">
            <a:avLst/>
          </a:prstGeom>
          <a:noFill/>
          <a:ln>
            <a:noFill/>
          </a:ln>
        </p:spPr>
      </p:pic>
      <p:sp>
        <p:nvSpPr>
          <p:cNvPr id="193" name="Shape 193"/>
          <p:cNvSpPr txBox="1"/>
          <p:nvPr/>
        </p:nvSpPr>
        <p:spPr>
          <a:xfrm>
            <a:off y="2180150" x="5342800"/>
            <a:ext cy="347824" cx="1065724"/>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CVA </a:t>
            </a:r>
            <a:r>
              <a:rPr b="1" sz="1185" lang="en-US">
                <a:solidFill>
                  <a:srgbClr val="000000"/>
                </a:solidFill>
                <a:latin typeface="Times New Roman"/>
                <a:ea typeface="Times New Roman"/>
                <a:cs typeface="Times New Roman"/>
                <a:sym typeface="Times New Roman"/>
              </a:rPr>
              <a:t>NET</a:t>
            </a:r>
          </a:p>
        </p:txBody>
      </p:sp>
      <p:sp>
        <p:nvSpPr>
          <p:cNvPr id="194" name="Shape 194"/>
          <p:cNvSpPr txBox="1"/>
          <p:nvPr/>
        </p:nvSpPr>
        <p:spPr>
          <a:xfrm>
            <a:off y="1781525" x="661450"/>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M</a:t>
            </a:r>
            <a:r>
              <a:rPr b="1" sz="1333" lang="en-US">
                <a:solidFill>
                  <a:srgbClr val="000000"/>
                </a:solidFill>
                <a:latin typeface="Times New Roman"/>
                <a:ea typeface="Times New Roman"/>
                <a:cs typeface="Times New Roman"/>
                <a:sym typeface="Times New Roman"/>
              </a:rPr>
              <a:t>T</a:t>
            </a:r>
          </a:p>
        </p:txBody>
      </p:sp>
      <p:sp>
        <p:nvSpPr>
          <p:cNvPr id="195" name="Shape 195"/>
          <p:cNvSpPr txBox="1"/>
          <p:nvPr/>
        </p:nvSpPr>
        <p:spPr>
          <a:xfrm>
            <a:off y="2261300" x="661450"/>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N</a:t>
            </a:r>
            <a:r>
              <a:rPr b="1" sz="1333" lang="en-US">
                <a:solidFill>
                  <a:srgbClr val="000000"/>
                </a:solidFill>
                <a:latin typeface="Times New Roman"/>
                <a:ea typeface="Times New Roman"/>
                <a:cs typeface="Times New Roman"/>
                <a:sym typeface="Times New Roman"/>
              </a:rPr>
              <a:t>T</a:t>
            </a:r>
          </a:p>
        </p:txBody>
      </p:sp>
      <p:sp>
        <p:nvSpPr>
          <p:cNvPr id="196" name="Shape 196"/>
          <p:cNvSpPr txBox="1"/>
          <p:nvPr/>
        </p:nvSpPr>
        <p:spPr>
          <a:xfrm>
            <a:off y="2982725" x="661450"/>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T</a:t>
            </a:r>
            <a:r>
              <a:rPr b="1" sz="1333" lang="en-US">
                <a:solidFill>
                  <a:srgbClr val="000000"/>
                </a:solidFill>
                <a:latin typeface="Times New Roman"/>
                <a:ea typeface="Times New Roman"/>
                <a:cs typeface="Times New Roman"/>
                <a:sym typeface="Times New Roman"/>
              </a:rPr>
              <a:t>0</a:t>
            </a:r>
          </a:p>
        </p:txBody>
      </p:sp>
      <p:pic>
        <p:nvPicPr>
          <p:cNvPr id="197" name="Shape 197"/>
          <p:cNvPicPr preferRelativeResize="0"/>
          <p:nvPr/>
        </p:nvPicPr>
        <p:blipFill>
          <a:blip r:embed="rId10">
            <a:alphaModFix/>
          </a:blip>
          <a:stretch>
            <a:fillRect/>
          </a:stretch>
        </p:blipFill>
        <p:spPr>
          <a:xfrm>
            <a:off y="1788575" x="1100650"/>
            <a:ext cy="285750" cx="1534574"/>
          </a:xfrm>
          <a:prstGeom prst="rect">
            <a:avLst/>
          </a:prstGeom>
          <a:noFill/>
          <a:ln>
            <a:noFill/>
          </a:ln>
        </p:spPr>
      </p:pic>
      <p:pic>
        <p:nvPicPr>
          <p:cNvPr id="198" name="Shape 198"/>
          <p:cNvPicPr preferRelativeResize="0"/>
          <p:nvPr/>
        </p:nvPicPr>
        <p:blipFill>
          <a:blip r:embed="rId11">
            <a:alphaModFix/>
          </a:blip>
          <a:stretch>
            <a:fillRect/>
          </a:stretch>
        </p:blipFill>
        <p:spPr>
          <a:xfrm>
            <a:off y="2307150" x="1100650"/>
            <a:ext cy="285750" cx="1534574"/>
          </a:xfrm>
          <a:prstGeom prst="rect">
            <a:avLst/>
          </a:prstGeom>
          <a:noFill/>
          <a:ln>
            <a:noFill/>
          </a:ln>
        </p:spPr>
      </p:pic>
      <p:pic>
        <p:nvPicPr>
          <p:cNvPr id="199" name="Shape 199"/>
          <p:cNvPicPr preferRelativeResize="0"/>
          <p:nvPr/>
        </p:nvPicPr>
        <p:blipFill>
          <a:blip r:embed="rId10">
            <a:alphaModFix/>
          </a:blip>
          <a:stretch>
            <a:fillRect/>
          </a:stretch>
        </p:blipFill>
        <p:spPr>
          <a:xfrm>
            <a:off y="3069150" x="1100650"/>
            <a:ext cy="285750" cx="1534574"/>
          </a:xfrm>
          <a:prstGeom prst="rect">
            <a:avLst/>
          </a:prstGeom>
          <a:noFill/>
          <a:ln>
            <a:noFill/>
          </a:ln>
        </p:spPr>
      </p:pic>
      <p:sp>
        <p:nvSpPr>
          <p:cNvPr id="200" name="Shape 200"/>
          <p:cNvSpPr txBox="1"/>
          <p:nvPr/>
        </p:nvSpPr>
        <p:spPr>
          <a:xfrm>
            <a:off y="3896425" x="5782025"/>
            <a:ext cy="414849" cx="41507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2222" lang="en-US">
                <a:solidFill>
                  <a:srgbClr val="000000"/>
                </a:solidFill>
                <a:latin typeface="Times New Roman"/>
                <a:ea typeface="Times New Roman"/>
                <a:cs typeface="Times New Roman"/>
                <a:sym typeface="Times New Roman"/>
              </a:rPr>
              <a:t>P&amp;L</a:t>
            </a:r>
            <a:r>
              <a:rPr sz="1481" lang="en-US">
                <a:solidFill>
                  <a:srgbClr val="000000"/>
                </a:solidFill>
                <a:latin typeface="Times New Roman"/>
                <a:ea typeface="Times New Roman"/>
                <a:cs typeface="Times New Roman"/>
                <a:sym typeface="Times New Roman"/>
              </a:rPr>
              <a:t> COL</a:t>
            </a:r>
            <a:r>
              <a:rPr sz="2222" lang="en-US">
                <a:solidFill>
                  <a:srgbClr val="000000"/>
                </a:solidFill>
                <a:latin typeface="Times New Roman"/>
                <a:ea typeface="Times New Roman"/>
                <a:cs typeface="Times New Roman"/>
                <a:sym typeface="Times New Roman"/>
              </a:rPr>
              <a:t> = f ( CVA </a:t>
            </a:r>
            <a:r>
              <a:rPr sz="1481" lang="en-US">
                <a:solidFill>
                  <a:srgbClr val="000000"/>
                </a:solidFill>
                <a:latin typeface="Times New Roman"/>
                <a:ea typeface="Times New Roman"/>
                <a:cs typeface="Times New Roman"/>
                <a:sym typeface="Times New Roman"/>
              </a:rPr>
              <a:t>COL </a:t>
            </a:r>
            <a:r>
              <a:rPr sz="2222" lang="en-US">
                <a:solidFill>
                  <a:srgbClr val="000000"/>
                </a:solidFill>
                <a:latin typeface="Times New Roman"/>
                <a:ea typeface="Times New Roman"/>
                <a:cs typeface="Times New Roman"/>
                <a:sym typeface="Times New Roman"/>
              </a:rPr>
              <a:t>, CVA </a:t>
            </a:r>
            <a:r>
              <a:rPr sz="1481" lang="en-US">
                <a:solidFill>
                  <a:srgbClr val="000000"/>
                </a:solidFill>
                <a:latin typeface="Times New Roman"/>
                <a:ea typeface="Times New Roman"/>
                <a:cs typeface="Times New Roman"/>
                <a:sym typeface="Times New Roman"/>
              </a:rPr>
              <a:t>N </a:t>
            </a:r>
            <a:r>
              <a:rPr sz="2222" lang="en-US">
                <a:solidFill>
                  <a:srgbClr val="000000"/>
                </a:solidFill>
                <a:latin typeface="Times New Roman"/>
                <a:ea typeface="Times New Roman"/>
                <a:cs typeface="Times New Roman"/>
                <a:sym typeface="Times New Roman"/>
              </a:rPr>
              <a:t>)</a:t>
            </a:r>
          </a:p>
        </p:txBody>
      </p:sp>
      <p:pic>
        <p:nvPicPr>
          <p:cNvPr id="201" name="Shape 201"/>
          <p:cNvPicPr preferRelativeResize="0"/>
          <p:nvPr/>
        </p:nvPicPr>
        <p:blipFill>
          <a:blip r:embed="rId12">
            <a:alphaModFix/>
          </a:blip>
          <a:stretch>
            <a:fillRect/>
          </a:stretch>
        </p:blipFill>
        <p:spPr>
          <a:xfrm>
            <a:off y="3704150" x="5418650"/>
            <a:ext cy="730225" cx="4487325"/>
          </a:xfrm>
          <a:prstGeom prst="rect">
            <a:avLst/>
          </a:prstGeom>
          <a:noFill/>
          <a:ln>
            <a:noFill/>
          </a:ln>
        </p:spPr>
      </p:pic>
      <p:pic>
        <p:nvPicPr>
          <p:cNvPr id="202" name="Shape 202"/>
          <p:cNvPicPr preferRelativeResize="0"/>
          <p:nvPr/>
        </p:nvPicPr>
        <p:blipFill>
          <a:blip r:embed="rId13">
            <a:alphaModFix/>
          </a:blip>
          <a:stretch>
            <a:fillRect/>
          </a:stretch>
        </p:blipFill>
        <p:spPr>
          <a:xfrm>
            <a:off y="2592900" x="1100650"/>
            <a:ext cy="275149" cx="1534574"/>
          </a:xfrm>
          <a:prstGeom prst="rect">
            <a:avLst/>
          </a:prstGeom>
          <a:noFill/>
          <a:ln>
            <a:noFill/>
          </a:ln>
        </p:spPr>
      </p:pic>
      <p:sp>
        <p:nvSpPr>
          <p:cNvPr id="203" name="Shape 203"/>
          <p:cNvSpPr txBox="1"/>
          <p:nvPr/>
        </p:nvSpPr>
        <p:spPr>
          <a:xfrm>
            <a:off y="2580550" x="661450"/>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C</a:t>
            </a:r>
            <a:r>
              <a:rPr b="1" sz="1333" lang="en-US">
                <a:solidFill>
                  <a:srgbClr val="000000"/>
                </a:solidFill>
                <a:latin typeface="Times New Roman"/>
                <a:ea typeface="Times New Roman"/>
                <a:cs typeface="Times New Roman"/>
                <a:sym typeface="Times New Roman"/>
              </a:rPr>
              <a:t>0</a:t>
            </a:r>
          </a:p>
        </p:txBody>
      </p:sp>
      <p:sp>
        <p:nvSpPr>
          <p:cNvPr id="204" name="Shape 204"/>
          <p:cNvSpPr txBox="1"/>
          <p:nvPr/>
        </p:nvSpPr>
        <p:spPr>
          <a:xfrm>
            <a:off y="5318100" x="661450"/>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M</a:t>
            </a:r>
            <a:r>
              <a:rPr b="1" sz="1333" lang="en-US">
                <a:solidFill>
                  <a:srgbClr val="000000"/>
                </a:solidFill>
                <a:latin typeface="Times New Roman"/>
                <a:ea typeface="Times New Roman"/>
                <a:cs typeface="Times New Roman"/>
                <a:sym typeface="Times New Roman"/>
              </a:rPr>
              <a:t>T</a:t>
            </a:r>
          </a:p>
        </p:txBody>
      </p:sp>
      <p:sp>
        <p:nvSpPr>
          <p:cNvPr id="205" name="Shape 205"/>
          <p:cNvSpPr txBox="1"/>
          <p:nvPr/>
        </p:nvSpPr>
        <p:spPr>
          <a:xfrm>
            <a:off y="5797900" x="661450"/>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N</a:t>
            </a:r>
            <a:r>
              <a:rPr b="1" sz="1333" lang="en-US">
                <a:solidFill>
                  <a:srgbClr val="000000"/>
                </a:solidFill>
                <a:latin typeface="Times New Roman"/>
                <a:ea typeface="Times New Roman"/>
                <a:cs typeface="Times New Roman"/>
                <a:sym typeface="Times New Roman"/>
              </a:rPr>
              <a:t>T</a:t>
            </a:r>
          </a:p>
        </p:txBody>
      </p:sp>
      <p:sp>
        <p:nvSpPr>
          <p:cNvPr id="206" name="Shape 206"/>
          <p:cNvSpPr txBox="1"/>
          <p:nvPr/>
        </p:nvSpPr>
        <p:spPr>
          <a:xfrm>
            <a:off y="6519325" x="462125"/>
            <a:ext cy="381349" cx="670624"/>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T</a:t>
            </a:r>
            <a:r>
              <a:rPr b="1" sz="1333" lang="en-US">
                <a:solidFill>
                  <a:srgbClr val="000000"/>
                </a:solidFill>
                <a:latin typeface="Times New Roman"/>
                <a:ea typeface="Times New Roman"/>
                <a:cs typeface="Times New Roman"/>
                <a:sym typeface="Times New Roman"/>
              </a:rPr>
              <a:t>COL</a:t>
            </a:r>
          </a:p>
        </p:txBody>
      </p:sp>
      <p:pic>
        <p:nvPicPr>
          <p:cNvPr id="207" name="Shape 207"/>
          <p:cNvPicPr preferRelativeResize="0"/>
          <p:nvPr/>
        </p:nvPicPr>
        <p:blipFill>
          <a:blip r:embed="rId14">
            <a:alphaModFix/>
          </a:blip>
          <a:stretch>
            <a:fillRect/>
          </a:stretch>
        </p:blipFill>
        <p:spPr>
          <a:xfrm>
            <a:off y="5323400" x="1100650"/>
            <a:ext cy="285750" cx="1534574"/>
          </a:xfrm>
          <a:prstGeom prst="rect">
            <a:avLst/>
          </a:prstGeom>
          <a:noFill/>
          <a:ln>
            <a:noFill/>
          </a:ln>
        </p:spPr>
      </p:pic>
      <p:pic>
        <p:nvPicPr>
          <p:cNvPr id="208" name="Shape 208"/>
          <p:cNvPicPr preferRelativeResize="0"/>
          <p:nvPr/>
        </p:nvPicPr>
        <p:blipFill>
          <a:blip r:embed="rId15">
            <a:alphaModFix/>
          </a:blip>
          <a:stretch>
            <a:fillRect/>
          </a:stretch>
        </p:blipFill>
        <p:spPr>
          <a:xfrm>
            <a:off y="5841975" x="1100650"/>
            <a:ext cy="285750" cx="1534574"/>
          </a:xfrm>
          <a:prstGeom prst="rect">
            <a:avLst/>
          </a:prstGeom>
          <a:noFill/>
          <a:ln>
            <a:noFill/>
          </a:ln>
        </p:spPr>
      </p:pic>
      <p:pic>
        <p:nvPicPr>
          <p:cNvPr id="209" name="Shape 209"/>
          <p:cNvPicPr preferRelativeResize="0"/>
          <p:nvPr/>
        </p:nvPicPr>
        <p:blipFill>
          <a:blip r:embed="rId11">
            <a:alphaModFix/>
          </a:blip>
          <a:stretch>
            <a:fillRect/>
          </a:stretch>
        </p:blipFill>
        <p:spPr>
          <a:xfrm>
            <a:off y="6603975" x="1100650"/>
            <a:ext cy="285750" cx="1534574"/>
          </a:xfrm>
          <a:prstGeom prst="rect">
            <a:avLst/>
          </a:prstGeom>
          <a:noFill/>
          <a:ln>
            <a:noFill/>
          </a:ln>
        </p:spPr>
      </p:pic>
      <p:pic>
        <p:nvPicPr>
          <p:cNvPr id="210" name="Shape 210"/>
          <p:cNvPicPr preferRelativeResize="0"/>
          <p:nvPr/>
        </p:nvPicPr>
        <p:blipFill>
          <a:blip r:embed="rId16">
            <a:alphaModFix/>
          </a:blip>
          <a:stretch>
            <a:fillRect/>
          </a:stretch>
        </p:blipFill>
        <p:spPr>
          <a:xfrm>
            <a:off y="6127725" x="1100650"/>
            <a:ext cy="275149" cx="1534574"/>
          </a:xfrm>
          <a:prstGeom prst="rect">
            <a:avLst/>
          </a:prstGeom>
          <a:noFill/>
          <a:ln>
            <a:noFill/>
          </a:ln>
        </p:spPr>
      </p:pic>
      <p:sp>
        <p:nvSpPr>
          <p:cNvPr id="211" name="Shape 211"/>
          <p:cNvSpPr txBox="1"/>
          <p:nvPr/>
        </p:nvSpPr>
        <p:spPr>
          <a:xfrm>
            <a:off y="6117150" x="661450"/>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C</a:t>
            </a:r>
            <a:r>
              <a:rPr b="1" sz="1333" lang="en-US">
                <a:solidFill>
                  <a:srgbClr val="000000"/>
                </a:solidFill>
                <a:latin typeface="Times New Roman"/>
                <a:ea typeface="Times New Roman"/>
                <a:cs typeface="Times New Roman"/>
                <a:sym typeface="Times New Roman"/>
              </a:rPr>
              <a:t>T</a:t>
            </a:r>
          </a:p>
        </p:txBody>
      </p:sp>
      <p:sp>
        <p:nvSpPr>
          <p:cNvPr id="212" name="Shape 212"/>
          <p:cNvSpPr txBox="1"/>
          <p:nvPr/>
        </p:nvSpPr>
        <p:spPr>
          <a:xfrm>
            <a:off y="6000750" x="6542250"/>
            <a:ext cy="347824" cx="3591624"/>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CVA</a:t>
            </a:r>
            <a:r>
              <a:rPr b="1" sz="1185" lang="en-US">
                <a:solidFill>
                  <a:srgbClr val="000000"/>
                </a:solidFill>
                <a:latin typeface="Times New Roman"/>
                <a:ea typeface="Times New Roman"/>
                <a:cs typeface="Times New Roman"/>
                <a:sym typeface="Times New Roman"/>
              </a:rPr>
              <a:t> COL </a:t>
            </a:r>
            <a:r>
              <a:rPr b="1" sz="1777" lang="en-US">
                <a:solidFill>
                  <a:srgbClr val="000000"/>
                </a:solidFill>
                <a:latin typeface="Times New Roman"/>
                <a:ea typeface="Times New Roman"/>
                <a:cs typeface="Times New Roman"/>
                <a:sym typeface="Times New Roman"/>
              </a:rPr>
              <a:t>= f ( M </a:t>
            </a:r>
            <a:r>
              <a:rPr b="1" sz="1185" lang="en-US">
                <a:solidFill>
                  <a:srgbClr val="000000"/>
                </a:solidFill>
                <a:latin typeface="Times New Roman"/>
                <a:ea typeface="Times New Roman"/>
                <a:cs typeface="Times New Roman"/>
                <a:sym typeface="Times New Roman"/>
              </a:rPr>
              <a:t>T</a:t>
            </a:r>
            <a:r>
              <a:rPr b="1" sz="1777" lang="en-US">
                <a:solidFill>
                  <a:srgbClr val="000000"/>
                </a:solidFill>
                <a:latin typeface="Times New Roman"/>
                <a:ea typeface="Times New Roman"/>
                <a:cs typeface="Times New Roman"/>
                <a:sym typeface="Times New Roman"/>
              </a:rPr>
              <a:t>, N </a:t>
            </a:r>
            <a:r>
              <a:rPr b="1" sz="1185" lang="en-US">
                <a:solidFill>
                  <a:srgbClr val="000000"/>
                </a:solidFill>
                <a:latin typeface="Times New Roman"/>
                <a:ea typeface="Times New Roman"/>
                <a:cs typeface="Times New Roman"/>
                <a:sym typeface="Times New Roman"/>
              </a:rPr>
              <a:t>T</a:t>
            </a:r>
            <a:r>
              <a:rPr sz="1555" lang="en-US">
                <a:solidFill>
                  <a:srgbClr val="000000"/>
                </a:solidFill>
                <a:latin typeface="Times New Roman"/>
                <a:ea typeface="Times New Roman"/>
                <a:cs typeface="Times New Roman"/>
                <a:sym typeface="Times New Roman"/>
              </a:rPr>
              <a:t> , </a:t>
            </a:r>
            <a:r>
              <a:rPr b="1" sz="1777" lang="en-US">
                <a:solidFill>
                  <a:srgbClr val="000000"/>
                </a:solidFill>
                <a:latin typeface="Times New Roman"/>
                <a:ea typeface="Times New Roman"/>
                <a:cs typeface="Times New Roman"/>
                <a:sym typeface="Times New Roman"/>
              </a:rPr>
              <a:t>C </a:t>
            </a:r>
            <a:r>
              <a:rPr b="1" sz="1185" lang="en-US">
                <a:solidFill>
                  <a:srgbClr val="000000"/>
                </a:solidFill>
                <a:latin typeface="Times New Roman"/>
                <a:ea typeface="Times New Roman"/>
                <a:cs typeface="Times New Roman"/>
                <a:sym typeface="Times New Roman"/>
              </a:rPr>
              <a:t>T</a:t>
            </a:r>
            <a:r>
              <a:rPr b="1" sz="1777" lang="en-US">
                <a:solidFill>
                  <a:srgbClr val="000000"/>
                </a:solidFill>
                <a:latin typeface="Times New Roman"/>
                <a:ea typeface="Times New Roman"/>
                <a:cs typeface="Times New Roman"/>
                <a:sym typeface="Times New Roman"/>
              </a:rPr>
              <a:t>, T </a:t>
            </a:r>
            <a:r>
              <a:rPr b="1" sz="1185" lang="en-US">
                <a:solidFill>
                  <a:srgbClr val="000000"/>
                </a:solidFill>
                <a:latin typeface="Times New Roman"/>
                <a:ea typeface="Times New Roman"/>
                <a:cs typeface="Times New Roman"/>
                <a:sym typeface="Times New Roman"/>
              </a:rPr>
              <a:t>COL</a:t>
            </a:r>
            <a:r>
              <a:rPr b="1" sz="1777" lang="en-US">
                <a:solidFill>
                  <a:srgbClr val="000000"/>
                </a:solidFill>
                <a:latin typeface="Times New Roman"/>
                <a:ea typeface="Times New Roman"/>
                <a:cs typeface="Times New Roman"/>
                <a:sym typeface="Times New Roman"/>
              </a:rPr>
              <a:t> )</a:t>
            </a:r>
          </a:p>
        </p:txBody>
      </p:sp>
      <p:sp>
        <p:nvSpPr>
          <p:cNvPr id="213" name="Shape 213"/>
          <p:cNvSpPr txBox="1"/>
          <p:nvPr/>
        </p:nvSpPr>
        <p:spPr>
          <a:xfrm>
            <a:off y="2460625" x="6623400"/>
            <a:ext cy="347824" cx="3510475"/>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CVA</a:t>
            </a:r>
            <a:r>
              <a:rPr b="1" sz="1185" lang="en-US">
                <a:solidFill>
                  <a:srgbClr val="000000"/>
                </a:solidFill>
                <a:latin typeface="Times New Roman"/>
                <a:ea typeface="Times New Roman"/>
                <a:cs typeface="Times New Roman"/>
                <a:sym typeface="Times New Roman"/>
              </a:rPr>
              <a:t> 0 </a:t>
            </a:r>
            <a:r>
              <a:rPr b="1" sz="1777" lang="en-US">
                <a:solidFill>
                  <a:srgbClr val="000000"/>
                </a:solidFill>
                <a:latin typeface="Times New Roman"/>
                <a:ea typeface="Times New Roman"/>
                <a:cs typeface="Times New Roman"/>
                <a:sym typeface="Times New Roman"/>
              </a:rPr>
              <a:t>= f ( M </a:t>
            </a:r>
            <a:r>
              <a:rPr b="1" sz="1185" lang="en-US">
                <a:solidFill>
                  <a:srgbClr val="000000"/>
                </a:solidFill>
                <a:latin typeface="Times New Roman"/>
                <a:ea typeface="Times New Roman"/>
                <a:cs typeface="Times New Roman"/>
                <a:sym typeface="Times New Roman"/>
              </a:rPr>
              <a:t>T</a:t>
            </a:r>
            <a:r>
              <a:rPr b="1" sz="1777" lang="en-US">
                <a:solidFill>
                  <a:srgbClr val="000000"/>
                </a:solidFill>
                <a:latin typeface="Times New Roman"/>
                <a:ea typeface="Times New Roman"/>
                <a:cs typeface="Times New Roman"/>
                <a:sym typeface="Times New Roman"/>
              </a:rPr>
              <a:t>, N </a:t>
            </a:r>
            <a:r>
              <a:rPr b="1" sz="1185" lang="en-US">
                <a:solidFill>
                  <a:srgbClr val="000000"/>
                </a:solidFill>
                <a:latin typeface="Times New Roman"/>
                <a:ea typeface="Times New Roman"/>
                <a:cs typeface="Times New Roman"/>
                <a:sym typeface="Times New Roman"/>
              </a:rPr>
              <a:t>T</a:t>
            </a:r>
            <a:r>
              <a:rPr sz="1555" lang="en-US">
                <a:solidFill>
                  <a:srgbClr val="000000"/>
                </a:solidFill>
                <a:latin typeface="Times New Roman"/>
                <a:ea typeface="Times New Roman"/>
                <a:cs typeface="Times New Roman"/>
                <a:sym typeface="Times New Roman"/>
              </a:rPr>
              <a:t> , </a:t>
            </a:r>
            <a:r>
              <a:rPr b="1" sz="1777" lang="en-US">
                <a:solidFill>
                  <a:srgbClr val="000000"/>
                </a:solidFill>
                <a:latin typeface="Times New Roman"/>
                <a:ea typeface="Times New Roman"/>
                <a:cs typeface="Times New Roman"/>
                <a:sym typeface="Times New Roman"/>
              </a:rPr>
              <a:t>C </a:t>
            </a:r>
            <a:r>
              <a:rPr b="1" sz="1185" lang="en-US">
                <a:solidFill>
                  <a:srgbClr val="000000"/>
                </a:solidFill>
                <a:latin typeface="Times New Roman"/>
                <a:ea typeface="Times New Roman"/>
                <a:cs typeface="Times New Roman"/>
                <a:sym typeface="Times New Roman"/>
              </a:rPr>
              <a:t>0</a:t>
            </a:r>
            <a:r>
              <a:rPr b="1" sz="1777" lang="en-US">
                <a:solidFill>
                  <a:srgbClr val="000000"/>
                </a:solidFill>
                <a:latin typeface="Times New Roman"/>
                <a:ea typeface="Times New Roman"/>
                <a:cs typeface="Times New Roman"/>
                <a:sym typeface="Times New Roman"/>
              </a:rPr>
              <a:t>, T </a:t>
            </a:r>
            <a:r>
              <a:rPr b="1" sz="1185" lang="en-US">
                <a:solidFill>
                  <a:srgbClr val="000000"/>
                </a:solidFill>
                <a:latin typeface="Times New Roman"/>
                <a:ea typeface="Times New Roman"/>
                <a:cs typeface="Times New Roman"/>
                <a:sym typeface="Times New Roman"/>
              </a:rPr>
              <a:t>0</a:t>
            </a:r>
            <a:r>
              <a:rPr b="1" sz="1777" lang="en-US">
                <a:solidFill>
                  <a:srgbClr val="000000"/>
                </a:solidFill>
                <a:latin typeface="Times New Roman"/>
                <a:ea typeface="Times New Roman"/>
                <a:cs typeface="Times New Roman"/>
                <a:sym typeface="Times New Roman"/>
              </a:rPr>
              <a:t>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y="0" x="0"/>
          <a:ext cy="0" cx="0"/>
          <a:chOff y="0" x="0"/>
          <a:chExt cy="0" cx="0"/>
        </a:xfrm>
      </p:grpSpPr>
      <p:pic>
        <p:nvPicPr>
          <p:cNvPr id="218" name="Shape 218"/>
          <p:cNvPicPr preferRelativeResize="0"/>
          <p:nvPr/>
        </p:nvPicPr>
        <p:blipFill>
          <a:blip r:embed="rId3">
            <a:alphaModFix/>
          </a:blip>
          <a:stretch>
            <a:fillRect/>
          </a:stretch>
        </p:blipFill>
        <p:spPr>
          <a:xfrm>
            <a:off y="751400" x="254000"/>
            <a:ext cy="21150" cx="9736650"/>
          </a:xfrm>
          <a:prstGeom prst="rect">
            <a:avLst/>
          </a:prstGeom>
          <a:noFill/>
          <a:ln>
            <a:noFill/>
          </a:ln>
        </p:spPr>
      </p:pic>
      <p:pic>
        <p:nvPicPr>
          <p:cNvPr id="219" name="Shape 219"/>
          <p:cNvPicPr preferRelativeResize="0"/>
          <p:nvPr/>
        </p:nvPicPr>
        <p:blipFill>
          <a:blip r:embed="rId4">
            <a:alphaModFix/>
          </a:blip>
          <a:stretch>
            <a:fillRect/>
          </a:stretch>
        </p:blipFill>
        <p:spPr>
          <a:xfrm>
            <a:off y="84650" x="8382000"/>
            <a:ext cy="253974" cx="1703900"/>
          </a:xfrm>
          <a:prstGeom prst="rect">
            <a:avLst/>
          </a:prstGeom>
          <a:noFill/>
          <a:ln>
            <a:noFill/>
          </a:ln>
        </p:spPr>
      </p:pic>
      <p:sp>
        <p:nvSpPr>
          <p:cNvPr id="220" name="Shape 220"/>
          <p:cNvSpPr txBox="1"/>
          <p:nvPr/>
        </p:nvSpPr>
        <p:spPr>
          <a:xfrm>
            <a:off y="423325" x="254000"/>
            <a:ext cy="351350" cx="9322500"/>
          </a:xfrm>
          <a:prstGeom prst="rect">
            <a:avLst/>
          </a:prstGeom>
          <a:noFill/>
          <a:ln>
            <a:noFill/>
          </a:ln>
        </p:spPr>
        <p:txBody>
          <a:bodyPr bIns="38100" rIns="38100" lIns="38100" tIns="38100" anchor="b" anchorCtr="0">
            <a:noAutofit/>
          </a:bodyPr>
          <a:lstStyle/>
          <a:p>
            <a:pPr algn="l" marR="0" indent="0" marL="0">
              <a:lnSpc>
                <a:spcPct val="120312"/>
              </a:lnSpc>
              <a:spcBef>
                <a:spcPts val="0"/>
              </a:spcBef>
              <a:spcAft>
                <a:spcPts val="0"/>
              </a:spcAft>
              <a:buNone/>
            </a:pPr>
            <a:r>
              <a:rPr b="1" sz="1777" lang="en-US">
                <a:solidFill>
                  <a:srgbClr val="000000"/>
                </a:solidFill>
                <a:latin typeface="Arial"/>
                <a:ea typeface="Arial"/>
                <a:cs typeface="Arial"/>
                <a:sym typeface="Arial"/>
              </a:rPr>
              <a:t>Deal Activity P&amp;L (Aggregate Level)</a:t>
            </a:r>
          </a:p>
        </p:txBody>
      </p:sp>
      <p:pic>
        <p:nvPicPr>
          <p:cNvPr id="221" name="Shape 221"/>
          <p:cNvPicPr preferRelativeResize="0"/>
          <p:nvPr/>
        </p:nvPicPr>
        <p:blipFill>
          <a:blip r:embed="rId5">
            <a:alphaModFix/>
          </a:blip>
          <a:stretch>
            <a:fillRect/>
          </a:stretch>
        </p:blipFill>
        <p:spPr>
          <a:xfrm>
            <a:off y="910150" x="232825"/>
            <a:ext cy="6477000" cx="9779000"/>
          </a:xfrm>
          <a:prstGeom prst="rect">
            <a:avLst/>
          </a:prstGeom>
          <a:noFill/>
          <a:ln>
            <a:noFill/>
          </a:ln>
        </p:spPr>
      </p:pic>
      <p:pic>
        <p:nvPicPr>
          <p:cNvPr id="222" name="Shape 222"/>
          <p:cNvPicPr preferRelativeResize="0"/>
          <p:nvPr/>
        </p:nvPicPr>
        <p:blipFill>
          <a:blip r:embed="rId6">
            <a:alphaModFix/>
          </a:blip>
          <a:stretch>
            <a:fillRect/>
          </a:stretch>
        </p:blipFill>
        <p:spPr>
          <a:xfrm>
            <a:off y="709075" x="317500"/>
            <a:ext cy="42325" cx="9567325"/>
          </a:xfrm>
          <a:prstGeom prst="rect">
            <a:avLst/>
          </a:prstGeom>
          <a:noFill/>
          <a:ln>
            <a:noFill/>
          </a:ln>
        </p:spPr>
      </p:pic>
      <p:pic>
        <p:nvPicPr>
          <p:cNvPr id="223" name="Shape 223"/>
          <p:cNvPicPr preferRelativeResize="0"/>
          <p:nvPr/>
        </p:nvPicPr>
        <p:blipFill>
          <a:blip r:embed="rId7">
            <a:alphaModFix/>
          </a:blip>
          <a:stretch>
            <a:fillRect/>
          </a:stretch>
        </p:blipFill>
        <p:spPr>
          <a:xfrm>
            <a:off y="5101150" x="2794000"/>
            <a:ext cy="2010824" cx="2137825"/>
          </a:xfrm>
          <a:prstGeom prst="rect">
            <a:avLst/>
          </a:prstGeom>
          <a:noFill/>
          <a:ln>
            <a:noFill/>
          </a:ln>
        </p:spPr>
      </p:pic>
      <p:sp>
        <p:nvSpPr>
          <p:cNvPr id="224" name="Shape 224"/>
          <p:cNvSpPr txBox="1"/>
          <p:nvPr/>
        </p:nvSpPr>
        <p:spPr>
          <a:xfrm>
            <a:off y="5958400" x="2862775"/>
            <a:ext cy="347824" cx="1670749"/>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Sampras</a:t>
            </a:r>
          </a:p>
        </p:txBody>
      </p:sp>
      <p:pic>
        <p:nvPicPr>
          <p:cNvPr id="225" name="Shape 225"/>
          <p:cNvPicPr preferRelativeResize="0"/>
          <p:nvPr/>
        </p:nvPicPr>
        <p:blipFill>
          <a:blip r:embed="rId8">
            <a:alphaModFix/>
          </a:blip>
          <a:stretch>
            <a:fillRect/>
          </a:stretch>
        </p:blipFill>
        <p:spPr>
          <a:xfrm>
            <a:off y="5577400" x="3873500"/>
            <a:ext cy="1015974" cx="973649"/>
          </a:xfrm>
          <a:prstGeom prst="rect">
            <a:avLst/>
          </a:prstGeom>
          <a:noFill/>
          <a:ln>
            <a:noFill/>
          </a:ln>
        </p:spPr>
      </p:pic>
      <p:sp>
        <p:nvSpPr>
          <p:cNvPr id="226" name="Shape 226"/>
          <p:cNvSpPr txBox="1"/>
          <p:nvPr/>
        </p:nvSpPr>
        <p:spPr>
          <a:xfrm>
            <a:off y="5799650" x="3702400"/>
            <a:ext cy="584175" cx="1392050"/>
          </a:xfrm>
          <a:prstGeom prst="rect">
            <a:avLst/>
          </a:prstGeom>
          <a:noFill/>
          <a:ln>
            <a:noFill/>
          </a:ln>
        </p:spPr>
        <p:txBody>
          <a:bodyPr bIns="38100" rIns="38100" lIns="38100" tIns="38100" anchor="t" anchorCtr="0">
            <a:noAutofit/>
          </a:bodyPr>
          <a:lstStyle/>
          <a:p>
            <a:pPr algn="ctr" marR="0" indent="0" marL="0">
              <a:lnSpc>
                <a:spcPct val="119791"/>
              </a:lnSpc>
              <a:spcBef>
                <a:spcPts val="0"/>
              </a:spcBef>
              <a:spcAft>
                <a:spcPts val="0"/>
              </a:spcAft>
              <a:buNone/>
            </a:pPr>
            <a:r>
              <a:rPr sz="1333" lang="en-US">
                <a:solidFill>
                  <a:srgbClr val="000000"/>
                </a:solidFill>
                <a:latin typeface="Times New Roman"/>
                <a:ea typeface="Times New Roman"/>
                <a:cs typeface="Times New Roman"/>
                <a:sym typeface="Times New Roman"/>
              </a:rPr>
              <a:t>CVA </a:t>
            </a:r>
          </a:p>
          <a:p>
            <a:pPr algn="ctr" marR="0" indent="0" marL="0">
              <a:lnSpc>
                <a:spcPct val="119791"/>
              </a:lnSpc>
              <a:spcBef>
                <a:spcPts val="604"/>
              </a:spcBef>
              <a:spcAft>
                <a:spcPts val="0"/>
              </a:spcAft>
              <a:buNone/>
            </a:pPr>
            <a:r>
              <a:rPr sz="1333" lang="en-US">
                <a:solidFill>
                  <a:srgbClr val="000000"/>
                </a:solidFill>
                <a:latin typeface="Times New Roman"/>
                <a:ea typeface="Times New Roman"/>
                <a:cs typeface="Times New Roman"/>
                <a:sym typeface="Times New Roman"/>
              </a:rPr>
              <a:t>Calculator</a:t>
            </a:r>
          </a:p>
        </p:txBody>
      </p:sp>
      <p:pic>
        <p:nvPicPr>
          <p:cNvPr id="227" name="Shape 227"/>
          <p:cNvPicPr preferRelativeResize="0"/>
          <p:nvPr/>
        </p:nvPicPr>
        <p:blipFill>
          <a:blip r:embed="rId9">
            <a:alphaModFix/>
          </a:blip>
          <a:stretch>
            <a:fillRect/>
          </a:stretch>
        </p:blipFill>
        <p:spPr>
          <a:xfrm>
            <a:off y="6000750" x="4900075"/>
            <a:ext cy="370400" cx="1619250"/>
          </a:xfrm>
          <a:prstGeom prst="rect">
            <a:avLst/>
          </a:prstGeom>
          <a:noFill/>
          <a:ln>
            <a:noFill/>
          </a:ln>
        </p:spPr>
      </p:pic>
      <p:sp>
        <p:nvSpPr>
          <p:cNvPr id="228" name="Shape 228"/>
          <p:cNvSpPr txBox="1"/>
          <p:nvPr/>
        </p:nvSpPr>
        <p:spPr>
          <a:xfrm>
            <a:off y="5759075" x="5182300"/>
            <a:ext cy="347824" cx="991649"/>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CVA </a:t>
            </a:r>
            <a:r>
              <a:rPr b="1" sz="1185" lang="en-US">
                <a:solidFill>
                  <a:srgbClr val="000000"/>
                </a:solidFill>
                <a:latin typeface="Times New Roman"/>
                <a:ea typeface="Times New Roman"/>
                <a:cs typeface="Times New Roman"/>
                <a:sym typeface="Times New Roman"/>
              </a:rPr>
              <a:t>ACT</a:t>
            </a:r>
          </a:p>
        </p:txBody>
      </p:sp>
      <p:sp>
        <p:nvSpPr>
          <p:cNvPr id="229" name="Shape 229"/>
          <p:cNvSpPr txBox="1"/>
          <p:nvPr/>
        </p:nvSpPr>
        <p:spPr>
          <a:xfrm>
            <a:off y="5358675" x="661450"/>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M</a:t>
            </a:r>
            <a:r>
              <a:rPr b="1" sz="1333" lang="en-US">
                <a:solidFill>
                  <a:srgbClr val="000000"/>
                </a:solidFill>
                <a:latin typeface="Times New Roman"/>
                <a:ea typeface="Times New Roman"/>
                <a:cs typeface="Times New Roman"/>
                <a:sym typeface="Times New Roman"/>
              </a:rPr>
              <a:t>T</a:t>
            </a:r>
          </a:p>
        </p:txBody>
      </p:sp>
      <p:sp>
        <p:nvSpPr>
          <p:cNvPr id="230" name="Shape 230"/>
          <p:cNvSpPr txBox="1"/>
          <p:nvPr/>
        </p:nvSpPr>
        <p:spPr>
          <a:xfrm>
            <a:off y="5958400" x="661450"/>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R</a:t>
            </a:r>
            <a:r>
              <a:rPr b="1" sz="1333" lang="en-US">
                <a:solidFill>
                  <a:srgbClr val="000000"/>
                </a:solidFill>
                <a:latin typeface="Times New Roman"/>
                <a:ea typeface="Times New Roman"/>
                <a:cs typeface="Times New Roman"/>
                <a:sym typeface="Times New Roman"/>
              </a:rPr>
              <a:t>T</a:t>
            </a:r>
          </a:p>
        </p:txBody>
      </p:sp>
      <p:sp>
        <p:nvSpPr>
          <p:cNvPr id="231" name="Shape 231"/>
          <p:cNvSpPr txBox="1"/>
          <p:nvPr/>
        </p:nvSpPr>
        <p:spPr>
          <a:xfrm>
            <a:off y="6558125" x="342175"/>
            <a:ext cy="381349" cx="8329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D</a:t>
            </a:r>
            <a:r>
              <a:rPr b="1" sz="1333" lang="en-US">
                <a:solidFill>
                  <a:srgbClr val="000000"/>
                </a:solidFill>
                <a:latin typeface="Times New Roman"/>
                <a:ea typeface="Times New Roman"/>
                <a:cs typeface="Times New Roman"/>
                <a:sym typeface="Times New Roman"/>
              </a:rPr>
              <a:t>T </a:t>
            </a:r>
            <a:r>
              <a:rPr b="1" sz="2000" lang="en-US">
                <a:solidFill>
                  <a:srgbClr val="000000"/>
                </a:solidFill>
                <a:latin typeface="Times New Roman"/>
                <a:ea typeface="Times New Roman"/>
                <a:cs typeface="Times New Roman"/>
                <a:sym typeface="Times New Roman"/>
              </a:rPr>
              <a:t>- U</a:t>
            </a:r>
          </a:p>
        </p:txBody>
      </p:sp>
      <p:pic>
        <p:nvPicPr>
          <p:cNvPr id="232" name="Shape 232"/>
          <p:cNvPicPr preferRelativeResize="0"/>
          <p:nvPr/>
        </p:nvPicPr>
        <p:blipFill>
          <a:blip r:embed="rId10">
            <a:alphaModFix/>
          </a:blip>
          <a:stretch>
            <a:fillRect/>
          </a:stretch>
        </p:blipFill>
        <p:spPr>
          <a:xfrm>
            <a:off y="5365725" x="1100650"/>
            <a:ext cy="285750" cx="1534574"/>
          </a:xfrm>
          <a:prstGeom prst="rect">
            <a:avLst/>
          </a:prstGeom>
          <a:noFill/>
          <a:ln>
            <a:noFill/>
          </a:ln>
        </p:spPr>
      </p:pic>
      <p:pic>
        <p:nvPicPr>
          <p:cNvPr id="233" name="Shape 233"/>
          <p:cNvPicPr preferRelativeResize="0"/>
          <p:nvPr/>
        </p:nvPicPr>
        <p:blipFill>
          <a:blip r:embed="rId11">
            <a:alphaModFix/>
          </a:blip>
          <a:stretch>
            <a:fillRect/>
          </a:stretch>
        </p:blipFill>
        <p:spPr>
          <a:xfrm>
            <a:off y="5969000" x="1068900"/>
            <a:ext cy="275149" cx="1534574"/>
          </a:xfrm>
          <a:prstGeom prst="rect">
            <a:avLst/>
          </a:prstGeom>
          <a:noFill/>
          <a:ln>
            <a:noFill/>
          </a:ln>
        </p:spPr>
      </p:pic>
      <p:pic>
        <p:nvPicPr>
          <p:cNvPr id="234" name="Shape 234"/>
          <p:cNvPicPr preferRelativeResize="0"/>
          <p:nvPr/>
        </p:nvPicPr>
        <p:blipFill>
          <a:blip r:embed="rId12">
            <a:alphaModFix/>
          </a:blip>
          <a:stretch>
            <a:fillRect/>
          </a:stretch>
        </p:blipFill>
        <p:spPr>
          <a:xfrm>
            <a:off y="6572250" x="1068900"/>
            <a:ext cy="275149" cx="1534574"/>
          </a:xfrm>
          <a:prstGeom prst="rect">
            <a:avLst/>
          </a:prstGeom>
          <a:noFill/>
          <a:ln>
            <a:noFill/>
          </a:ln>
        </p:spPr>
      </p:pic>
      <p:sp>
        <p:nvSpPr>
          <p:cNvPr id="235" name="Shape 235"/>
          <p:cNvSpPr txBox="1"/>
          <p:nvPr/>
        </p:nvSpPr>
        <p:spPr>
          <a:xfrm>
            <a:off y="4021650" x="6182425"/>
            <a:ext cy="414849" cx="3711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2222" lang="en-US">
                <a:solidFill>
                  <a:srgbClr val="000000"/>
                </a:solidFill>
                <a:latin typeface="Times New Roman"/>
                <a:ea typeface="Times New Roman"/>
                <a:cs typeface="Times New Roman"/>
                <a:sym typeface="Times New Roman"/>
              </a:rPr>
              <a:t>P&amp;L</a:t>
            </a:r>
            <a:r>
              <a:rPr sz="1481" lang="en-US">
                <a:solidFill>
                  <a:srgbClr val="000000"/>
                </a:solidFill>
                <a:latin typeface="Times New Roman"/>
                <a:ea typeface="Times New Roman"/>
                <a:cs typeface="Times New Roman"/>
                <a:sym typeface="Times New Roman"/>
              </a:rPr>
              <a:t>ACT</a:t>
            </a:r>
            <a:r>
              <a:rPr sz="2222" lang="en-US">
                <a:solidFill>
                  <a:srgbClr val="000000"/>
                </a:solidFill>
                <a:latin typeface="Times New Roman"/>
                <a:ea typeface="Times New Roman"/>
                <a:cs typeface="Times New Roman"/>
                <a:sym typeface="Times New Roman"/>
              </a:rPr>
              <a:t> = f (CVA </a:t>
            </a:r>
            <a:r>
              <a:rPr sz="1481" lang="en-US">
                <a:solidFill>
                  <a:srgbClr val="000000"/>
                </a:solidFill>
                <a:latin typeface="Times New Roman"/>
                <a:ea typeface="Times New Roman"/>
                <a:cs typeface="Times New Roman"/>
                <a:sym typeface="Times New Roman"/>
              </a:rPr>
              <a:t>T</a:t>
            </a:r>
            <a:r>
              <a:rPr sz="2222" lang="en-US">
                <a:solidFill>
                  <a:srgbClr val="000000"/>
                </a:solidFill>
                <a:latin typeface="Times New Roman"/>
                <a:ea typeface="Times New Roman"/>
                <a:cs typeface="Times New Roman"/>
                <a:sym typeface="Times New Roman"/>
              </a:rPr>
              <a:t>, CVA </a:t>
            </a:r>
            <a:r>
              <a:rPr sz="1481" lang="en-US">
                <a:solidFill>
                  <a:srgbClr val="000000"/>
                </a:solidFill>
                <a:latin typeface="Times New Roman"/>
                <a:ea typeface="Times New Roman"/>
                <a:cs typeface="Times New Roman"/>
                <a:sym typeface="Times New Roman"/>
              </a:rPr>
              <a:t>ACT </a:t>
            </a:r>
            <a:r>
              <a:rPr sz="2222" lang="en-US">
                <a:solidFill>
                  <a:srgbClr val="000000"/>
                </a:solidFill>
                <a:latin typeface="Times New Roman"/>
                <a:ea typeface="Times New Roman"/>
                <a:cs typeface="Times New Roman"/>
                <a:sym typeface="Times New Roman"/>
              </a:rPr>
              <a:t>)</a:t>
            </a:r>
          </a:p>
        </p:txBody>
      </p:sp>
      <p:pic>
        <p:nvPicPr>
          <p:cNvPr id="236" name="Shape 236"/>
          <p:cNvPicPr preferRelativeResize="0"/>
          <p:nvPr/>
        </p:nvPicPr>
        <p:blipFill>
          <a:blip r:embed="rId13">
            <a:alphaModFix/>
          </a:blip>
          <a:stretch>
            <a:fillRect/>
          </a:stretch>
        </p:blipFill>
        <p:spPr>
          <a:xfrm>
            <a:off y="3788825" x="5969000"/>
            <a:ext cy="846650" cx="4053400"/>
          </a:xfrm>
          <a:prstGeom prst="rect">
            <a:avLst/>
          </a:prstGeom>
          <a:noFill/>
          <a:ln>
            <a:noFill/>
          </a:ln>
        </p:spPr>
      </p:pic>
      <p:sp>
        <p:nvSpPr>
          <p:cNvPr id="237" name="Shape 237"/>
          <p:cNvSpPr txBox="1"/>
          <p:nvPr/>
        </p:nvSpPr>
        <p:spPr>
          <a:xfrm>
            <a:off y="2541750" x="6702775"/>
            <a:ext cy="347824" cx="3272350"/>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CVA</a:t>
            </a:r>
            <a:r>
              <a:rPr b="1" sz="1185" lang="en-US">
                <a:solidFill>
                  <a:srgbClr val="000000"/>
                </a:solidFill>
                <a:latin typeface="Times New Roman"/>
                <a:ea typeface="Times New Roman"/>
                <a:cs typeface="Times New Roman"/>
                <a:sym typeface="Times New Roman"/>
              </a:rPr>
              <a:t> T </a:t>
            </a:r>
            <a:r>
              <a:rPr b="1" sz="1777" lang="en-US">
                <a:solidFill>
                  <a:srgbClr val="000000"/>
                </a:solidFill>
                <a:latin typeface="Times New Roman"/>
                <a:ea typeface="Times New Roman"/>
                <a:cs typeface="Times New Roman"/>
                <a:sym typeface="Times New Roman"/>
              </a:rPr>
              <a:t>= f ( M </a:t>
            </a:r>
            <a:r>
              <a:rPr b="1" sz="1185" lang="en-US">
                <a:solidFill>
                  <a:srgbClr val="000000"/>
                </a:solidFill>
                <a:latin typeface="Times New Roman"/>
                <a:ea typeface="Times New Roman"/>
                <a:cs typeface="Times New Roman"/>
                <a:sym typeface="Times New Roman"/>
              </a:rPr>
              <a:t>T</a:t>
            </a:r>
            <a:r>
              <a:rPr b="1" sz="1777" lang="en-US">
                <a:solidFill>
                  <a:srgbClr val="000000"/>
                </a:solidFill>
                <a:latin typeface="Times New Roman"/>
                <a:ea typeface="Times New Roman"/>
                <a:cs typeface="Times New Roman"/>
                <a:sym typeface="Times New Roman"/>
              </a:rPr>
              <a:t>, R </a:t>
            </a:r>
            <a:r>
              <a:rPr b="1" sz="1185" lang="en-US">
                <a:solidFill>
                  <a:srgbClr val="000000"/>
                </a:solidFill>
                <a:latin typeface="Times New Roman"/>
                <a:ea typeface="Times New Roman"/>
                <a:cs typeface="Times New Roman"/>
                <a:sym typeface="Times New Roman"/>
              </a:rPr>
              <a:t>T</a:t>
            </a:r>
            <a:r>
              <a:rPr b="1" sz="1777" lang="en-US">
                <a:solidFill>
                  <a:srgbClr val="000000"/>
                </a:solidFill>
                <a:latin typeface="Times New Roman"/>
                <a:ea typeface="Times New Roman"/>
                <a:cs typeface="Times New Roman"/>
                <a:sym typeface="Times New Roman"/>
              </a:rPr>
              <a:t>, D </a:t>
            </a:r>
            <a:r>
              <a:rPr b="1" sz="1185" lang="en-US">
                <a:solidFill>
                  <a:srgbClr val="000000"/>
                </a:solidFill>
                <a:latin typeface="Times New Roman"/>
                <a:ea typeface="Times New Roman"/>
                <a:cs typeface="Times New Roman"/>
                <a:sym typeface="Times New Roman"/>
              </a:rPr>
              <a:t>T</a:t>
            </a:r>
            <a:r>
              <a:rPr b="1" sz="1777" lang="en-US">
                <a:solidFill>
                  <a:srgbClr val="000000"/>
                </a:solidFill>
                <a:latin typeface="Times New Roman"/>
                <a:ea typeface="Times New Roman"/>
                <a:cs typeface="Times New Roman"/>
                <a:sym typeface="Times New Roman"/>
              </a:rPr>
              <a:t> )</a:t>
            </a:r>
          </a:p>
        </p:txBody>
      </p:sp>
      <p:sp>
        <p:nvSpPr>
          <p:cNvPr id="238" name="Shape 238"/>
          <p:cNvSpPr txBox="1"/>
          <p:nvPr/>
        </p:nvSpPr>
        <p:spPr>
          <a:xfrm>
            <a:off y="5998975" x="6702775"/>
            <a:ext cy="347824" cx="3272350"/>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CVA</a:t>
            </a:r>
            <a:r>
              <a:rPr b="1" sz="1185" lang="en-US">
                <a:solidFill>
                  <a:srgbClr val="000000"/>
                </a:solidFill>
                <a:latin typeface="Times New Roman"/>
                <a:ea typeface="Times New Roman"/>
                <a:cs typeface="Times New Roman"/>
                <a:sym typeface="Times New Roman"/>
              </a:rPr>
              <a:t> ACT </a:t>
            </a:r>
            <a:r>
              <a:rPr b="1" sz="1777" lang="en-US">
                <a:solidFill>
                  <a:srgbClr val="000000"/>
                </a:solidFill>
                <a:latin typeface="Times New Roman"/>
                <a:ea typeface="Times New Roman"/>
                <a:cs typeface="Times New Roman"/>
                <a:sym typeface="Times New Roman"/>
              </a:rPr>
              <a:t>= f ( M </a:t>
            </a:r>
            <a:r>
              <a:rPr b="1" sz="1185" lang="en-US">
                <a:solidFill>
                  <a:srgbClr val="000000"/>
                </a:solidFill>
                <a:latin typeface="Times New Roman"/>
                <a:ea typeface="Times New Roman"/>
                <a:cs typeface="Times New Roman"/>
                <a:sym typeface="Times New Roman"/>
              </a:rPr>
              <a:t>T</a:t>
            </a:r>
            <a:r>
              <a:rPr b="1" sz="1777" lang="en-US">
                <a:solidFill>
                  <a:srgbClr val="000000"/>
                </a:solidFill>
                <a:latin typeface="Times New Roman"/>
                <a:ea typeface="Times New Roman"/>
                <a:cs typeface="Times New Roman"/>
                <a:sym typeface="Times New Roman"/>
              </a:rPr>
              <a:t>, R </a:t>
            </a:r>
            <a:r>
              <a:rPr b="1" sz="1185" lang="en-US">
                <a:solidFill>
                  <a:srgbClr val="000000"/>
                </a:solidFill>
                <a:latin typeface="Times New Roman"/>
                <a:ea typeface="Times New Roman"/>
                <a:cs typeface="Times New Roman"/>
                <a:sym typeface="Times New Roman"/>
              </a:rPr>
              <a:t>T</a:t>
            </a:r>
            <a:r>
              <a:rPr b="1" sz="1777" lang="en-US">
                <a:solidFill>
                  <a:srgbClr val="000000"/>
                </a:solidFill>
                <a:latin typeface="Times New Roman"/>
                <a:ea typeface="Times New Roman"/>
                <a:cs typeface="Times New Roman"/>
                <a:sym typeface="Times New Roman"/>
              </a:rPr>
              <a:t>, D </a:t>
            </a:r>
            <a:r>
              <a:rPr b="1" sz="1185" lang="en-US">
                <a:solidFill>
                  <a:srgbClr val="000000"/>
                </a:solidFill>
                <a:latin typeface="Times New Roman"/>
                <a:ea typeface="Times New Roman"/>
                <a:cs typeface="Times New Roman"/>
                <a:sym typeface="Times New Roman"/>
              </a:rPr>
              <a:t>T</a:t>
            </a:r>
            <a:r>
              <a:rPr b="1" sz="1777" lang="en-US">
                <a:solidFill>
                  <a:srgbClr val="000000"/>
                </a:solidFill>
                <a:latin typeface="Times New Roman"/>
                <a:ea typeface="Times New Roman"/>
                <a:cs typeface="Times New Roman"/>
                <a:sym typeface="Times New Roman"/>
              </a:rPr>
              <a:t> – U )</a:t>
            </a:r>
          </a:p>
        </p:txBody>
      </p:sp>
      <p:sp>
        <p:nvSpPr>
          <p:cNvPr id="239" name="Shape 239"/>
          <p:cNvSpPr txBox="1"/>
          <p:nvPr/>
        </p:nvSpPr>
        <p:spPr>
          <a:xfrm>
            <a:off y="4758950" x="3342550"/>
            <a:ext cy="312549" cx="1116874"/>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b="1" sz="1555" lang="en-US">
                <a:solidFill>
                  <a:srgbClr val="0000FF"/>
                </a:solidFill>
                <a:latin typeface="Times New Roman"/>
                <a:ea typeface="Times New Roman"/>
                <a:cs typeface="Times New Roman"/>
                <a:sym typeface="Times New Roman"/>
              </a:rPr>
              <a:t>Base Run </a:t>
            </a:r>
            <a:r>
              <a:rPr b="1" sz="1037" lang="en-US">
                <a:solidFill>
                  <a:srgbClr val="0000FF"/>
                </a:solidFill>
                <a:latin typeface="Times New Roman"/>
                <a:ea typeface="Times New Roman"/>
                <a:cs typeface="Times New Roman"/>
                <a:sym typeface="Times New Roman"/>
              </a:rPr>
              <a:t>T</a:t>
            </a:r>
          </a:p>
        </p:txBody>
      </p:sp>
      <p:sp>
        <p:nvSpPr>
          <p:cNvPr id="240" name="Shape 240"/>
          <p:cNvSpPr txBox="1"/>
          <p:nvPr/>
        </p:nvSpPr>
        <p:spPr>
          <a:xfrm>
            <a:off y="1180025" x="3342550"/>
            <a:ext cy="312549" cx="1116874"/>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b="1" sz="1555" lang="en-US">
                <a:solidFill>
                  <a:srgbClr val="0000FF"/>
                </a:solidFill>
                <a:latin typeface="Times New Roman"/>
                <a:ea typeface="Times New Roman"/>
                <a:cs typeface="Times New Roman"/>
                <a:sym typeface="Times New Roman"/>
              </a:rPr>
              <a:t>Base Run </a:t>
            </a:r>
            <a:r>
              <a:rPr b="1" sz="1037" lang="en-US">
                <a:solidFill>
                  <a:srgbClr val="0000FF"/>
                </a:solidFill>
                <a:latin typeface="Times New Roman"/>
                <a:ea typeface="Times New Roman"/>
                <a:cs typeface="Times New Roman"/>
                <a:sym typeface="Times New Roman"/>
              </a:rPr>
              <a:t>T</a:t>
            </a:r>
          </a:p>
        </p:txBody>
      </p:sp>
      <p:pic>
        <p:nvPicPr>
          <p:cNvPr id="241" name="Shape 241"/>
          <p:cNvPicPr preferRelativeResize="0"/>
          <p:nvPr/>
        </p:nvPicPr>
        <p:blipFill>
          <a:blip r:embed="rId7">
            <a:alphaModFix/>
          </a:blip>
          <a:stretch>
            <a:fillRect/>
          </a:stretch>
        </p:blipFill>
        <p:spPr>
          <a:xfrm>
            <a:off y="1524000" x="2794000"/>
            <a:ext cy="2010824" cx="2137825"/>
          </a:xfrm>
          <a:prstGeom prst="rect">
            <a:avLst/>
          </a:prstGeom>
          <a:noFill/>
          <a:ln>
            <a:noFill/>
          </a:ln>
        </p:spPr>
      </p:pic>
      <p:sp>
        <p:nvSpPr>
          <p:cNvPr id="242" name="Shape 242"/>
          <p:cNvSpPr txBox="1"/>
          <p:nvPr/>
        </p:nvSpPr>
        <p:spPr>
          <a:xfrm>
            <a:off y="2381250" x="2862775"/>
            <a:ext cy="347824" cx="1670749"/>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Sampras</a:t>
            </a:r>
          </a:p>
        </p:txBody>
      </p:sp>
      <p:pic>
        <p:nvPicPr>
          <p:cNvPr id="243" name="Shape 243"/>
          <p:cNvPicPr preferRelativeResize="0"/>
          <p:nvPr/>
        </p:nvPicPr>
        <p:blipFill>
          <a:blip r:embed="rId8">
            <a:alphaModFix/>
          </a:blip>
          <a:stretch>
            <a:fillRect/>
          </a:stretch>
        </p:blipFill>
        <p:spPr>
          <a:xfrm>
            <a:off y="2000250" x="3873500"/>
            <a:ext cy="1015974" cx="973649"/>
          </a:xfrm>
          <a:prstGeom prst="rect">
            <a:avLst/>
          </a:prstGeom>
          <a:noFill/>
          <a:ln>
            <a:noFill/>
          </a:ln>
        </p:spPr>
      </p:pic>
      <p:sp>
        <p:nvSpPr>
          <p:cNvPr id="244" name="Shape 244"/>
          <p:cNvSpPr txBox="1"/>
          <p:nvPr/>
        </p:nvSpPr>
        <p:spPr>
          <a:xfrm>
            <a:off y="2222475" x="3702400"/>
            <a:ext cy="584175" cx="1392050"/>
          </a:xfrm>
          <a:prstGeom prst="rect">
            <a:avLst/>
          </a:prstGeom>
          <a:noFill/>
          <a:ln>
            <a:noFill/>
          </a:ln>
        </p:spPr>
        <p:txBody>
          <a:bodyPr bIns="38100" rIns="38100" lIns="38100" tIns="38100" anchor="t" anchorCtr="0">
            <a:noAutofit/>
          </a:bodyPr>
          <a:lstStyle/>
          <a:p>
            <a:pPr algn="ctr" marR="0" indent="0" marL="0">
              <a:lnSpc>
                <a:spcPct val="119791"/>
              </a:lnSpc>
              <a:spcBef>
                <a:spcPts val="0"/>
              </a:spcBef>
              <a:spcAft>
                <a:spcPts val="0"/>
              </a:spcAft>
              <a:buNone/>
            </a:pPr>
            <a:r>
              <a:rPr sz="1333" lang="en-US">
                <a:solidFill>
                  <a:srgbClr val="000000"/>
                </a:solidFill>
                <a:latin typeface="Times New Roman"/>
                <a:ea typeface="Times New Roman"/>
                <a:cs typeface="Times New Roman"/>
                <a:sym typeface="Times New Roman"/>
              </a:rPr>
              <a:t>CVA </a:t>
            </a:r>
          </a:p>
          <a:p>
            <a:pPr algn="ctr" marR="0" indent="0" marL="0">
              <a:lnSpc>
                <a:spcPct val="119791"/>
              </a:lnSpc>
              <a:spcBef>
                <a:spcPts val="604"/>
              </a:spcBef>
              <a:spcAft>
                <a:spcPts val="0"/>
              </a:spcAft>
              <a:buNone/>
            </a:pPr>
            <a:r>
              <a:rPr sz="1333" lang="en-US">
                <a:solidFill>
                  <a:srgbClr val="000000"/>
                </a:solidFill>
                <a:latin typeface="Times New Roman"/>
                <a:ea typeface="Times New Roman"/>
                <a:cs typeface="Times New Roman"/>
                <a:sym typeface="Times New Roman"/>
              </a:rPr>
              <a:t>Calculator</a:t>
            </a:r>
          </a:p>
        </p:txBody>
      </p:sp>
      <p:pic>
        <p:nvPicPr>
          <p:cNvPr id="245" name="Shape 245"/>
          <p:cNvPicPr preferRelativeResize="0"/>
          <p:nvPr/>
        </p:nvPicPr>
        <p:blipFill>
          <a:blip r:embed="rId9">
            <a:alphaModFix/>
          </a:blip>
          <a:stretch>
            <a:fillRect/>
          </a:stretch>
        </p:blipFill>
        <p:spPr>
          <a:xfrm>
            <a:off y="2423575" x="4900075"/>
            <a:ext cy="370400" cx="1619250"/>
          </a:xfrm>
          <a:prstGeom prst="rect">
            <a:avLst/>
          </a:prstGeom>
          <a:noFill/>
          <a:ln>
            <a:noFill/>
          </a:ln>
        </p:spPr>
      </p:pic>
      <p:sp>
        <p:nvSpPr>
          <p:cNvPr id="246" name="Shape 246"/>
          <p:cNvSpPr txBox="1"/>
          <p:nvPr/>
        </p:nvSpPr>
        <p:spPr>
          <a:xfrm>
            <a:off y="2180150" x="5342800"/>
            <a:ext cy="347824" cx="751749"/>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CVA </a:t>
            </a:r>
            <a:r>
              <a:rPr b="1" sz="1185" lang="en-US">
                <a:solidFill>
                  <a:srgbClr val="000000"/>
                </a:solidFill>
                <a:latin typeface="Times New Roman"/>
                <a:ea typeface="Times New Roman"/>
                <a:cs typeface="Times New Roman"/>
                <a:sym typeface="Times New Roman"/>
              </a:rPr>
              <a:t>T</a:t>
            </a:r>
          </a:p>
        </p:txBody>
      </p:sp>
      <p:sp>
        <p:nvSpPr>
          <p:cNvPr id="247" name="Shape 247"/>
          <p:cNvSpPr txBox="1"/>
          <p:nvPr/>
        </p:nvSpPr>
        <p:spPr>
          <a:xfrm>
            <a:off y="1781525" x="661450"/>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M</a:t>
            </a:r>
            <a:r>
              <a:rPr b="1" sz="1333" lang="en-US">
                <a:solidFill>
                  <a:srgbClr val="000000"/>
                </a:solidFill>
                <a:latin typeface="Times New Roman"/>
                <a:ea typeface="Times New Roman"/>
                <a:cs typeface="Times New Roman"/>
                <a:sym typeface="Times New Roman"/>
              </a:rPr>
              <a:t>T</a:t>
            </a:r>
          </a:p>
        </p:txBody>
      </p:sp>
      <p:sp>
        <p:nvSpPr>
          <p:cNvPr id="248" name="Shape 248"/>
          <p:cNvSpPr txBox="1"/>
          <p:nvPr/>
        </p:nvSpPr>
        <p:spPr>
          <a:xfrm>
            <a:off y="2381250" x="661450"/>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R</a:t>
            </a:r>
            <a:r>
              <a:rPr b="1" sz="1333" lang="en-US">
                <a:solidFill>
                  <a:srgbClr val="000000"/>
                </a:solidFill>
                <a:latin typeface="Times New Roman"/>
                <a:ea typeface="Times New Roman"/>
                <a:cs typeface="Times New Roman"/>
                <a:sym typeface="Times New Roman"/>
              </a:rPr>
              <a:t>T</a:t>
            </a:r>
          </a:p>
        </p:txBody>
      </p:sp>
      <p:sp>
        <p:nvSpPr>
          <p:cNvPr id="249" name="Shape 249"/>
          <p:cNvSpPr txBox="1"/>
          <p:nvPr/>
        </p:nvSpPr>
        <p:spPr>
          <a:xfrm>
            <a:off y="2982725" x="661450"/>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D</a:t>
            </a:r>
            <a:r>
              <a:rPr b="1" sz="1333" lang="en-US">
                <a:solidFill>
                  <a:srgbClr val="000000"/>
                </a:solidFill>
                <a:latin typeface="Times New Roman"/>
                <a:ea typeface="Times New Roman"/>
                <a:cs typeface="Times New Roman"/>
                <a:sym typeface="Times New Roman"/>
              </a:rPr>
              <a:t>T</a:t>
            </a:r>
          </a:p>
        </p:txBody>
      </p:sp>
      <p:pic>
        <p:nvPicPr>
          <p:cNvPr id="250" name="Shape 250"/>
          <p:cNvPicPr preferRelativeResize="0"/>
          <p:nvPr/>
        </p:nvPicPr>
        <p:blipFill>
          <a:blip r:embed="rId10">
            <a:alphaModFix/>
          </a:blip>
          <a:stretch>
            <a:fillRect/>
          </a:stretch>
        </p:blipFill>
        <p:spPr>
          <a:xfrm>
            <a:off y="1788575" x="1100650"/>
            <a:ext cy="285750" cx="1534574"/>
          </a:xfrm>
          <a:prstGeom prst="rect">
            <a:avLst/>
          </a:prstGeom>
          <a:noFill/>
          <a:ln>
            <a:noFill/>
          </a:ln>
        </p:spPr>
      </p:pic>
      <p:pic>
        <p:nvPicPr>
          <p:cNvPr id="251" name="Shape 251"/>
          <p:cNvPicPr preferRelativeResize="0"/>
          <p:nvPr/>
        </p:nvPicPr>
        <p:blipFill>
          <a:blip r:embed="rId11">
            <a:alphaModFix/>
          </a:blip>
          <a:stretch>
            <a:fillRect/>
          </a:stretch>
        </p:blipFill>
        <p:spPr>
          <a:xfrm>
            <a:off y="2391825" x="1068900"/>
            <a:ext cy="275149" cx="1534574"/>
          </a:xfrm>
          <a:prstGeom prst="rect">
            <a:avLst/>
          </a:prstGeom>
          <a:noFill/>
          <a:ln>
            <a:noFill/>
          </a:ln>
        </p:spPr>
      </p:pic>
      <p:pic>
        <p:nvPicPr>
          <p:cNvPr id="252" name="Shape 252"/>
          <p:cNvPicPr preferRelativeResize="0"/>
          <p:nvPr/>
        </p:nvPicPr>
        <p:blipFill>
          <a:blip r:embed="rId12">
            <a:alphaModFix/>
          </a:blip>
          <a:stretch>
            <a:fillRect/>
          </a:stretch>
        </p:blipFill>
        <p:spPr>
          <a:xfrm>
            <a:off y="2995075" x="1068900"/>
            <a:ext cy="275149" cx="1534574"/>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y="0" x="0"/>
          <a:ext cy="0" cx="0"/>
          <a:chOff y="0" x="0"/>
          <a:chExt cy="0" cx="0"/>
        </a:xfrm>
      </p:grpSpPr>
      <p:pic>
        <p:nvPicPr>
          <p:cNvPr id="257" name="Shape 257"/>
          <p:cNvPicPr preferRelativeResize="0"/>
          <p:nvPr/>
        </p:nvPicPr>
        <p:blipFill>
          <a:blip r:embed="rId3">
            <a:alphaModFix/>
          </a:blip>
          <a:stretch>
            <a:fillRect/>
          </a:stretch>
        </p:blipFill>
        <p:spPr>
          <a:xfrm>
            <a:off y="751400" x="254000"/>
            <a:ext cy="21150" cx="9736650"/>
          </a:xfrm>
          <a:prstGeom prst="rect">
            <a:avLst/>
          </a:prstGeom>
          <a:noFill/>
          <a:ln>
            <a:noFill/>
          </a:ln>
        </p:spPr>
      </p:pic>
      <p:pic>
        <p:nvPicPr>
          <p:cNvPr id="258" name="Shape 258"/>
          <p:cNvPicPr preferRelativeResize="0"/>
          <p:nvPr/>
        </p:nvPicPr>
        <p:blipFill>
          <a:blip r:embed="rId4">
            <a:alphaModFix/>
          </a:blip>
          <a:stretch>
            <a:fillRect/>
          </a:stretch>
        </p:blipFill>
        <p:spPr>
          <a:xfrm>
            <a:off y="84650" x="8382000"/>
            <a:ext cy="253974" cx="1703900"/>
          </a:xfrm>
          <a:prstGeom prst="rect">
            <a:avLst/>
          </a:prstGeom>
          <a:noFill/>
          <a:ln>
            <a:noFill/>
          </a:ln>
        </p:spPr>
      </p:pic>
      <p:sp>
        <p:nvSpPr>
          <p:cNvPr id="259" name="Shape 259"/>
          <p:cNvSpPr txBox="1"/>
          <p:nvPr/>
        </p:nvSpPr>
        <p:spPr>
          <a:xfrm>
            <a:off y="423325" x="254000"/>
            <a:ext cy="351350" cx="9322500"/>
          </a:xfrm>
          <a:prstGeom prst="rect">
            <a:avLst/>
          </a:prstGeom>
          <a:noFill/>
          <a:ln>
            <a:noFill/>
          </a:ln>
        </p:spPr>
        <p:txBody>
          <a:bodyPr bIns="38100" rIns="38100" lIns="38100" tIns="38100" anchor="b" anchorCtr="0">
            <a:noAutofit/>
          </a:bodyPr>
          <a:lstStyle/>
          <a:p>
            <a:pPr algn="l" marR="0" indent="0" marL="0">
              <a:lnSpc>
                <a:spcPct val="120312"/>
              </a:lnSpc>
              <a:spcBef>
                <a:spcPts val="0"/>
              </a:spcBef>
              <a:spcAft>
                <a:spcPts val="0"/>
              </a:spcAft>
              <a:buNone/>
            </a:pPr>
            <a:r>
              <a:rPr b="1" sz="1777" lang="en-US">
                <a:solidFill>
                  <a:srgbClr val="000000"/>
                </a:solidFill>
                <a:latin typeface="Arial"/>
                <a:ea typeface="Arial"/>
                <a:cs typeface="Arial"/>
                <a:sym typeface="Arial"/>
              </a:rPr>
              <a:t>Deal Activity P&amp;L (Deal Level)</a:t>
            </a:r>
          </a:p>
        </p:txBody>
      </p:sp>
      <p:pic>
        <p:nvPicPr>
          <p:cNvPr id="260" name="Shape 260"/>
          <p:cNvPicPr preferRelativeResize="0"/>
          <p:nvPr/>
        </p:nvPicPr>
        <p:blipFill>
          <a:blip r:embed="rId5">
            <a:alphaModFix/>
          </a:blip>
          <a:stretch>
            <a:fillRect/>
          </a:stretch>
        </p:blipFill>
        <p:spPr>
          <a:xfrm>
            <a:off y="910150" x="232825"/>
            <a:ext cy="6477000" cx="9779000"/>
          </a:xfrm>
          <a:prstGeom prst="rect">
            <a:avLst/>
          </a:prstGeom>
          <a:noFill/>
          <a:ln>
            <a:noFill/>
          </a:ln>
        </p:spPr>
      </p:pic>
      <p:pic>
        <p:nvPicPr>
          <p:cNvPr id="261" name="Shape 261"/>
          <p:cNvPicPr preferRelativeResize="0"/>
          <p:nvPr/>
        </p:nvPicPr>
        <p:blipFill>
          <a:blip r:embed="rId6">
            <a:alphaModFix/>
          </a:blip>
          <a:stretch>
            <a:fillRect/>
          </a:stretch>
        </p:blipFill>
        <p:spPr>
          <a:xfrm>
            <a:off y="709075" x="317500"/>
            <a:ext cy="42325" cx="9567325"/>
          </a:xfrm>
          <a:prstGeom prst="rect">
            <a:avLst/>
          </a:prstGeom>
          <a:noFill/>
          <a:ln>
            <a:noFill/>
          </a:ln>
        </p:spPr>
      </p:pic>
      <p:pic>
        <p:nvPicPr>
          <p:cNvPr id="262" name="Shape 262"/>
          <p:cNvPicPr preferRelativeResize="0"/>
          <p:nvPr/>
        </p:nvPicPr>
        <p:blipFill>
          <a:blip r:embed="rId7">
            <a:alphaModFix/>
          </a:blip>
          <a:stretch>
            <a:fillRect/>
          </a:stretch>
        </p:blipFill>
        <p:spPr>
          <a:xfrm>
            <a:off y="931325" x="317500"/>
            <a:ext cy="52900" cx="9567325"/>
          </a:xfrm>
          <a:prstGeom prst="rect">
            <a:avLst/>
          </a:prstGeom>
          <a:noFill/>
          <a:ln>
            <a:noFill/>
          </a:ln>
        </p:spPr>
      </p:pic>
      <p:pic>
        <p:nvPicPr>
          <p:cNvPr id="263" name="Shape 263"/>
          <p:cNvPicPr preferRelativeResize="0"/>
          <p:nvPr/>
        </p:nvPicPr>
        <p:blipFill>
          <a:blip r:embed="rId8">
            <a:alphaModFix/>
          </a:blip>
          <a:stretch>
            <a:fillRect/>
          </a:stretch>
        </p:blipFill>
        <p:spPr>
          <a:xfrm>
            <a:off y="1386400" x="3026825"/>
            <a:ext cy="296325" cx="306899"/>
          </a:xfrm>
          <a:prstGeom prst="rect">
            <a:avLst/>
          </a:prstGeom>
          <a:noFill/>
          <a:ln>
            <a:noFill/>
          </a:ln>
        </p:spPr>
      </p:pic>
      <p:pic>
        <p:nvPicPr>
          <p:cNvPr id="264" name="Shape 264"/>
          <p:cNvPicPr preferRelativeResize="0"/>
          <p:nvPr/>
        </p:nvPicPr>
        <p:blipFill>
          <a:blip r:embed="rId9">
            <a:alphaModFix/>
          </a:blip>
          <a:stretch>
            <a:fillRect/>
          </a:stretch>
        </p:blipFill>
        <p:spPr>
          <a:xfrm>
            <a:off y="2190750" x="3026825"/>
            <a:ext cy="296325" cx="306899"/>
          </a:xfrm>
          <a:prstGeom prst="rect">
            <a:avLst/>
          </a:prstGeom>
          <a:noFill/>
          <a:ln>
            <a:noFill/>
          </a:ln>
        </p:spPr>
      </p:pic>
      <p:pic>
        <p:nvPicPr>
          <p:cNvPr id="265" name="Shape 265"/>
          <p:cNvPicPr preferRelativeResize="0"/>
          <p:nvPr/>
        </p:nvPicPr>
        <p:blipFill>
          <a:blip r:embed="rId10">
            <a:alphaModFix/>
          </a:blip>
          <a:stretch>
            <a:fillRect/>
          </a:stretch>
        </p:blipFill>
        <p:spPr>
          <a:xfrm>
            <a:off y="1788575" x="3026825"/>
            <a:ext cy="296325" cx="306899"/>
          </a:xfrm>
          <a:prstGeom prst="rect">
            <a:avLst/>
          </a:prstGeom>
          <a:noFill/>
          <a:ln>
            <a:noFill/>
          </a:ln>
        </p:spPr>
      </p:pic>
      <p:pic>
        <p:nvPicPr>
          <p:cNvPr id="266" name="Shape 266"/>
          <p:cNvPicPr preferRelativeResize="0"/>
          <p:nvPr/>
        </p:nvPicPr>
        <p:blipFill>
          <a:blip r:embed="rId11">
            <a:alphaModFix/>
          </a:blip>
          <a:stretch>
            <a:fillRect/>
          </a:stretch>
        </p:blipFill>
        <p:spPr>
          <a:xfrm>
            <a:off y="3354900" x="3026825"/>
            <a:ext cy="296325" cx="306899"/>
          </a:xfrm>
          <a:prstGeom prst="rect">
            <a:avLst/>
          </a:prstGeom>
          <a:noFill/>
          <a:ln>
            <a:noFill/>
          </a:ln>
        </p:spPr>
      </p:pic>
      <p:pic>
        <p:nvPicPr>
          <p:cNvPr id="267" name="Shape 267"/>
          <p:cNvPicPr preferRelativeResize="0"/>
          <p:nvPr/>
        </p:nvPicPr>
        <p:blipFill>
          <a:blip r:embed="rId12">
            <a:alphaModFix/>
          </a:blip>
          <a:stretch>
            <a:fillRect/>
          </a:stretch>
        </p:blipFill>
        <p:spPr>
          <a:xfrm>
            <a:off y="4191000" x="3026825"/>
            <a:ext cy="296325" cx="306899"/>
          </a:xfrm>
          <a:prstGeom prst="rect">
            <a:avLst/>
          </a:prstGeom>
          <a:noFill/>
          <a:ln>
            <a:noFill/>
          </a:ln>
        </p:spPr>
      </p:pic>
      <p:pic>
        <p:nvPicPr>
          <p:cNvPr id="268" name="Shape 268"/>
          <p:cNvPicPr preferRelativeResize="0"/>
          <p:nvPr/>
        </p:nvPicPr>
        <p:blipFill>
          <a:blip r:embed="rId13">
            <a:alphaModFix/>
          </a:blip>
          <a:stretch>
            <a:fillRect/>
          </a:stretch>
        </p:blipFill>
        <p:spPr>
          <a:xfrm>
            <a:off y="5312825" x="3069150"/>
            <a:ext cy="296325" cx="296325"/>
          </a:xfrm>
          <a:prstGeom prst="rect">
            <a:avLst/>
          </a:prstGeom>
          <a:noFill/>
          <a:ln>
            <a:noFill/>
          </a:ln>
        </p:spPr>
      </p:pic>
      <p:pic>
        <p:nvPicPr>
          <p:cNvPr id="269" name="Shape 269"/>
          <p:cNvPicPr preferRelativeResize="0"/>
          <p:nvPr/>
        </p:nvPicPr>
        <p:blipFill>
          <a:blip r:embed="rId14">
            <a:alphaModFix/>
          </a:blip>
          <a:stretch>
            <a:fillRect/>
          </a:stretch>
        </p:blipFill>
        <p:spPr>
          <a:xfrm>
            <a:off y="6106575" x="3069150"/>
            <a:ext cy="296325" cx="296325"/>
          </a:xfrm>
          <a:prstGeom prst="rect">
            <a:avLst/>
          </a:prstGeom>
          <a:noFill/>
          <a:ln>
            <a:noFill/>
          </a:ln>
        </p:spPr>
      </p:pic>
      <p:pic>
        <p:nvPicPr>
          <p:cNvPr id="270" name="Shape 270"/>
          <p:cNvPicPr preferRelativeResize="0"/>
          <p:nvPr/>
        </p:nvPicPr>
        <p:blipFill>
          <a:blip r:embed="rId15">
            <a:alphaModFix/>
          </a:blip>
          <a:stretch>
            <a:fillRect/>
          </a:stretch>
        </p:blipFill>
        <p:spPr>
          <a:xfrm>
            <a:off y="3788825" x="3026825"/>
            <a:ext cy="296325" cx="306899"/>
          </a:xfrm>
          <a:prstGeom prst="rect">
            <a:avLst/>
          </a:prstGeom>
          <a:noFill/>
          <a:ln>
            <a:noFill/>
          </a:ln>
        </p:spPr>
      </p:pic>
      <p:pic>
        <p:nvPicPr>
          <p:cNvPr id="271" name="Shape 271"/>
          <p:cNvPicPr preferRelativeResize="0"/>
          <p:nvPr/>
        </p:nvPicPr>
        <p:blipFill>
          <a:blip r:embed="rId16">
            <a:alphaModFix/>
          </a:blip>
          <a:stretch>
            <a:fillRect/>
          </a:stretch>
        </p:blipFill>
        <p:spPr>
          <a:xfrm>
            <a:off y="5704400" x="3069150"/>
            <a:ext cy="306899" cx="296325"/>
          </a:xfrm>
          <a:prstGeom prst="rect">
            <a:avLst/>
          </a:prstGeom>
          <a:noFill/>
          <a:ln>
            <a:noFill/>
          </a:ln>
        </p:spPr>
      </p:pic>
      <p:pic>
        <p:nvPicPr>
          <p:cNvPr id="272" name="Shape 272"/>
          <p:cNvPicPr preferRelativeResize="0"/>
          <p:nvPr/>
        </p:nvPicPr>
        <p:blipFill>
          <a:blip r:embed="rId17">
            <a:alphaModFix/>
          </a:blip>
          <a:stretch>
            <a:fillRect/>
          </a:stretch>
        </p:blipFill>
        <p:spPr>
          <a:xfrm>
            <a:off y="1460475" x="3471325"/>
            <a:ext cy="148149" cx="381000"/>
          </a:xfrm>
          <a:prstGeom prst="rect">
            <a:avLst/>
          </a:prstGeom>
          <a:noFill/>
          <a:ln>
            <a:noFill/>
          </a:ln>
        </p:spPr>
      </p:pic>
      <p:pic>
        <p:nvPicPr>
          <p:cNvPr id="273" name="Shape 273"/>
          <p:cNvPicPr preferRelativeResize="0"/>
          <p:nvPr/>
        </p:nvPicPr>
        <p:blipFill>
          <a:blip r:embed="rId18">
            <a:alphaModFix/>
          </a:blip>
          <a:stretch>
            <a:fillRect/>
          </a:stretch>
        </p:blipFill>
        <p:spPr>
          <a:xfrm>
            <a:off y="1862650" x="3471325"/>
            <a:ext cy="148149" cx="381000"/>
          </a:xfrm>
          <a:prstGeom prst="rect">
            <a:avLst/>
          </a:prstGeom>
          <a:noFill/>
          <a:ln>
            <a:noFill/>
          </a:ln>
        </p:spPr>
      </p:pic>
      <p:pic>
        <p:nvPicPr>
          <p:cNvPr id="274" name="Shape 274"/>
          <p:cNvPicPr preferRelativeResize="0"/>
          <p:nvPr/>
        </p:nvPicPr>
        <p:blipFill>
          <a:blip r:embed="rId19">
            <a:alphaModFix/>
          </a:blip>
          <a:stretch>
            <a:fillRect/>
          </a:stretch>
        </p:blipFill>
        <p:spPr>
          <a:xfrm>
            <a:off y="2296575" x="3471325"/>
            <a:ext cy="158724" cx="381000"/>
          </a:xfrm>
          <a:prstGeom prst="rect">
            <a:avLst/>
          </a:prstGeom>
          <a:noFill/>
          <a:ln>
            <a:noFill/>
          </a:ln>
        </p:spPr>
      </p:pic>
      <p:pic>
        <p:nvPicPr>
          <p:cNvPr id="275" name="Shape 275"/>
          <p:cNvPicPr preferRelativeResize="0"/>
          <p:nvPr/>
        </p:nvPicPr>
        <p:blipFill>
          <a:blip r:embed="rId20">
            <a:alphaModFix/>
          </a:blip>
          <a:stretch>
            <a:fillRect/>
          </a:stretch>
        </p:blipFill>
        <p:spPr>
          <a:xfrm>
            <a:off y="3429000" x="3471325"/>
            <a:ext cy="148149" cx="381000"/>
          </a:xfrm>
          <a:prstGeom prst="rect">
            <a:avLst/>
          </a:prstGeom>
          <a:noFill/>
          <a:ln>
            <a:noFill/>
          </a:ln>
        </p:spPr>
      </p:pic>
      <p:pic>
        <p:nvPicPr>
          <p:cNvPr id="276" name="Shape 276"/>
          <p:cNvPicPr preferRelativeResize="0"/>
          <p:nvPr/>
        </p:nvPicPr>
        <p:blipFill>
          <a:blip r:embed="rId21">
            <a:alphaModFix/>
          </a:blip>
          <a:stretch>
            <a:fillRect/>
          </a:stretch>
        </p:blipFill>
        <p:spPr>
          <a:xfrm>
            <a:off y="3862900" x="3471325"/>
            <a:ext cy="148149" cx="381000"/>
          </a:xfrm>
          <a:prstGeom prst="rect">
            <a:avLst/>
          </a:prstGeom>
          <a:noFill/>
          <a:ln>
            <a:noFill/>
          </a:ln>
        </p:spPr>
      </p:pic>
      <p:pic>
        <p:nvPicPr>
          <p:cNvPr id="277" name="Shape 277"/>
          <p:cNvPicPr preferRelativeResize="0"/>
          <p:nvPr/>
        </p:nvPicPr>
        <p:blipFill>
          <a:blip r:embed="rId22">
            <a:alphaModFix/>
          </a:blip>
          <a:stretch>
            <a:fillRect/>
          </a:stretch>
        </p:blipFill>
        <p:spPr>
          <a:xfrm>
            <a:off y="4265075" x="3471325"/>
            <a:ext cy="148149" cx="381000"/>
          </a:xfrm>
          <a:prstGeom prst="rect">
            <a:avLst/>
          </a:prstGeom>
          <a:noFill/>
          <a:ln>
            <a:noFill/>
          </a:ln>
        </p:spPr>
      </p:pic>
      <p:pic>
        <p:nvPicPr>
          <p:cNvPr id="278" name="Shape 278"/>
          <p:cNvPicPr preferRelativeResize="0"/>
          <p:nvPr/>
        </p:nvPicPr>
        <p:blipFill>
          <a:blip r:embed="rId18">
            <a:alphaModFix/>
          </a:blip>
          <a:stretch>
            <a:fillRect/>
          </a:stretch>
        </p:blipFill>
        <p:spPr>
          <a:xfrm>
            <a:off y="5344575" x="3471325"/>
            <a:ext cy="148149" cx="381000"/>
          </a:xfrm>
          <a:prstGeom prst="rect">
            <a:avLst/>
          </a:prstGeom>
          <a:noFill/>
          <a:ln>
            <a:noFill/>
          </a:ln>
        </p:spPr>
      </p:pic>
      <p:pic>
        <p:nvPicPr>
          <p:cNvPr id="279" name="Shape 279"/>
          <p:cNvPicPr preferRelativeResize="0"/>
          <p:nvPr/>
        </p:nvPicPr>
        <p:blipFill>
          <a:blip r:embed="rId23">
            <a:alphaModFix/>
          </a:blip>
          <a:stretch>
            <a:fillRect/>
          </a:stretch>
        </p:blipFill>
        <p:spPr>
          <a:xfrm>
            <a:off y="5789075" x="3471325"/>
            <a:ext cy="148149" cx="381000"/>
          </a:xfrm>
          <a:prstGeom prst="rect">
            <a:avLst/>
          </a:prstGeom>
          <a:noFill/>
          <a:ln>
            <a:noFill/>
          </a:ln>
        </p:spPr>
      </p:pic>
      <p:pic>
        <p:nvPicPr>
          <p:cNvPr id="280" name="Shape 280"/>
          <p:cNvPicPr preferRelativeResize="0"/>
          <p:nvPr/>
        </p:nvPicPr>
        <p:blipFill>
          <a:blip r:embed="rId23">
            <a:alphaModFix/>
          </a:blip>
          <a:stretch>
            <a:fillRect/>
          </a:stretch>
        </p:blipFill>
        <p:spPr>
          <a:xfrm>
            <a:off y="6148900" x="3471325"/>
            <a:ext cy="148149" cx="381000"/>
          </a:xfrm>
          <a:prstGeom prst="rect">
            <a:avLst/>
          </a:prstGeom>
          <a:noFill/>
          <a:ln>
            <a:noFill/>
          </a:ln>
        </p:spPr>
      </p:pic>
      <p:pic>
        <p:nvPicPr>
          <p:cNvPr id="281" name="Shape 281"/>
          <p:cNvPicPr preferRelativeResize="0"/>
          <p:nvPr/>
        </p:nvPicPr>
        <p:blipFill>
          <a:blip r:embed="rId24">
            <a:alphaModFix/>
          </a:blip>
          <a:stretch>
            <a:fillRect/>
          </a:stretch>
        </p:blipFill>
        <p:spPr>
          <a:xfrm>
            <a:off y="2624650" x="3153825"/>
            <a:ext cy="105824" cx="95250"/>
          </a:xfrm>
          <a:prstGeom prst="rect">
            <a:avLst/>
          </a:prstGeom>
          <a:noFill/>
          <a:ln>
            <a:noFill/>
          </a:ln>
        </p:spPr>
      </p:pic>
      <p:pic>
        <p:nvPicPr>
          <p:cNvPr id="282" name="Shape 282"/>
          <p:cNvPicPr preferRelativeResize="0"/>
          <p:nvPr/>
        </p:nvPicPr>
        <p:blipFill>
          <a:blip r:embed="rId25">
            <a:alphaModFix/>
          </a:blip>
          <a:stretch>
            <a:fillRect/>
          </a:stretch>
        </p:blipFill>
        <p:spPr>
          <a:xfrm>
            <a:off y="2868075" x="3153825"/>
            <a:ext cy="95250" cx="95250"/>
          </a:xfrm>
          <a:prstGeom prst="rect">
            <a:avLst/>
          </a:prstGeom>
          <a:noFill/>
          <a:ln>
            <a:noFill/>
          </a:ln>
        </p:spPr>
      </p:pic>
      <p:sp>
        <p:nvSpPr>
          <p:cNvPr id="283" name="Shape 283"/>
          <p:cNvSpPr txBox="1"/>
          <p:nvPr/>
        </p:nvSpPr>
        <p:spPr>
          <a:xfrm>
            <a:off y="2247175" x="4102800"/>
            <a:ext cy="312549" cx="1471424"/>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sz="1555" lang="en-US">
                <a:solidFill>
                  <a:srgbClr val="000000"/>
                </a:solidFill>
                <a:latin typeface="Times New Roman"/>
                <a:ea typeface="Times New Roman"/>
                <a:cs typeface="Times New Roman"/>
                <a:sym typeface="Times New Roman"/>
              </a:rPr>
              <a:t>CVA </a:t>
            </a:r>
            <a:r>
              <a:rPr sz="1037" lang="en-US">
                <a:solidFill>
                  <a:srgbClr val="000000"/>
                </a:solidFill>
                <a:latin typeface="Times New Roman"/>
                <a:ea typeface="Times New Roman"/>
                <a:cs typeface="Times New Roman"/>
                <a:sym typeface="Times New Roman"/>
              </a:rPr>
              <a:t>N 3</a:t>
            </a:r>
          </a:p>
        </p:txBody>
      </p:sp>
      <p:sp>
        <p:nvSpPr>
          <p:cNvPr id="284" name="Shape 284"/>
          <p:cNvSpPr txBox="1"/>
          <p:nvPr/>
        </p:nvSpPr>
        <p:spPr>
          <a:xfrm>
            <a:off y="1846775" x="4062225"/>
            <a:ext cy="312549" cx="1471424"/>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sz="1555" lang="en-US">
                <a:solidFill>
                  <a:srgbClr val="000000"/>
                </a:solidFill>
                <a:latin typeface="Times New Roman"/>
                <a:ea typeface="Times New Roman"/>
                <a:cs typeface="Times New Roman"/>
                <a:sym typeface="Times New Roman"/>
              </a:rPr>
              <a:t>CVA </a:t>
            </a:r>
            <a:r>
              <a:rPr sz="1037" lang="en-US">
                <a:solidFill>
                  <a:srgbClr val="000000"/>
                </a:solidFill>
                <a:latin typeface="Times New Roman"/>
                <a:ea typeface="Times New Roman"/>
                <a:cs typeface="Times New Roman"/>
                <a:sym typeface="Times New Roman"/>
              </a:rPr>
              <a:t>N 2</a:t>
            </a:r>
          </a:p>
        </p:txBody>
      </p:sp>
      <p:sp>
        <p:nvSpPr>
          <p:cNvPr id="285" name="Shape 285"/>
          <p:cNvSpPr txBox="1"/>
          <p:nvPr/>
        </p:nvSpPr>
        <p:spPr>
          <a:xfrm>
            <a:off y="6129500" x="4102800"/>
            <a:ext cy="312549" cx="1471424"/>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sz="1555" lang="en-US">
                <a:solidFill>
                  <a:srgbClr val="000000"/>
                </a:solidFill>
                <a:latin typeface="Times New Roman"/>
                <a:ea typeface="Times New Roman"/>
                <a:cs typeface="Times New Roman"/>
                <a:sym typeface="Times New Roman"/>
              </a:rPr>
              <a:t>CVA </a:t>
            </a:r>
            <a:r>
              <a:rPr sz="1037" lang="en-US">
                <a:solidFill>
                  <a:srgbClr val="000000"/>
                </a:solidFill>
                <a:latin typeface="Times New Roman"/>
                <a:ea typeface="Times New Roman"/>
                <a:cs typeface="Times New Roman"/>
                <a:sym typeface="Times New Roman"/>
              </a:rPr>
              <a:t>E 3</a:t>
            </a:r>
          </a:p>
        </p:txBody>
      </p:sp>
      <p:sp>
        <p:nvSpPr>
          <p:cNvPr id="286" name="Shape 286"/>
          <p:cNvSpPr txBox="1"/>
          <p:nvPr/>
        </p:nvSpPr>
        <p:spPr>
          <a:xfrm>
            <a:off y="5730875" x="4102800"/>
            <a:ext cy="312549" cx="1471424"/>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sz="1555" lang="en-US">
                <a:solidFill>
                  <a:srgbClr val="000000"/>
                </a:solidFill>
                <a:latin typeface="Times New Roman"/>
                <a:ea typeface="Times New Roman"/>
                <a:cs typeface="Times New Roman"/>
                <a:sym typeface="Times New Roman"/>
              </a:rPr>
              <a:t>CVA </a:t>
            </a:r>
            <a:r>
              <a:rPr sz="1037" lang="en-US">
                <a:solidFill>
                  <a:srgbClr val="000000"/>
                </a:solidFill>
                <a:latin typeface="Times New Roman"/>
                <a:ea typeface="Times New Roman"/>
                <a:cs typeface="Times New Roman"/>
                <a:sym typeface="Times New Roman"/>
              </a:rPr>
              <a:t>E 2</a:t>
            </a:r>
          </a:p>
        </p:txBody>
      </p:sp>
      <p:sp>
        <p:nvSpPr>
          <p:cNvPr id="287" name="Shape 287"/>
          <p:cNvSpPr txBox="1"/>
          <p:nvPr/>
        </p:nvSpPr>
        <p:spPr>
          <a:xfrm>
            <a:off y="5330450" x="4102800"/>
            <a:ext cy="312549" cx="1471424"/>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sz="1555" lang="en-US">
                <a:solidFill>
                  <a:srgbClr val="000000"/>
                </a:solidFill>
                <a:latin typeface="Times New Roman"/>
                <a:ea typeface="Times New Roman"/>
                <a:cs typeface="Times New Roman"/>
                <a:sym typeface="Times New Roman"/>
              </a:rPr>
              <a:t>CVA </a:t>
            </a:r>
            <a:r>
              <a:rPr sz="1037" lang="en-US">
                <a:solidFill>
                  <a:srgbClr val="000000"/>
                </a:solidFill>
                <a:latin typeface="Times New Roman"/>
                <a:ea typeface="Times New Roman"/>
                <a:cs typeface="Times New Roman"/>
                <a:sym typeface="Times New Roman"/>
              </a:rPr>
              <a:t>E 1</a:t>
            </a:r>
          </a:p>
        </p:txBody>
      </p:sp>
      <p:sp>
        <p:nvSpPr>
          <p:cNvPr id="288" name="Shape 288"/>
          <p:cNvSpPr txBox="1"/>
          <p:nvPr/>
        </p:nvSpPr>
        <p:spPr>
          <a:xfrm>
            <a:off y="4210400" x="4101025"/>
            <a:ext cy="312549" cx="1471424"/>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sz="1555" lang="en-US">
                <a:solidFill>
                  <a:srgbClr val="000000"/>
                </a:solidFill>
                <a:latin typeface="Times New Roman"/>
                <a:ea typeface="Times New Roman"/>
                <a:cs typeface="Times New Roman"/>
                <a:sym typeface="Times New Roman"/>
              </a:rPr>
              <a:t>CVA </a:t>
            </a:r>
            <a:r>
              <a:rPr sz="1037" lang="en-US">
                <a:solidFill>
                  <a:srgbClr val="000000"/>
                </a:solidFill>
                <a:latin typeface="Times New Roman"/>
                <a:ea typeface="Times New Roman"/>
                <a:cs typeface="Times New Roman"/>
                <a:sym typeface="Times New Roman"/>
              </a:rPr>
              <a:t>U 3</a:t>
            </a:r>
          </a:p>
        </p:txBody>
      </p:sp>
      <p:sp>
        <p:nvSpPr>
          <p:cNvPr id="289" name="Shape 289"/>
          <p:cNvSpPr txBox="1"/>
          <p:nvPr/>
        </p:nvSpPr>
        <p:spPr>
          <a:xfrm>
            <a:off y="3810000" x="4101025"/>
            <a:ext cy="312549" cx="1471424"/>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sz="1555" lang="en-US">
                <a:solidFill>
                  <a:srgbClr val="000000"/>
                </a:solidFill>
                <a:latin typeface="Times New Roman"/>
                <a:ea typeface="Times New Roman"/>
                <a:cs typeface="Times New Roman"/>
                <a:sym typeface="Times New Roman"/>
              </a:rPr>
              <a:t>CVA </a:t>
            </a:r>
            <a:r>
              <a:rPr sz="1037" lang="en-US">
                <a:solidFill>
                  <a:srgbClr val="000000"/>
                </a:solidFill>
                <a:latin typeface="Times New Roman"/>
                <a:ea typeface="Times New Roman"/>
                <a:cs typeface="Times New Roman"/>
                <a:sym typeface="Times New Roman"/>
              </a:rPr>
              <a:t>U 2</a:t>
            </a:r>
          </a:p>
        </p:txBody>
      </p:sp>
      <p:sp>
        <p:nvSpPr>
          <p:cNvPr id="290" name="Shape 290"/>
          <p:cNvSpPr txBox="1"/>
          <p:nvPr/>
        </p:nvSpPr>
        <p:spPr>
          <a:xfrm>
            <a:off y="3369025" x="4062225"/>
            <a:ext cy="312549" cx="1471424"/>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sz="1555" lang="en-US">
                <a:solidFill>
                  <a:srgbClr val="000000"/>
                </a:solidFill>
                <a:latin typeface="Times New Roman"/>
                <a:ea typeface="Times New Roman"/>
                <a:cs typeface="Times New Roman"/>
                <a:sym typeface="Times New Roman"/>
              </a:rPr>
              <a:t>CVA </a:t>
            </a:r>
            <a:r>
              <a:rPr sz="1037" lang="en-US">
                <a:solidFill>
                  <a:srgbClr val="000000"/>
                </a:solidFill>
                <a:latin typeface="Times New Roman"/>
                <a:ea typeface="Times New Roman"/>
                <a:cs typeface="Times New Roman"/>
                <a:sym typeface="Times New Roman"/>
              </a:rPr>
              <a:t>U 1</a:t>
            </a:r>
          </a:p>
        </p:txBody>
      </p:sp>
      <p:sp>
        <p:nvSpPr>
          <p:cNvPr id="291" name="Shape 291"/>
          <p:cNvSpPr txBox="1"/>
          <p:nvPr/>
        </p:nvSpPr>
        <p:spPr>
          <a:xfrm>
            <a:off y="1407575" x="4102800"/>
            <a:ext cy="312549" cx="1471424"/>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sz="1555" lang="en-US">
                <a:solidFill>
                  <a:srgbClr val="000000"/>
                </a:solidFill>
                <a:latin typeface="Times New Roman"/>
                <a:ea typeface="Times New Roman"/>
                <a:cs typeface="Times New Roman"/>
                <a:sym typeface="Times New Roman"/>
              </a:rPr>
              <a:t>CVA </a:t>
            </a:r>
            <a:r>
              <a:rPr sz="1037" lang="en-US">
                <a:solidFill>
                  <a:srgbClr val="000000"/>
                </a:solidFill>
                <a:latin typeface="Times New Roman"/>
                <a:ea typeface="Times New Roman"/>
                <a:cs typeface="Times New Roman"/>
                <a:sym typeface="Times New Roman"/>
              </a:rPr>
              <a:t>N 1</a:t>
            </a:r>
          </a:p>
        </p:txBody>
      </p:sp>
      <p:pic>
        <p:nvPicPr>
          <p:cNvPr id="292" name="Shape 292"/>
          <p:cNvPicPr preferRelativeResize="0"/>
          <p:nvPr/>
        </p:nvPicPr>
        <p:blipFill>
          <a:blip r:embed="rId26">
            <a:alphaModFix/>
          </a:blip>
          <a:stretch>
            <a:fillRect/>
          </a:stretch>
        </p:blipFill>
        <p:spPr>
          <a:xfrm>
            <a:off y="3810000" x="529150"/>
            <a:ext cy="391574" cx="370400"/>
          </a:xfrm>
          <a:prstGeom prst="rect">
            <a:avLst/>
          </a:prstGeom>
          <a:noFill/>
          <a:ln>
            <a:noFill/>
          </a:ln>
        </p:spPr>
      </p:pic>
      <p:sp>
        <p:nvSpPr>
          <p:cNvPr id="293" name="Shape 293"/>
          <p:cNvSpPr txBox="1"/>
          <p:nvPr/>
        </p:nvSpPr>
        <p:spPr>
          <a:xfrm>
            <a:off y="3889375" x="982475"/>
            <a:ext cy="347824" cx="1310899"/>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(D</a:t>
            </a:r>
            <a:r>
              <a:rPr b="1" sz="1185" lang="en-US">
                <a:solidFill>
                  <a:srgbClr val="000000"/>
                </a:solidFill>
                <a:latin typeface="Times New Roman"/>
                <a:ea typeface="Times New Roman"/>
                <a:cs typeface="Times New Roman"/>
                <a:sym typeface="Times New Roman"/>
              </a:rPr>
              <a:t>T</a:t>
            </a:r>
            <a:r>
              <a:rPr b="1" sz="1777" lang="en-US">
                <a:solidFill>
                  <a:srgbClr val="000000"/>
                </a:solidFill>
                <a:latin typeface="Times New Roman"/>
                <a:ea typeface="Times New Roman"/>
                <a:cs typeface="Times New Roman"/>
                <a:sym typeface="Times New Roman"/>
              </a:rPr>
              <a:t>, D</a:t>
            </a:r>
            <a:r>
              <a:rPr b="1" sz="1185" lang="en-US">
                <a:solidFill>
                  <a:srgbClr val="000000"/>
                </a:solidFill>
                <a:latin typeface="Times New Roman"/>
                <a:ea typeface="Times New Roman"/>
                <a:cs typeface="Times New Roman"/>
                <a:sym typeface="Times New Roman"/>
              </a:rPr>
              <a:t>0</a:t>
            </a:r>
            <a:r>
              <a:rPr b="1" sz="1777" lang="en-US">
                <a:solidFill>
                  <a:srgbClr val="000000"/>
                </a:solidFill>
                <a:latin typeface="Times New Roman"/>
                <a:ea typeface="Times New Roman"/>
                <a:cs typeface="Times New Roman"/>
                <a:sym typeface="Times New Roman"/>
              </a:rPr>
              <a:t>) = </a:t>
            </a:r>
          </a:p>
        </p:txBody>
      </p:sp>
      <p:sp>
        <p:nvSpPr>
          <p:cNvPr id="294" name="Shape 294"/>
          <p:cNvSpPr txBox="1"/>
          <p:nvPr/>
        </p:nvSpPr>
        <p:spPr>
          <a:xfrm>
            <a:off y="1407575" x="2381250"/>
            <a:ext cy="347824" cx="388400"/>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N </a:t>
            </a:r>
            <a:r>
              <a:rPr b="1" sz="1185" lang="en-US">
                <a:solidFill>
                  <a:srgbClr val="000000"/>
                </a:solidFill>
                <a:latin typeface="Times New Roman"/>
                <a:ea typeface="Times New Roman"/>
                <a:cs typeface="Times New Roman"/>
                <a:sym typeface="Times New Roman"/>
              </a:rPr>
              <a:t>1</a:t>
            </a:r>
          </a:p>
        </p:txBody>
      </p:sp>
      <p:sp>
        <p:nvSpPr>
          <p:cNvPr id="295" name="Shape 295"/>
          <p:cNvSpPr txBox="1"/>
          <p:nvPr/>
        </p:nvSpPr>
        <p:spPr>
          <a:xfrm>
            <a:off y="1806200" x="2381250"/>
            <a:ext cy="347824" cx="388400"/>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N </a:t>
            </a:r>
            <a:r>
              <a:rPr b="1" sz="1185" lang="en-US">
                <a:solidFill>
                  <a:srgbClr val="000000"/>
                </a:solidFill>
                <a:latin typeface="Times New Roman"/>
                <a:ea typeface="Times New Roman"/>
                <a:cs typeface="Times New Roman"/>
                <a:sym typeface="Times New Roman"/>
              </a:rPr>
              <a:t>2</a:t>
            </a:r>
          </a:p>
        </p:txBody>
      </p:sp>
      <p:sp>
        <p:nvSpPr>
          <p:cNvPr id="296" name="Shape 296"/>
          <p:cNvSpPr txBox="1"/>
          <p:nvPr/>
        </p:nvSpPr>
        <p:spPr>
          <a:xfrm>
            <a:off y="2206625" x="2381250"/>
            <a:ext cy="347824" cx="388400"/>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N </a:t>
            </a:r>
            <a:r>
              <a:rPr b="1" sz="1185" lang="en-US">
                <a:solidFill>
                  <a:srgbClr val="000000"/>
                </a:solidFill>
                <a:latin typeface="Times New Roman"/>
                <a:ea typeface="Times New Roman"/>
                <a:cs typeface="Times New Roman"/>
                <a:sym typeface="Times New Roman"/>
              </a:rPr>
              <a:t>3</a:t>
            </a:r>
          </a:p>
        </p:txBody>
      </p:sp>
      <p:sp>
        <p:nvSpPr>
          <p:cNvPr id="297" name="Shape 297"/>
          <p:cNvSpPr txBox="1"/>
          <p:nvPr/>
        </p:nvSpPr>
        <p:spPr>
          <a:xfrm>
            <a:off y="5289900" x="2421800"/>
            <a:ext cy="347824" cx="376049"/>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E </a:t>
            </a:r>
            <a:r>
              <a:rPr b="1" sz="1185" lang="en-US">
                <a:solidFill>
                  <a:srgbClr val="000000"/>
                </a:solidFill>
                <a:latin typeface="Times New Roman"/>
                <a:ea typeface="Times New Roman"/>
                <a:cs typeface="Times New Roman"/>
                <a:sym typeface="Times New Roman"/>
              </a:rPr>
              <a:t>1</a:t>
            </a:r>
          </a:p>
        </p:txBody>
      </p:sp>
      <p:sp>
        <p:nvSpPr>
          <p:cNvPr id="298" name="Shape 298"/>
          <p:cNvSpPr txBox="1"/>
          <p:nvPr/>
        </p:nvSpPr>
        <p:spPr>
          <a:xfrm>
            <a:off y="5729100" x="2421800"/>
            <a:ext cy="347824" cx="376049"/>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E </a:t>
            </a:r>
            <a:r>
              <a:rPr b="1" sz="1185" lang="en-US">
                <a:solidFill>
                  <a:srgbClr val="000000"/>
                </a:solidFill>
                <a:latin typeface="Times New Roman"/>
                <a:ea typeface="Times New Roman"/>
                <a:cs typeface="Times New Roman"/>
                <a:sym typeface="Times New Roman"/>
              </a:rPr>
              <a:t>2</a:t>
            </a:r>
          </a:p>
        </p:txBody>
      </p:sp>
      <p:sp>
        <p:nvSpPr>
          <p:cNvPr id="299" name="Shape 299"/>
          <p:cNvSpPr txBox="1"/>
          <p:nvPr/>
        </p:nvSpPr>
        <p:spPr>
          <a:xfrm>
            <a:off y="3369025" x="2421800"/>
            <a:ext cy="347824" cx="388400"/>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U </a:t>
            </a:r>
            <a:r>
              <a:rPr b="1" sz="1185" lang="en-US">
                <a:solidFill>
                  <a:srgbClr val="000000"/>
                </a:solidFill>
                <a:latin typeface="Times New Roman"/>
                <a:ea typeface="Times New Roman"/>
                <a:cs typeface="Times New Roman"/>
                <a:sym typeface="Times New Roman"/>
              </a:rPr>
              <a:t>1</a:t>
            </a:r>
          </a:p>
        </p:txBody>
      </p:sp>
      <p:sp>
        <p:nvSpPr>
          <p:cNvPr id="300" name="Shape 300"/>
          <p:cNvSpPr txBox="1"/>
          <p:nvPr/>
        </p:nvSpPr>
        <p:spPr>
          <a:xfrm>
            <a:off y="6129500" x="2421800"/>
            <a:ext cy="347824" cx="376049"/>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E </a:t>
            </a:r>
            <a:r>
              <a:rPr b="1" sz="1185" lang="en-US">
                <a:solidFill>
                  <a:srgbClr val="000000"/>
                </a:solidFill>
                <a:latin typeface="Times New Roman"/>
                <a:ea typeface="Times New Roman"/>
                <a:cs typeface="Times New Roman"/>
                <a:sym typeface="Times New Roman"/>
              </a:rPr>
              <a:t>3</a:t>
            </a:r>
          </a:p>
        </p:txBody>
      </p:sp>
      <p:sp>
        <p:nvSpPr>
          <p:cNvPr id="301" name="Shape 301"/>
          <p:cNvSpPr txBox="1"/>
          <p:nvPr/>
        </p:nvSpPr>
        <p:spPr>
          <a:xfrm>
            <a:off y="3810000" x="2420050"/>
            <a:ext cy="347824" cx="388400"/>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U </a:t>
            </a:r>
            <a:r>
              <a:rPr b="1" sz="1185" lang="en-US">
                <a:solidFill>
                  <a:srgbClr val="000000"/>
                </a:solidFill>
                <a:latin typeface="Times New Roman"/>
                <a:ea typeface="Times New Roman"/>
                <a:cs typeface="Times New Roman"/>
                <a:sym typeface="Times New Roman"/>
              </a:rPr>
              <a:t>2</a:t>
            </a:r>
          </a:p>
        </p:txBody>
      </p:sp>
      <p:sp>
        <p:nvSpPr>
          <p:cNvPr id="302" name="Shape 302"/>
          <p:cNvSpPr txBox="1"/>
          <p:nvPr/>
        </p:nvSpPr>
        <p:spPr>
          <a:xfrm>
            <a:off y="4210400" x="2420050"/>
            <a:ext cy="347824" cx="388400"/>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U </a:t>
            </a:r>
            <a:r>
              <a:rPr b="1" sz="1185" lang="en-US">
                <a:solidFill>
                  <a:srgbClr val="000000"/>
                </a:solidFill>
                <a:latin typeface="Times New Roman"/>
                <a:ea typeface="Times New Roman"/>
                <a:cs typeface="Times New Roman"/>
                <a:sym typeface="Times New Roman"/>
              </a:rPr>
              <a:t>3</a:t>
            </a:r>
          </a:p>
        </p:txBody>
      </p:sp>
      <p:pic>
        <p:nvPicPr>
          <p:cNvPr id="303" name="Shape 303"/>
          <p:cNvPicPr preferRelativeResize="0"/>
          <p:nvPr/>
        </p:nvPicPr>
        <p:blipFill>
          <a:blip r:embed="rId27">
            <a:alphaModFix/>
          </a:blip>
          <a:stretch>
            <a:fillRect/>
          </a:stretch>
        </p:blipFill>
        <p:spPr>
          <a:xfrm>
            <a:off y="3788825" x="5376325"/>
            <a:ext cy="465649" cx="381000"/>
          </a:xfrm>
          <a:prstGeom prst="rect">
            <a:avLst/>
          </a:prstGeom>
          <a:noFill/>
          <a:ln>
            <a:noFill/>
          </a:ln>
        </p:spPr>
      </p:pic>
      <p:pic>
        <p:nvPicPr>
          <p:cNvPr id="304" name="Shape 304"/>
          <p:cNvPicPr preferRelativeResize="0"/>
          <p:nvPr/>
        </p:nvPicPr>
        <p:blipFill>
          <a:blip r:embed="rId28">
            <a:alphaModFix/>
          </a:blip>
          <a:stretch>
            <a:fillRect/>
          </a:stretch>
        </p:blipFill>
        <p:spPr>
          <a:xfrm>
            <a:off y="3947575" x="8149150"/>
            <a:ext cy="285750" cx="264575"/>
          </a:xfrm>
          <a:prstGeom prst="rect">
            <a:avLst/>
          </a:prstGeom>
          <a:noFill/>
          <a:ln>
            <a:noFill/>
          </a:ln>
        </p:spPr>
      </p:pic>
      <p:sp>
        <p:nvSpPr>
          <p:cNvPr id="305" name="Shape 305"/>
          <p:cNvSpPr txBox="1"/>
          <p:nvPr/>
        </p:nvSpPr>
        <p:spPr>
          <a:xfrm>
            <a:off y="3891125" x="5940775"/>
            <a:ext cy="347824" cx="3231775"/>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CVA </a:t>
            </a:r>
            <a:r>
              <a:rPr b="1" sz="1185" lang="en-US">
                <a:solidFill>
                  <a:srgbClr val="000000"/>
                </a:solidFill>
                <a:latin typeface="Times New Roman"/>
                <a:ea typeface="Times New Roman"/>
                <a:cs typeface="Times New Roman"/>
                <a:sym typeface="Times New Roman"/>
              </a:rPr>
              <a:t>N</a:t>
            </a:r>
            <a:r>
              <a:rPr b="1" sz="1777" lang="en-US">
                <a:solidFill>
                  <a:srgbClr val="000000"/>
                </a:solidFill>
                <a:latin typeface="Times New Roman"/>
                <a:ea typeface="Times New Roman"/>
                <a:cs typeface="Times New Roman"/>
                <a:sym typeface="Times New Roman"/>
              </a:rPr>
              <a:t> </a:t>
            </a:r>
            <a:r>
              <a:rPr b="1" sz="1185" lang="en-US">
                <a:solidFill>
                  <a:srgbClr val="000000"/>
                </a:solidFill>
                <a:latin typeface="Times New Roman"/>
                <a:ea typeface="Times New Roman"/>
                <a:cs typeface="Times New Roman"/>
                <a:sym typeface="Times New Roman"/>
              </a:rPr>
              <a:t>1-n</a:t>
            </a:r>
            <a:r>
              <a:rPr b="1" sz="1777" lang="en-US">
                <a:solidFill>
                  <a:srgbClr val="000000"/>
                </a:solidFill>
                <a:latin typeface="Times New Roman"/>
                <a:ea typeface="Times New Roman"/>
                <a:cs typeface="Times New Roman"/>
                <a:sym typeface="Times New Roman"/>
              </a:rPr>
              <a:t>, </a:t>
            </a:r>
            <a:r>
              <a:rPr b="1" sz="1185" lang="en-US">
                <a:solidFill>
                  <a:srgbClr val="000000"/>
                </a:solidFill>
                <a:latin typeface="Times New Roman"/>
                <a:ea typeface="Times New Roman"/>
                <a:cs typeface="Times New Roman"/>
                <a:sym typeface="Times New Roman"/>
              </a:rPr>
              <a:t>U</a:t>
            </a:r>
            <a:r>
              <a:rPr b="1" sz="1777" lang="en-US">
                <a:solidFill>
                  <a:srgbClr val="000000"/>
                </a:solidFill>
                <a:latin typeface="Times New Roman"/>
                <a:ea typeface="Times New Roman"/>
                <a:cs typeface="Times New Roman"/>
                <a:sym typeface="Times New Roman"/>
              </a:rPr>
              <a:t> </a:t>
            </a:r>
            <a:r>
              <a:rPr b="1" sz="1185" lang="en-US">
                <a:solidFill>
                  <a:srgbClr val="000000"/>
                </a:solidFill>
                <a:latin typeface="Times New Roman"/>
                <a:ea typeface="Times New Roman"/>
                <a:cs typeface="Times New Roman"/>
                <a:sym typeface="Times New Roman"/>
              </a:rPr>
              <a:t>1-n</a:t>
            </a:r>
            <a:r>
              <a:rPr b="1" sz="1777" lang="en-US">
                <a:solidFill>
                  <a:srgbClr val="000000"/>
                </a:solidFill>
                <a:latin typeface="Times New Roman"/>
                <a:ea typeface="Times New Roman"/>
                <a:cs typeface="Times New Roman"/>
                <a:sym typeface="Times New Roman"/>
              </a:rPr>
              <a:t>, </a:t>
            </a:r>
            <a:r>
              <a:rPr b="1" sz="1185" lang="en-US">
                <a:solidFill>
                  <a:srgbClr val="000000"/>
                </a:solidFill>
                <a:latin typeface="Times New Roman"/>
                <a:ea typeface="Times New Roman"/>
                <a:cs typeface="Times New Roman"/>
                <a:sym typeface="Times New Roman"/>
              </a:rPr>
              <a:t>E</a:t>
            </a:r>
            <a:r>
              <a:rPr b="1" sz="1777" lang="en-US">
                <a:solidFill>
                  <a:srgbClr val="000000"/>
                </a:solidFill>
                <a:latin typeface="Times New Roman"/>
                <a:ea typeface="Times New Roman"/>
                <a:cs typeface="Times New Roman"/>
                <a:sym typeface="Times New Roman"/>
              </a:rPr>
              <a:t> </a:t>
            </a:r>
            <a:r>
              <a:rPr b="1" sz="1185" lang="en-US">
                <a:solidFill>
                  <a:srgbClr val="000000"/>
                </a:solidFill>
                <a:latin typeface="Times New Roman"/>
                <a:ea typeface="Times New Roman"/>
                <a:cs typeface="Times New Roman"/>
                <a:sym typeface="Times New Roman"/>
              </a:rPr>
              <a:t>1-n</a:t>
            </a:r>
          </a:p>
        </p:txBody>
      </p:sp>
      <p:sp>
        <p:nvSpPr>
          <p:cNvPr id="306" name="Shape 306"/>
          <p:cNvSpPr txBox="1"/>
          <p:nvPr/>
        </p:nvSpPr>
        <p:spPr>
          <a:xfrm>
            <a:off y="3942275" x="8740050"/>
            <a:ext cy="347824" cx="935200"/>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CVA </a:t>
            </a:r>
            <a:r>
              <a:rPr b="1" sz="1185" lang="en-US">
                <a:solidFill>
                  <a:srgbClr val="000000"/>
                </a:solidFill>
                <a:latin typeface="Times New Roman"/>
                <a:ea typeface="Times New Roman"/>
                <a:cs typeface="Times New Roman"/>
                <a:sym typeface="Times New Roman"/>
              </a:rPr>
              <a:t>ACT</a:t>
            </a:r>
          </a:p>
        </p:txBody>
      </p:sp>
      <p:pic>
        <p:nvPicPr>
          <p:cNvPr id="307" name="Shape 307"/>
          <p:cNvPicPr preferRelativeResize="0"/>
          <p:nvPr/>
        </p:nvPicPr>
        <p:blipFill>
          <a:blip r:embed="rId29">
            <a:alphaModFix/>
          </a:blip>
          <a:stretch>
            <a:fillRect/>
          </a:stretch>
        </p:blipFill>
        <p:spPr>
          <a:xfrm>
            <a:off y="3111475" x="3153825"/>
            <a:ext cy="95250" cx="95250"/>
          </a:xfrm>
          <a:prstGeom prst="rect">
            <a:avLst/>
          </a:prstGeom>
          <a:noFill/>
          <a:ln>
            <a:noFill/>
          </a:ln>
        </p:spPr>
      </p:pic>
      <p:pic>
        <p:nvPicPr>
          <p:cNvPr id="308" name="Shape 308"/>
          <p:cNvPicPr preferRelativeResize="0"/>
          <p:nvPr/>
        </p:nvPicPr>
        <p:blipFill>
          <a:blip r:embed="rId24">
            <a:alphaModFix/>
          </a:blip>
          <a:stretch>
            <a:fillRect/>
          </a:stretch>
        </p:blipFill>
        <p:spPr>
          <a:xfrm>
            <a:off y="6625150" x="3153825"/>
            <a:ext cy="105824" cx="95250"/>
          </a:xfrm>
          <a:prstGeom prst="rect">
            <a:avLst/>
          </a:prstGeom>
          <a:noFill/>
          <a:ln>
            <a:noFill/>
          </a:ln>
        </p:spPr>
      </p:pic>
      <p:pic>
        <p:nvPicPr>
          <p:cNvPr id="309" name="Shape 309"/>
          <p:cNvPicPr preferRelativeResize="0"/>
          <p:nvPr/>
        </p:nvPicPr>
        <p:blipFill>
          <a:blip r:embed="rId25">
            <a:alphaModFix/>
          </a:blip>
          <a:stretch>
            <a:fillRect/>
          </a:stretch>
        </p:blipFill>
        <p:spPr>
          <a:xfrm>
            <a:off y="6868575" x="3153825"/>
            <a:ext cy="95250" cx="95250"/>
          </a:xfrm>
          <a:prstGeom prst="rect">
            <a:avLst/>
          </a:prstGeom>
          <a:noFill/>
          <a:ln>
            <a:noFill/>
          </a:ln>
        </p:spPr>
      </p:pic>
      <p:pic>
        <p:nvPicPr>
          <p:cNvPr id="310" name="Shape 310"/>
          <p:cNvPicPr preferRelativeResize="0"/>
          <p:nvPr/>
        </p:nvPicPr>
        <p:blipFill>
          <a:blip r:embed="rId29">
            <a:alphaModFix/>
          </a:blip>
          <a:stretch>
            <a:fillRect/>
          </a:stretch>
        </p:blipFill>
        <p:spPr>
          <a:xfrm>
            <a:off y="7112000" x="3153825"/>
            <a:ext cy="95250" cx="95250"/>
          </a:xfrm>
          <a:prstGeom prst="rect">
            <a:avLst/>
          </a:prstGeom>
          <a:noFill/>
          <a:ln>
            <a:noFill/>
          </a:ln>
        </p:spPr>
      </p:pic>
      <p:pic>
        <p:nvPicPr>
          <p:cNvPr id="311" name="Shape 311"/>
          <p:cNvPicPr preferRelativeResize="0"/>
          <p:nvPr/>
        </p:nvPicPr>
        <p:blipFill>
          <a:blip r:embed="rId30">
            <a:alphaModFix/>
          </a:blip>
          <a:stretch>
            <a:fillRect/>
          </a:stretch>
        </p:blipFill>
        <p:spPr>
          <a:xfrm>
            <a:off y="4624900" x="3153825"/>
            <a:ext cy="105824" cx="95250"/>
          </a:xfrm>
          <a:prstGeom prst="rect">
            <a:avLst/>
          </a:prstGeom>
          <a:noFill/>
          <a:ln>
            <a:noFill/>
          </a:ln>
        </p:spPr>
      </p:pic>
      <p:pic>
        <p:nvPicPr>
          <p:cNvPr id="312" name="Shape 312"/>
          <p:cNvPicPr preferRelativeResize="0"/>
          <p:nvPr/>
        </p:nvPicPr>
        <p:blipFill>
          <a:blip r:embed="rId31">
            <a:alphaModFix/>
          </a:blip>
          <a:stretch>
            <a:fillRect/>
          </a:stretch>
        </p:blipFill>
        <p:spPr>
          <a:xfrm>
            <a:off y="4868325" x="3153825"/>
            <a:ext cy="95250" cx="95250"/>
          </a:xfrm>
          <a:prstGeom prst="rect">
            <a:avLst/>
          </a:prstGeom>
          <a:noFill/>
          <a:ln>
            <a:noFill/>
          </a:ln>
        </p:spPr>
      </p:pic>
      <p:pic>
        <p:nvPicPr>
          <p:cNvPr id="313" name="Shape 313"/>
          <p:cNvPicPr preferRelativeResize="0"/>
          <p:nvPr/>
        </p:nvPicPr>
        <p:blipFill>
          <a:blip r:embed="rId32">
            <a:alphaModFix/>
          </a:blip>
          <a:stretch>
            <a:fillRect/>
          </a:stretch>
        </p:blipFill>
        <p:spPr>
          <a:xfrm>
            <a:off y="5111750" x="3153825"/>
            <a:ext cy="95250" cx="9525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