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9" r:id="rId2"/>
  </p:sldMasterIdLst>
  <p:notesMasterIdLst>
    <p:notesMasterId r:id="rId20"/>
  </p:notesMasterIdLst>
  <p:handoutMasterIdLst>
    <p:handoutMasterId r:id="rId21"/>
  </p:handoutMasterIdLst>
  <p:sldIdLst>
    <p:sldId id="301" r:id="rId3"/>
    <p:sldId id="302" r:id="rId4"/>
    <p:sldId id="262" r:id="rId5"/>
    <p:sldId id="340" r:id="rId6"/>
    <p:sldId id="341" r:id="rId7"/>
    <p:sldId id="317" r:id="rId8"/>
    <p:sldId id="338" r:id="rId9"/>
    <p:sldId id="342" r:id="rId10"/>
    <p:sldId id="339" r:id="rId11"/>
    <p:sldId id="344" r:id="rId12"/>
    <p:sldId id="324" r:id="rId13"/>
    <p:sldId id="346" r:id="rId14"/>
    <p:sldId id="343" r:id="rId15"/>
    <p:sldId id="345" r:id="rId16"/>
    <p:sldId id="347" r:id="rId17"/>
    <p:sldId id="337" r:id="rId18"/>
    <p:sldId id="320" r:id="rId19"/>
  </p:sldIdLst>
  <p:sldSz cx="9144000" cy="5143500" type="screen16x9"/>
  <p:notesSz cx="6718300" cy="98679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ambria Math" panose="02040503050406030204" pitchFamily="18" charset="0"/>
      <p:regular r:id="rId28"/>
    </p:embeddedFont>
    <p:embeddedFont>
      <p:font typeface="Effra" panose="020B0604020202020204" charset="0"/>
      <p:regular r:id="rId29"/>
      <p:bold r:id="rId30"/>
      <p:italic r:id="rId31"/>
      <p:boldItalic r:id="rId32"/>
    </p:embeddedFont>
    <p:embeddedFont>
      <p:font typeface="Effra Bold" panose="020B0604020202020204" charset="0"/>
      <p:bold r:id="rId33"/>
    </p:embeddedFont>
    <p:embeddedFont>
      <p:font typeface="Effra Light" panose="020B0604020202020204" charset="0"/>
      <p:regular r:id="rId34"/>
      <p:italic r:id="rId35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9A1"/>
    <a:srgbClr val="BF0071"/>
    <a:srgbClr val="7EAF35"/>
    <a:srgbClr val="F3F3F3"/>
    <a:srgbClr val="F0F0F0"/>
    <a:srgbClr val="EEEEEE"/>
    <a:srgbClr val="FDF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990" autoAdjust="0"/>
  </p:normalViewPr>
  <p:slideViewPr>
    <p:cSldViewPr>
      <p:cViewPr varScale="1">
        <p:scale>
          <a:sx n="144" d="100"/>
          <a:sy n="144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-1326" y="-102"/>
      </p:cViewPr>
      <p:guideLst>
        <p:guide orient="horz" pos="3108"/>
        <p:guide pos="21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handoutMaster" Target="handoutMasters/handoutMaster1.xml"/><Relationship Id="rId34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algn="r"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5C24E9C8-3A95-493E-88C0-5F2296E45E4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algn="r"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8" y="739775"/>
            <a:ext cx="65786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 smtClean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11552EB4-1397-4A19-91D2-50C32A30D6E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7" name="Text Placeholder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en-GB" dirty="0">
              <a:latin typeface="Effra" panose="020B0604020202020204" charset="0"/>
            </a:endParaRPr>
          </a:p>
        </p:txBody>
      </p:sp>
      <p:sp>
        <p:nvSpPr>
          <p:cNvPr id="2662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fld id="{2AEB3F89-B50F-43D5-B70E-0B823D2B0839}" type="slidenum">
              <a:rPr lang="en-US" altLang="en-US" sz="120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84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A8D3C-306F-42F2-BFD0-7BDAA9A2E94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8824349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09E884D-34DE-4261-8EE9-C65F8F0EDA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92158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1EAD16-0DE7-4E08-AD7C-61EF2956CB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01087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BF62DA-864E-4564-8F83-14AB00A5C2C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914388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FA4F400-B78B-4C9F-B8B5-910222ABFA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2823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89A73A-1690-4CCF-9603-DF862003FFE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92708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Image and sideba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 marL="17970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80604020202020204" charset="0"/>
              <a:buChar char="•"/>
              <a:defRPr>
                <a:solidFill>
                  <a:schemeClr val="tx2"/>
                </a:solidFill>
              </a:defRPr>
            </a:lvl1pPr>
            <a:lvl2pPr marL="53975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3656A"/>
              </a:buClr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2pPr>
            <a:lvl3pPr marL="89979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3pPr>
            <a:lvl4pPr marL="125984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&gt;"/>
              <a:defRPr>
                <a:solidFill>
                  <a:schemeClr val="tx2"/>
                </a:solidFill>
              </a:defRPr>
            </a:lvl4pPr>
            <a:lvl5pPr marL="161988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-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5FF22A5-BDCE-40F7-8916-DA00A2D3EA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26820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849186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222444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metab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13729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CDC63CA9-2863-4C1C-9C8F-58E2FE97848E}" type="datetimeFigureOut">
              <a:rPr lang="en-US" altLang="en-US"/>
              <a:pPr>
                <a:defRPr/>
              </a:pPr>
              <a:t>10/20/2021</a:t>
            </a:fld>
            <a:endParaRPr lang="en-US" altLang="en-US"/>
          </a:p>
        </p:txBody>
      </p:sp>
      <p:sp>
        <p:nvSpPr>
          <p:cNvPr id="5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58FB-6AB2-4D3E-8820-9BBA08918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62617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EBCD9-9174-4C00-A088-B9BE81ADA03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2346224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F1562241-94B9-40D7-87A5-05E5CEEBA2BE}" type="datetimeFigureOut">
              <a:rPr lang="en-US" altLang="en-US"/>
              <a:pPr>
                <a:defRPr/>
              </a:pPr>
              <a:t>10/20/2021</a:t>
            </a:fld>
            <a:endParaRPr lang="en-US" altLang="en-US"/>
          </a:p>
        </p:txBody>
      </p:sp>
      <p:sp>
        <p:nvSpPr>
          <p:cNvPr id="6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0C0B8-0492-4B7D-B733-53D47FB2A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9008"/>
      </p:ext>
    </p:extLst>
  </p:cSld>
  <p:clrMapOvr>
    <a:masterClrMapping/>
  </p:clrMapOvr>
  <p:transition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6C138-A0C4-4340-B74D-6F0CD4DEC2CD}" type="datetimeFigureOut">
              <a:rPr lang="en-US" altLang="en-US"/>
              <a:pPr>
                <a:defRPr/>
              </a:pPr>
              <a:t>10/20/2021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8E3E1-EDE7-4033-BA08-0F3655193C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74133"/>
      </p:ext>
    </p:extLst>
  </p:cSld>
  <p:clrMapOvr>
    <a:masterClrMapping/>
  </p:clrMapOvr>
  <p:transition>
    <p:fad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5B6EF-FA4B-4EBE-AF6A-7A35928A581D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5B453-7314-4BBD-9303-11C6BECC4B0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7459366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A8456-EFE9-4973-A4DC-8967F112F6FD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EA458-A00F-4FCF-A4D2-CE35A1127597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75280021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432CB-609A-4073-A00A-2C8A7923E480}" type="datetimeFigureOut">
              <a:rPr lang="en-US" altLang="en-US"/>
              <a:pPr>
                <a:defRPr/>
              </a:pPr>
              <a:t>10/20/2021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BC033-1D56-4E21-9D51-FFCA08BFDC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53037"/>
      </p:ext>
    </p:extLst>
  </p:cSld>
  <p:clrMapOvr>
    <a:masterClrMapping/>
  </p:clrMapOvr>
  <p:transition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F30D0-F1F8-45C1-A1BC-22A99C13BE84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C9FC41-64C0-445B-B5F6-BF3E976EB4A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43767721"/>
      </p:ext>
    </p:extLst>
  </p:cSld>
  <p:clrMapOvr>
    <a:masterClrMapping/>
  </p:clrMapOvr>
  <p:transition>
    <p:fade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3FA37-56EC-4856-AA87-0FB37638EE1E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AE04A5-F6AC-43BF-B975-8B278B8ABABB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264515899"/>
      </p:ext>
    </p:extLst>
  </p:cSld>
  <p:clrMapOvr>
    <a:masterClrMapping/>
  </p:clrMapOvr>
  <p:transition>
    <p:fade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D33F0-C866-49CD-9A8D-87C788497108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F0013-1DD6-4175-BFB9-CB285DE9137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20808027"/>
      </p:ext>
    </p:extLst>
  </p:cSld>
  <p:clrMapOvr>
    <a:masterClrMapping/>
  </p:clrMapOvr>
  <p:transition>
    <p:fade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BC874-228D-4345-BCB2-1B94E993F020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B3C0A-43B8-4C34-B1A8-5838DA63F31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27949907"/>
      </p:ext>
    </p:extLst>
  </p:cSld>
  <p:clrMapOvr>
    <a:masterClrMapping/>
  </p:clrMapOvr>
  <p:transition>
    <p:fade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99DC9-2CCD-454E-B26E-EDCE3CD1F413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F806E-E709-44A5-86CC-0759AFD0503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67261759"/>
      </p:ext>
    </p:extLst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342900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1714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 bwMode="hidden">
          <a:xfrm>
            <a:off x="0" y="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sp>
        <p:nvSpPr>
          <p:cNvPr id="15" name="TextBox 16"/>
          <p:cNvSpPr txBox="1">
            <a:spLocks noChangeArrowheads="1"/>
          </p:cNvSpPr>
          <p:nvPr userDrawn="1"/>
        </p:nvSpPr>
        <p:spPr bwMode="auto">
          <a:xfrm>
            <a:off x="425450" y="4984750"/>
            <a:ext cx="20161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D2002E"/>
              </a:buClr>
              <a:buFont typeface="Arial" panose="020B0604020202020204" pitchFamily="34" charset="0"/>
              <a:buNone/>
            </a:pPr>
            <a:r>
              <a:rPr lang="en-GB" altLang="en-US" sz="800">
                <a:solidFill>
                  <a:schemeClr val="bg2"/>
                </a:solidFill>
              </a:rPr>
              <a:t>Copyright University of Reading</a:t>
            </a:r>
          </a:p>
        </p:txBody>
      </p:sp>
      <p:pic>
        <p:nvPicPr>
          <p:cNvPr id="16" name="Picture 55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3489852"/>
            <a:ext cx="7920038" cy="694134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857250"/>
            <a:ext cx="8280000" cy="689850"/>
          </a:xfrm>
        </p:spPr>
        <p:txBody>
          <a:bodyPr/>
          <a:lstStyle>
            <a:lvl1pPr defTabSz="-635">
              <a:lnSpc>
                <a:spcPct val="90000"/>
              </a:lnSpc>
              <a:tabLst>
                <a:tab pos="4038600" algn="l"/>
              </a:tabLst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7512" y="0"/>
            <a:ext cx="2858344" cy="758051"/>
          </a:xfrm>
          <a:solidFill>
            <a:schemeClr val="accent1"/>
          </a:solidFill>
        </p:spPr>
        <p:txBody>
          <a:bodyPr lIns="72000" tIns="288000" rIns="72000" bIns="3600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714500"/>
            <a:ext cx="9144000" cy="17145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 algn="r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8BE62F2C-5F5D-4F1F-B829-F41AEA17CAA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3124200" y="4678363"/>
            <a:ext cx="2895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eaLnBrk="1" hangingPunct="1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Copyright University of Reading</a:t>
            </a:r>
            <a:endParaRPr lang="en-GB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9"/>
          </p:nvPr>
        </p:nvSpPr>
        <p:spPr>
          <a:xfrm>
            <a:off x="425450" y="4678363"/>
            <a:ext cx="2133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hangingPunct="1">
              <a:defRPr sz="1200" dirty="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Wednesday, 11 June 2014</a:t>
            </a:r>
          </a:p>
        </p:txBody>
      </p:sp>
    </p:spTree>
    <p:extLst>
      <p:ext uri="{BB962C8B-B14F-4D97-AF65-F5344CB8AC3E}">
        <p14:creationId xmlns:p14="http://schemas.microsoft.com/office/powerpoint/2010/main" val="196897327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2A7C-D904-4027-8E63-FF373CAAA7C0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11D77-F33D-4C03-A50B-E50B32F194B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63017326"/>
      </p:ext>
    </p:extLst>
  </p:cSld>
  <p:clrMapOvr>
    <a:masterClrMapping/>
  </p:clrMapOvr>
  <p:transition>
    <p:fade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E48E6C-542A-4D49-9BFD-9EC0C2896A1E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B04E0-16D6-484B-BD7B-7CE13B5C5C2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01201962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A63999-364B-42DC-9B80-59FC97D2F8B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5909876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57B1D9-2C12-4F9B-9277-5C00B513411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608434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3DBE5-FA3D-45C0-A34F-0FE6CF4217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26836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6B086-1DC1-4182-8EE9-8D68177CE3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39668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Section splash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solidFill>
                  <a:schemeClr val="bg1"/>
                </a:solidFill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bg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bg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0EEF15-85D0-4206-A3C8-518E485208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45110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plas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accent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accent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722F4-AFC0-4B95-B201-9482EAF81E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1387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925513"/>
            <a:ext cx="827881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660525"/>
            <a:ext cx="8278813" cy="29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4678363"/>
            <a:ext cx="6762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eaLnBrk="1" hangingPunct="1"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3CEF7AC-909A-4DF0-A468-41523B6692F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1030" name="Picture 53" descr="Device-black"/>
          <p:cNvPicPr>
            <a:picLocks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0" descr="Device-wine"/>
          <p:cNvPicPr>
            <a:picLocks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55" descr="Device-white"/>
          <p:cNvPicPr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cap="all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39750" indent="-179388" algn="l" rtl="0" fontAlgn="base">
        <a:spcBef>
          <a:spcPct val="20000"/>
        </a:spcBef>
        <a:spcAft>
          <a:spcPct val="0"/>
        </a:spcAft>
        <a:buClr>
          <a:srgbClr val="63656A"/>
        </a:buClr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2pPr>
      <a:lvl3pPr marL="898525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3pPr>
      <a:lvl4pPr marL="1258888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&gt;"/>
        <a:defRPr sz="2000">
          <a:solidFill>
            <a:schemeClr val="tx2"/>
          </a:solidFill>
          <a:latin typeface="+mn-lt"/>
        </a:defRPr>
      </a:lvl4pPr>
      <a:lvl5pPr marL="1619250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-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94B7259-E53C-4944-AAB1-4536724CCE7B}" type="datetimeFigureOut">
              <a:rPr lang="en-US"/>
              <a:pPr>
                <a:defRPr/>
              </a:pPr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A1ECBDC-BA20-4E38-84DE-8B1F7CDA5A4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pic>
        <p:nvPicPr>
          <p:cNvPr id="2055" name="Picture 53" descr="Device-black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50" descr="Device-wine"/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55" descr="Device-white"/>
          <p:cNvPicPr>
            <a:picLocks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03" r:id="rId2"/>
    <p:sldLayoutId id="2147483704" r:id="rId3"/>
    <p:sldLayoutId id="2147483731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ransition>
    <p:fade/>
  </p:transition>
  <p:hf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Srivastava@pgr.reading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Consumption under extreme inequalities</a:t>
            </a:r>
            <a:endParaRPr lang="zh-CN" altLang="en-GB" dirty="0"/>
          </a:p>
        </p:txBody>
      </p:sp>
      <p:sp>
        <p:nvSpPr>
          <p:cNvPr id="25603" name="Subtit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2701926"/>
            <a:ext cx="7467600" cy="124142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altLang="zh-CN" dirty="0"/>
          </a:p>
          <a:p>
            <a:r>
              <a:rPr lang="en-US" altLang="zh-CN" dirty="0"/>
              <a:t>Department of Economics  </a:t>
            </a:r>
          </a:p>
          <a:p>
            <a:r>
              <a:rPr lang="en-US" altLang="zh-CN" dirty="0">
                <a:hlinkClick r:id="rId3"/>
              </a:rPr>
              <a:t>a.srivastava@pgr.reading.ac.uk</a:t>
            </a:r>
            <a:endParaRPr lang="en-US" altLang="zh-CN" dirty="0"/>
          </a:p>
          <a:p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203718509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BA4A-1F17-4889-AED9-6791AB0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model for Status Demand (contd.)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70013"/>
                <a:ext cx="8210550" cy="326231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Since the consumer avails utility from both non-durable excess and durable consumption, we have a log-linear form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An empirical method can be specified as long as the following linear differential equation has a solution 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70013"/>
                <a:ext cx="8210550" cy="3262312"/>
              </a:xfrm>
              <a:blipFill>
                <a:blip r:embed="rId2"/>
                <a:stretch>
                  <a:fillRect l="-520" t="-1869" r="-2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B3E68-6FBE-4DF0-9091-0B71452D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015031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DDED-AC9A-4208-A7A3-ED93E965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Classification of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C9E65-D10B-4CD2-BE37-9B781D744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We attempt to look at how excess non-durable consumption varies across durable goods possession levels </a:t>
            </a:r>
          </a:p>
          <a:p>
            <a:r>
              <a:rPr lang="en-GB" dirty="0"/>
              <a:t>Local non-durable consumption is relative to local </a:t>
            </a:r>
          </a:p>
          <a:p>
            <a:r>
              <a:rPr lang="en-GB" dirty="0"/>
              <a:t>A necessary implication of the model is that consumers with both lower durable consumption and lower relative excess cannot compete with the consumer for whom both are higher </a:t>
            </a:r>
          </a:p>
          <a:p>
            <a:r>
              <a:rPr lang="en-GB" dirty="0"/>
              <a:t>The framework can be easily extended to other economies – because of surveying difference economies – we rely only on excluding asset costs from non-durable consumption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14149-19E5-4CE5-B9E4-95A20096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805145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3A37-7993-450F-8C74-F359EBC3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two economies – the role of occupation vs region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532F-81CE-4C13-8B35-E11C80EB3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dirty="0" err="1"/>
              <a:t>standardise</a:t>
            </a:r>
            <a:r>
              <a:rPr lang="en-US" dirty="0"/>
              <a:t> occupations into occupation ranks for comparison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3F4EE-6F49-4F2E-A328-04EE6321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8791396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58B1-5556-4A30-98FB-74368A91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Tanzania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5C54-1B0C-4324-BD87-0CFA546C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non-parametric view of data shows vast differences in assets</a:t>
            </a:r>
          </a:p>
          <a:p>
            <a:r>
              <a:rPr lang="en-GB" dirty="0"/>
              <a:t>The overall role of occupation is strong in Tanzania</a:t>
            </a:r>
          </a:p>
          <a:p>
            <a:r>
              <a:rPr lang="en-GB" dirty="0"/>
              <a:t>Interestingly the subjective well being does not align with the asset distribution</a:t>
            </a:r>
          </a:p>
          <a:p>
            <a:pPr lvl="1"/>
            <a:r>
              <a:rPr lang="en-GB" dirty="0"/>
              <a:t>The south and east of Tanzania are too far apart in assets and have incomparable amenities. This is less so in the central parts of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D9C7A-6921-417D-A536-9A1ADE01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989921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BD2F4-8715-4E89-B522-B7A6F868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Nigeria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24EB-89EA-49FA-8FB0-903EE257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non-parametric plot </a:t>
            </a:r>
            <a:r>
              <a:rPr lang="en-US"/>
              <a:t>for Nigeria.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65579-4D02-46AC-9555-391AF1EE3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0149586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1EA7-B51E-4DC4-83AC-69973366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Finer details with quantile regression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481C-346A-45D5-BE87-16CD5476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Tanzania</a:t>
            </a:r>
          </a:p>
          <a:p>
            <a:r>
              <a:rPr lang="en-US"/>
              <a:t>Nigeria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169C2-F41A-40EE-A210-49C6A0A9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3294190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862A-E2C5-4015-9F48-E21EBBEC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this different from visible consumption?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5D5A-616B-4E7A-B5B6-2C1A87ADB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3038"/>
            <a:ext cx="7886700" cy="3262312"/>
          </a:xfrm>
        </p:spPr>
        <p:txBody>
          <a:bodyPr>
            <a:normAutofit/>
          </a:bodyPr>
          <a:lstStyle/>
          <a:p>
            <a:r>
              <a:rPr lang="en-GB" dirty="0"/>
              <a:t>The LSMS data shows many opportunities for visible consumption – e.g. marriage price, expenditure on carpets rugs – but there too the effect of urban-rural differences dominates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97299-24FE-4400-A473-449518E3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5220266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C546-8FFD-446E-BDCF-98089415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16AD-BBE9-46B1-A4CE-03E91196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 Deaton, </a:t>
            </a:r>
            <a:r>
              <a:rPr lang="en-GB" i="1" dirty="0"/>
              <a:t>Understanding Consumption</a:t>
            </a:r>
            <a:r>
              <a:rPr lang="en-GB" dirty="0"/>
              <a:t>, Clarendon Press 1993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N J Ireland, “On limiting the market for status signals,” </a:t>
            </a:r>
            <a:r>
              <a:rPr lang="en-GB" i="1" dirty="0"/>
              <a:t>Journal of Public Economics</a:t>
            </a:r>
            <a:r>
              <a:rPr lang="en-GB" dirty="0"/>
              <a:t>, 1994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 </a:t>
            </a:r>
            <a:r>
              <a:rPr lang="en-GB" dirty="0" err="1"/>
              <a:t>Doyal</a:t>
            </a:r>
            <a:r>
              <a:rPr lang="en-GB" dirty="0"/>
              <a:t> and I Gough, </a:t>
            </a:r>
            <a:r>
              <a:rPr lang="en-GB" i="1" dirty="0"/>
              <a:t>A Theory of Human Need, </a:t>
            </a:r>
            <a:r>
              <a:rPr lang="en-GB" dirty="0"/>
              <a:t>Palgrave London 1991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Robert H Frank, “The Demand for Unobservable and Other </a:t>
            </a:r>
            <a:r>
              <a:rPr lang="en-US" dirty="0" err="1"/>
              <a:t>Nonpositional</a:t>
            </a:r>
            <a:r>
              <a:rPr lang="en-US" dirty="0"/>
              <a:t> Goods”, </a:t>
            </a:r>
            <a:r>
              <a:rPr lang="en-GB" i="1" dirty="0"/>
              <a:t>The American Economic Review, </a:t>
            </a:r>
            <a:r>
              <a:rPr lang="en-GB" dirty="0"/>
              <a:t>vol. 75(1), pp. 101-116</a:t>
            </a:r>
          </a:p>
          <a:p>
            <a:pPr marL="457200" indent="-457200" fontAlgn="ctr">
              <a:buFont typeface="+mj-lt"/>
              <a:buAutoNum type="arabicPeriod"/>
            </a:pPr>
            <a:r>
              <a:rPr lang="en-GB" dirty="0"/>
              <a:t>G </a:t>
            </a:r>
            <a:r>
              <a:rPr lang="en-GB" dirty="0" err="1"/>
              <a:t>Corneo</a:t>
            </a:r>
            <a:r>
              <a:rPr lang="en-GB" dirty="0"/>
              <a:t> and O Jeanne, “Conspicuous consumption, snobbism and conformism,” </a:t>
            </a:r>
            <a:r>
              <a:rPr lang="en-GB" i="1" dirty="0"/>
              <a:t>Journal of Public Economics</a:t>
            </a:r>
            <a:r>
              <a:rPr lang="en-GB" dirty="0"/>
              <a:t>, vol. 66, pp. 55–71, 1997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FF188-C96F-42BD-A87E-32B495EE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11866762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14" y="452438"/>
            <a:ext cx="7886700" cy="993775"/>
          </a:xfrm>
        </p:spPr>
        <p:txBody>
          <a:bodyPr/>
          <a:lstStyle/>
          <a:p>
            <a:r>
              <a:rPr lang="en-GB" dirty="0"/>
              <a:t>Conspicuous or status-related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67" y="1428750"/>
            <a:ext cx="7886700" cy="326231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The tendency of consumers to indicate status by using goods of a higher quality or in higher quantity than what might be considered necessary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55967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5967-F4EA-43A2-85A5-B6B3F58C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status goods?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2049-AF32-4CA7-83EA-2F72F352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few perspectives:</a:t>
            </a:r>
            <a:endParaRPr lang="en-US" i="1" dirty="0"/>
          </a:p>
          <a:p>
            <a:r>
              <a:rPr lang="en-US" i="1" dirty="0"/>
              <a:t>Veblen</a:t>
            </a:r>
            <a:r>
              <a:rPr lang="en-US" dirty="0"/>
              <a:t> : Signaling is inherent in all consumption</a:t>
            </a:r>
          </a:p>
          <a:p>
            <a:r>
              <a:rPr lang="en-US" i="1" dirty="0"/>
              <a:t>Hirsch</a:t>
            </a:r>
            <a:r>
              <a:rPr lang="en-US" dirty="0"/>
              <a:t>: Post-war </a:t>
            </a:r>
            <a:r>
              <a:rPr lang="en-US" dirty="0" err="1"/>
              <a:t>commercialisation</a:t>
            </a:r>
            <a:r>
              <a:rPr lang="en-US" dirty="0"/>
              <a:t> and advertising has removed the difference between necessities and quality (physical and social scarcity)</a:t>
            </a:r>
          </a:p>
          <a:p>
            <a:r>
              <a:rPr lang="en-US" i="1" dirty="0"/>
              <a:t>Baudrillard</a:t>
            </a:r>
            <a:r>
              <a:rPr lang="en-US" dirty="0"/>
              <a:t> : The “</a:t>
            </a:r>
            <a:r>
              <a:rPr lang="en-US" b="0" i="0" dirty="0">
                <a:solidFill>
                  <a:srgbClr val="1A1A1A"/>
                </a:solidFill>
                <a:effectLst/>
              </a:rPr>
              <a:t>active manipulation of signs”– the mechanism to insert oneself within the consumer society (and working to differentiate oneself from others) is itself a form of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labour</a:t>
            </a:r>
            <a:endParaRPr lang="en-US" b="0" i="0" dirty="0">
              <a:solidFill>
                <a:srgbClr val="1A1A1A"/>
              </a:solidFill>
              <a:effectLst/>
            </a:endParaRPr>
          </a:p>
          <a:p>
            <a:r>
              <a:rPr lang="en-US" i="1" dirty="0"/>
              <a:t>Frank</a:t>
            </a:r>
            <a:r>
              <a:rPr lang="en-US" dirty="0"/>
              <a:t>: The consumer improves self-image and felicity through status competitions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2703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3F5-27FF-475A-BFB8-65A3F08E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</a:t>
            </a:r>
            <a:r>
              <a:rPr lang="en-GB" dirty="0"/>
              <a:t>consumption influence </a:t>
            </a:r>
            <a:r>
              <a:rPr lang="en-US" dirty="0"/>
              <a:t>s</a:t>
            </a:r>
            <a:r>
              <a:rPr lang="en-GB" dirty="0"/>
              <a:t>tatus?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2AC6-C73F-4BE1-9229-56DDDF55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Before one can evaluate a model for status consumption, consider if status – view as a social position based on wealth/occupation –should determine consumption or if consumption itself predominantly could determines status. </a:t>
            </a:r>
          </a:p>
          <a:p>
            <a:r>
              <a:rPr lang="en-GB" dirty="0"/>
              <a:t>To answer this in empirical terms, one needs to define both status and status goods</a:t>
            </a:r>
          </a:p>
          <a:p>
            <a:r>
              <a:rPr lang="en-GB" dirty="0"/>
              <a:t>We consider status as expected future wealth and the status value from consumption as a combination of durable consumption and non-durable consumption in excess of needs</a:t>
            </a:r>
          </a:p>
          <a:p>
            <a:r>
              <a:rPr lang="en-GB" dirty="0"/>
              <a:t>This is different from visible good view but we believe that this definition is more generic for comparison between disparate economies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726CD-83C5-4DE4-BD07-49321C7F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626071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3F5-27FF-475A-BFB8-65A3F08E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Status and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A2AC6-C73F-4BE1-9229-56DDDF559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Two assumptions to support our definition:</a:t>
            </a:r>
          </a:p>
          <a:p>
            <a:pPr marL="0" indent="0">
              <a:buNone/>
            </a:pPr>
            <a:r>
              <a:rPr lang="en-GB" dirty="0"/>
              <a:t>A1. </a:t>
            </a:r>
            <a:r>
              <a:rPr lang="en-GB" i="1" dirty="0"/>
              <a:t>Rational Benefit from status consumption </a:t>
            </a:r>
            <a:r>
              <a:rPr lang="en-GB" dirty="0"/>
              <a:t>-  There is a rational benefit to be had from status consumption (otherwise consumers would stay away from it in the long-run).</a:t>
            </a:r>
          </a:p>
          <a:p>
            <a:pPr marL="0" indent="0">
              <a:buNone/>
            </a:pPr>
            <a:r>
              <a:rPr lang="en-GB" dirty="0"/>
              <a:t>A2. </a:t>
            </a:r>
            <a:r>
              <a:rPr lang="en-GB" i="1" dirty="0"/>
              <a:t>Longevity of Durable goods - </a:t>
            </a:r>
            <a:r>
              <a:rPr lang="en-GB" dirty="0"/>
              <a:t>Status-related consumption that is not considered “wealth” (i.e. most of non-durable status-related consumption) cannot be inherited (bequeathed) but all else can be.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726CD-83C5-4DE4-BD07-49321C7F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10187189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ACA0-31A6-4A94-BA68-1A2739BE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model for Status Demand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F72D7-FBD8-441D-B702-D4D577D7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A1 (benefit from status consumption) ensures that all consumers – and hence the representative consumer in our model - benefit from expensive non-durable consumption</a:t>
            </a:r>
          </a:p>
          <a:p>
            <a:r>
              <a:rPr lang="en-GB" dirty="0"/>
              <a:t>A2 (durable good longevity) separates the long-term consumption from short-term consumption in the context of differences in starting wealth of the consumers.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0C8D5-20FF-4F74-ADB3-0404D56C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945120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5EE8-DF91-4A2F-B735-EEFB3503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Excess Non-Durable Consumption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EB821-15F4-4647-8240-BAAE398CE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i="1" dirty="0"/>
              <a:t>What are needs? </a:t>
            </a:r>
            <a:r>
              <a:rPr lang="en-GB" dirty="0"/>
              <a:t>We accept the </a:t>
            </a:r>
            <a:r>
              <a:rPr lang="en-GB" dirty="0" err="1"/>
              <a:t>Doyal</a:t>
            </a:r>
            <a:r>
              <a:rPr lang="en-GB" dirty="0"/>
              <a:t>-Gough view which considers needs as only a guarantee of health and autonomy. </a:t>
            </a:r>
          </a:p>
          <a:p>
            <a:r>
              <a:rPr lang="en-GB" i="1" dirty="0"/>
              <a:t>What is excess? </a:t>
            </a:r>
            <a:r>
              <a:rPr lang="en-GB" dirty="0"/>
              <a:t>Thus status is not a basic need. Arguing that different households cannot have different basic except for age-composition and cardinality, we thus argue that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Anything above the cost of needs of some potential status value to the consumer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GB" dirty="0"/>
              <a:t>Any durable goods purchased also of some status value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5E073-F34C-4748-B870-825201DA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794467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5EBB5-8A45-4C76-ABE2-4A3C95E81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Goods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D146-E2CC-49F4-95A5-01CD8B2FE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consider goods that can be transferred over generation as the durable goods relevant for status consumption. Rest is considered non-durable.</a:t>
            </a:r>
          </a:p>
          <a:p>
            <a:r>
              <a:rPr lang="en-US" dirty="0"/>
              <a:t>The LSMS survey which we rely upon provides assets owned by consumers for all the countries surveyed.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751B-63E1-4A8E-8F20-9D7D686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32531494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BA4A-1F17-4889-AED9-6791AB01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model for Status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GB" dirty="0"/>
                  <a:t>With the two assumption we thus claim that:</a:t>
                </a:r>
              </a:p>
              <a:p>
                <a:pPr lvl="1"/>
                <a:r>
                  <a:rPr lang="en-GB" dirty="0"/>
                  <a:t>Claim 1: Status utility can be achieved both by </a:t>
                </a:r>
                <a:r>
                  <a:rPr lang="en-GB" u="sng" dirty="0"/>
                  <a:t>excess non-durable consumption</a:t>
                </a:r>
                <a:r>
                  <a:rPr lang="en-GB" dirty="0"/>
                  <a:t> and </a:t>
                </a:r>
                <a:r>
                  <a:rPr lang="en-GB" u="sng" dirty="0"/>
                  <a:t>inheritable durable goods</a:t>
                </a:r>
                <a:endParaRPr lang="en-GB" dirty="0"/>
              </a:p>
              <a:p>
                <a:pPr lvl="1"/>
                <a:r>
                  <a:rPr lang="en-GB" dirty="0"/>
                  <a:t>Claim 2: Fulfilment of minimum needs carries no status-advantage</a:t>
                </a:r>
              </a:p>
              <a:p>
                <a:r>
                  <a:rPr lang="en-GB" dirty="0"/>
                  <a:t>The above can now be integrated in an intertemporal substitution framework</a:t>
                </a:r>
              </a:p>
              <a:p>
                <a:r>
                  <a:rPr lang="en-GB" dirty="0"/>
                  <a:t>The consumer budget consists of the costs of owning assets, the excess non-durable consumption and the needs implied by her family units – these are easy to distinguish in the empirical data</a:t>
                </a:r>
              </a:p>
              <a:p>
                <a:r>
                  <a:rPr lang="en-GB" dirty="0"/>
                  <a:t>With the budget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,</a:t>
                </a:r>
                <a:r>
                  <a:rPr lang="en-US" dirty="0"/>
                  <a:t> need-units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, the non-durable consumption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, the level of richness in her neighbourhood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an associated cost-function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we can write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effectLst/>
                  </a:rPr>
                  <a:t> </a:t>
                </a:r>
              </a:p>
              <a:p>
                <a:pPr marL="0" indent="0" algn="ctr">
                  <a:buNone/>
                </a:pPr>
                <a:endParaRPr lang="en-GB" dirty="0">
                  <a:effectLst/>
                </a:endParaRPr>
              </a:p>
              <a:p>
                <a:pPr marL="0" indent="0" algn="ctr">
                  <a:buNone/>
                </a:pPr>
                <a:r>
                  <a:rPr lang="en-GB" dirty="0"/>
                  <a:t>or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>
                  <a:effectLst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endParaRPr lang="en-GB" dirty="0">
                  <a:effectLst/>
                </a:endParaRPr>
              </a:p>
              <a:p>
                <a:pPr marL="0" indent="0">
                  <a:buNone/>
                </a:pPr>
                <a:endParaRPr lang="en-GB" dirty="0">
                  <a:effectLst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3418E-F4DF-452B-BD85-A7D380E03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B3E68-6FBE-4DF0-9091-0B71452D5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708600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UoR Theme">
  <a:themeElements>
    <a:clrScheme name="LIMITLESS - Red">
      <a:dk1>
        <a:srgbClr val="50535A"/>
      </a:dk1>
      <a:lt1>
        <a:srgbClr val="FFFFFF"/>
      </a:lt1>
      <a:dk2>
        <a:srgbClr val="000000"/>
      </a:dk2>
      <a:lt2>
        <a:srgbClr val="E0E0E1"/>
      </a:lt2>
      <a:accent1>
        <a:srgbClr val="D2002E"/>
      </a:accent1>
      <a:accent2>
        <a:srgbClr val="EF7945"/>
      </a:accent2>
      <a:accent3>
        <a:srgbClr val="009A84"/>
      </a:accent3>
      <a:accent4>
        <a:srgbClr val="8ABD24"/>
      </a:accent4>
      <a:accent5>
        <a:srgbClr val="00AEEF"/>
      </a:accent5>
      <a:accent6>
        <a:srgbClr val="79679C"/>
      </a:accent6>
      <a:hlink>
        <a:srgbClr val="D2002E"/>
      </a:hlink>
      <a:folHlink>
        <a:srgbClr val="747478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Theme 1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E5AAAD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2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FFFFFF"/>
        </a:accent3>
        <a:accent4>
          <a:srgbClr val="43464C"/>
        </a:accent4>
        <a:accent5>
          <a:srgbClr val="F6BEB0"/>
        </a:accent5>
        <a:accent6>
          <a:srgbClr val="BE0029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3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CAC2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4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C4DBAC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5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D3F6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6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BEB8CB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7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F0AAC0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10389</TotalTime>
  <Words>1015</Words>
  <Application>Microsoft Office PowerPoint</Application>
  <PresentationFormat>On-screen Show (16:9)</PresentationFormat>
  <Paragraphs>102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Effra</vt:lpstr>
      <vt:lpstr>Calibri</vt:lpstr>
      <vt:lpstr>Arial</vt:lpstr>
      <vt:lpstr>Effra Bold</vt:lpstr>
      <vt:lpstr>Calibri Light</vt:lpstr>
      <vt:lpstr>Effra Light</vt:lpstr>
      <vt:lpstr>Cambria Math</vt:lpstr>
      <vt:lpstr>UoR Theme</vt:lpstr>
      <vt:lpstr>Office Theme</vt:lpstr>
      <vt:lpstr>Status Consumption under extreme inequalities</vt:lpstr>
      <vt:lpstr>Conspicuous or status-related Consumption</vt:lpstr>
      <vt:lpstr>Why do we want status goods?</vt:lpstr>
      <vt:lpstr>Does consumption influence status?</vt:lpstr>
      <vt:lpstr>Status and Consumption</vt:lpstr>
      <vt:lpstr>A model for Status Demand </vt:lpstr>
      <vt:lpstr>Excess Non-Durable Consumption</vt:lpstr>
      <vt:lpstr>Durable Goods</vt:lpstr>
      <vt:lpstr>A model for Status Demand</vt:lpstr>
      <vt:lpstr>A model for Status Demand (contd.)</vt:lpstr>
      <vt:lpstr>Classification of items</vt:lpstr>
      <vt:lpstr>Comparing two economies – the role of occupation vs region</vt:lpstr>
      <vt:lpstr>Tanzania</vt:lpstr>
      <vt:lpstr>Nigeria</vt:lpstr>
      <vt:lpstr>Finer details with quantile regression</vt:lpstr>
      <vt:lpstr>How is this different from visible consumption?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jennyhunny bloom</dc:creator>
  <cp:lastModifiedBy>Anurag Srivastava</cp:lastModifiedBy>
  <cp:revision>557</cp:revision>
  <cp:lastPrinted>2016-03-21T20:49:46Z</cp:lastPrinted>
  <dcterms:created xsi:type="dcterms:W3CDTF">2016-03-21T20:49:46Z</dcterms:created>
  <dcterms:modified xsi:type="dcterms:W3CDTF">2021-10-20T15:00:35Z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2057-10.1.0.5444</vt:lpwstr>
  </property>
</Properties>
</file>