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9" r:id="rId2"/>
  </p:sldMasterIdLst>
  <p:notesMasterIdLst>
    <p:notesMasterId r:id="rId19"/>
  </p:notesMasterIdLst>
  <p:handoutMasterIdLst>
    <p:handoutMasterId r:id="rId20"/>
  </p:handoutMasterIdLst>
  <p:sldIdLst>
    <p:sldId id="301" r:id="rId3"/>
    <p:sldId id="302" r:id="rId4"/>
    <p:sldId id="315" r:id="rId5"/>
    <p:sldId id="316" r:id="rId6"/>
    <p:sldId id="317" r:id="rId7"/>
    <p:sldId id="330" r:id="rId8"/>
    <p:sldId id="326" r:id="rId9"/>
    <p:sldId id="319" r:id="rId10"/>
    <p:sldId id="327" r:id="rId11"/>
    <p:sldId id="322" r:id="rId12"/>
    <p:sldId id="324" r:id="rId13"/>
    <p:sldId id="331" r:id="rId14"/>
    <p:sldId id="328" r:id="rId15"/>
    <p:sldId id="329" r:id="rId16"/>
    <p:sldId id="325" r:id="rId17"/>
    <p:sldId id="320" r:id="rId18"/>
  </p:sldIdLst>
  <p:sldSz cx="9144000" cy="5143500" type="screen16x9"/>
  <p:notesSz cx="6718300" cy="98679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ambria Math" panose="02040503050406030204" pitchFamily="18" charset="0"/>
      <p:regular r:id="rId27"/>
    </p:embeddedFont>
    <p:embeddedFont>
      <p:font typeface="Effra" panose="020B0604020202020204" charset="0"/>
      <p:regular r:id="rId28"/>
      <p:bold r:id="rId29"/>
      <p:italic r:id="rId30"/>
      <p:boldItalic r:id="rId31"/>
    </p:embeddedFont>
    <p:embeddedFont>
      <p:font typeface="Effra Bold" panose="020B0604020202020204" charset="0"/>
      <p:bold r:id="rId32"/>
    </p:embeddedFont>
    <p:embeddedFont>
      <p:font typeface="Effra Light" panose="020B0604020202020204" charset="0"/>
      <p:regular r:id="rId33"/>
      <p:italic r:id="rId34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 autoAdjust="0"/>
    <p:restoredTop sz="95990" autoAdjust="0"/>
  </p:normalViewPr>
  <p:slideViewPr>
    <p:cSldViewPr>
      <p:cViewPr varScale="1">
        <p:scale>
          <a:sx n="140" d="100"/>
          <a:sy n="140" d="100"/>
        </p:scale>
        <p:origin x="726" y="114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algn="r"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5C24E9C8-3A95-493E-88C0-5F2296E45E4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algn="r"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8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 smtClean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11552EB4-1397-4A19-91D2-50C32A30D6E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Text Placeholder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GB" dirty="0">
              <a:latin typeface="Effra" panose="020B0604020202020204" charset="0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fld id="{2AEB3F89-B50F-43D5-B70E-0B823D2B0839}" type="slidenum"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8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8D3C-306F-42F2-BFD0-7BDAA9A2E94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82434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9E884D-34DE-4261-8EE9-C65F8F0EDA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92158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1EAD16-0DE7-4E08-AD7C-61EF2956CB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01087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BF62DA-864E-4564-8F83-14AB00A5C2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91438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A4F400-B78B-4C9F-B8B5-910222ABFA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2823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89A73A-1690-4CCF-9603-DF862003FF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9270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 marL="17970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80604020202020204" charset="0"/>
              <a:buChar char="•"/>
              <a:defRPr>
                <a:solidFill>
                  <a:schemeClr val="tx2"/>
                </a:solidFill>
              </a:defRPr>
            </a:lvl1pPr>
            <a:lvl2pPr marL="53975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2pPr>
            <a:lvl3pPr marL="89979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3pPr>
            <a:lvl4pPr marL="125984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defRPr>
                <a:solidFill>
                  <a:schemeClr val="tx2"/>
                </a:solidFill>
              </a:defRPr>
            </a:lvl4pPr>
            <a:lvl5pPr marL="161988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5FF22A5-BDCE-40F7-8916-DA00A2D3EA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26820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84918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22244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3729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CDC63CA9-2863-4C1C-9C8F-58E2FE97848E}" type="datetimeFigureOut">
              <a:rPr lang="en-US" altLang="en-US"/>
              <a:pPr>
                <a:defRPr/>
              </a:pPr>
              <a:t>2/11/2020</a:t>
            </a:fld>
            <a:endParaRPr lang="en-US" alt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8FB-6AB2-4D3E-8820-9BBA08918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617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BCD9-9174-4C00-A088-B9BE81ADA03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346224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F1562241-94B9-40D7-87A5-05E5CEEBA2BE}" type="datetimeFigureOut">
              <a:rPr lang="en-US" altLang="en-US"/>
              <a:pPr>
                <a:defRPr/>
              </a:pPr>
              <a:t>2/11/2020</a:t>
            </a:fld>
            <a:endParaRPr lang="en-US" alt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C0B8-0492-4B7D-B733-53D47FB2A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9008"/>
      </p:ext>
    </p:extLst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6C138-A0C4-4340-B74D-6F0CD4DEC2CD}" type="datetimeFigureOut">
              <a:rPr lang="en-US" altLang="en-US"/>
              <a:pPr>
                <a:defRPr/>
              </a:pPr>
              <a:t>2/11/2020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8E3E1-EDE7-4033-BA08-0F3655193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4133"/>
      </p:ext>
    </p:extLst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5B6EF-FA4B-4EBE-AF6A-7A35928A581D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5B453-7314-4BBD-9303-11C6BECC4B0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459366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A8456-EFE9-4973-A4DC-8967F112F6FD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EA458-A00F-4FCF-A4D2-CE35A1127597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5280021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432CB-609A-4073-A00A-2C8A7923E480}" type="datetimeFigureOut">
              <a:rPr lang="en-US" altLang="en-US"/>
              <a:pPr>
                <a:defRPr/>
              </a:pPr>
              <a:t>2/11/2020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BC033-1D56-4E21-9D51-FFCA08BFD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3037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F30D0-F1F8-45C1-A1BC-22A99C13BE84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9FC41-64C0-445B-B5F6-BF3E976EB4A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43767721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3FA37-56EC-4856-AA87-0FB37638EE1E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E04A5-F6AC-43BF-B975-8B278B8ABAB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64515899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D33F0-C866-49CD-9A8D-87C788497108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F0013-1DD6-4175-BFB9-CB285DE9137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0808027"/>
      </p:ext>
    </p:extLst>
  </p:cSld>
  <p:clrMapOvr>
    <a:masterClrMapping/>
  </p:clrMapOvr>
  <p:transition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C874-228D-4345-BCB2-1B94E993F020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B3C0A-43B8-4C34-B1A8-5838DA63F31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27949907"/>
      </p:ext>
    </p:extLst>
  </p:cSld>
  <p:clrMapOvr>
    <a:masterClrMapping/>
  </p:clrMapOvr>
  <p:transition>
    <p:fade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99DC9-2CCD-454E-B26E-EDCE3CD1F413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F806E-E709-44A5-86CC-0759AFD0503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7261759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342900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 bwMode="hidden">
          <a:xfrm>
            <a:off x="0" y="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15" name="TextBox 16"/>
          <p:cNvSpPr txBox="1">
            <a:spLocks noChangeArrowheads="1"/>
          </p:cNvSpPr>
          <p:nvPr userDrawn="1"/>
        </p:nvSpPr>
        <p:spPr bwMode="auto">
          <a:xfrm>
            <a:off x="425450" y="4984750"/>
            <a:ext cx="20161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D2002E"/>
              </a:buClr>
              <a:buFont typeface="Arial" panose="020B0604020202020204" pitchFamily="34" charset="0"/>
              <a:buNone/>
            </a:pPr>
            <a:r>
              <a:rPr lang="en-GB" altLang="en-US" sz="800">
                <a:solidFill>
                  <a:schemeClr val="bg2"/>
                </a:solidFill>
              </a:rPr>
              <a:t>Copyright University of Reading</a:t>
            </a:r>
          </a:p>
        </p:txBody>
      </p:sp>
      <p:pic>
        <p:nvPicPr>
          <p:cNvPr id="16" name="Picture 5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3489852"/>
            <a:ext cx="7920038" cy="69413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857250"/>
            <a:ext cx="8280000" cy="689850"/>
          </a:xfrm>
        </p:spPr>
        <p:txBody>
          <a:bodyPr/>
          <a:lstStyle>
            <a:lvl1pPr defTabSz="-635"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758051"/>
          </a:xfrm>
          <a:solidFill>
            <a:schemeClr val="accent1"/>
          </a:solidFill>
        </p:spPr>
        <p:txBody>
          <a:bodyPr lIns="72000" tIns="288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714500"/>
            <a:ext cx="9144000" cy="17145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BE62F2C-5F5D-4F1F-B829-F41AEA17CAA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3124200" y="4678363"/>
            <a:ext cx="2895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eaLnBrk="1" hangingPunct="1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Copyright University of Reading</a:t>
            </a:r>
            <a:endParaRPr lang="en-GB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9"/>
          </p:nvPr>
        </p:nvSpPr>
        <p:spPr>
          <a:xfrm>
            <a:off x="425450" y="4678363"/>
            <a:ext cx="2133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hangingPunct="1">
              <a:defRPr sz="1200" dirty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Wednesday, 11 June 2014</a:t>
            </a:r>
          </a:p>
        </p:txBody>
      </p:sp>
    </p:spTree>
    <p:extLst>
      <p:ext uri="{BB962C8B-B14F-4D97-AF65-F5344CB8AC3E}">
        <p14:creationId xmlns:p14="http://schemas.microsoft.com/office/powerpoint/2010/main" val="19689732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2A7C-D904-4027-8E63-FF373CAAA7C0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11D77-F33D-4C03-A50B-E50B32F194B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63017326"/>
      </p:ext>
    </p:extLst>
  </p:cSld>
  <p:clrMapOvr>
    <a:masterClrMapping/>
  </p:clrMapOvr>
  <p:transition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48E6C-542A-4D49-9BFD-9EC0C2896A1E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B04E0-16D6-484B-BD7B-7CE13B5C5C2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1201962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A63999-364B-42DC-9B80-59FC97D2F8B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90987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57B1D9-2C12-4F9B-9277-5C00B513411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08434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DBE5-FA3D-45C0-A34F-0FE6CF4217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2683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B086-1DC1-4182-8EE9-8D68177CE3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9668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solidFill>
                  <a:schemeClr val="bg1"/>
                </a:solidFill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0EEF15-85D0-4206-A3C8-518E485208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5110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22F4-AFC0-4B95-B201-9482EAF81E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387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925513"/>
            <a:ext cx="82788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660525"/>
            <a:ext cx="8278813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4678363"/>
            <a:ext cx="6762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1030" name="Picture 53" descr="Device-black"/>
          <p:cNvPicPr>
            <a:picLocks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0" descr="Device-wine"/>
          <p:cNvPicPr>
            <a:picLocks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5" descr="Device-white"/>
          <p:cNvPicPr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39750" indent="-179388" algn="l" rtl="0" fontAlgn="base">
        <a:spcBef>
          <a:spcPct val="20000"/>
        </a:spcBef>
        <a:spcAft>
          <a:spcPct val="0"/>
        </a:spcAft>
        <a:buClr>
          <a:srgbClr val="63656A"/>
        </a:buClr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2pPr>
      <a:lvl3pPr marL="898525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3pPr>
      <a:lvl4pPr marL="1258888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&gt;"/>
        <a:defRPr sz="2000">
          <a:solidFill>
            <a:schemeClr val="tx2"/>
          </a:solidFill>
          <a:latin typeface="+mn-lt"/>
        </a:defRPr>
      </a:lvl4pPr>
      <a:lvl5pPr marL="1619250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-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94B7259-E53C-4944-AAB1-4536724CCE7B}" type="datetimeFigureOut">
              <a:rPr lang="en-US"/>
              <a:pPr>
                <a:defRPr/>
              </a:pPr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A1ECBDC-BA20-4E38-84DE-8B1F7CDA5A4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2055" name="Picture 53" descr="Device-black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50" descr="Device-wine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55" descr="Device-white"/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3" r:id="rId2"/>
    <p:sldLayoutId id="2147483704" r:id="rId3"/>
    <p:sldLayoutId id="2147483731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fade/>
  </p:transition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rivastava@pgr.reading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Consumption and </a:t>
            </a:r>
            <a:br>
              <a:rPr lang="en-GB" dirty="0"/>
            </a:br>
            <a:r>
              <a:rPr lang="en-GB" dirty="0"/>
              <a:t>Intertemporal Substitution</a:t>
            </a:r>
            <a:endParaRPr lang="zh-CN" altLang="en-GB" dirty="0"/>
          </a:p>
        </p:txBody>
      </p:sp>
      <p:sp>
        <p:nvSpPr>
          <p:cNvPr id="2560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2701926"/>
            <a:ext cx="7467600" cy="12414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altLang="zh-CN" dirty="0"/>
          </a:p>
          <a:p>
            <a:r>
              <a:rPr lang="en-US" altLang="zh-CN" dirty="0"/>
              <a:t>Department of Economics  </a:t>
            </a:r>
          </a:p>
          <a:p>
            <a:r>
              <a:rPr lang="en-US" altLang="zh-CN" dirty="0">
                <a:hlinkClick r:id="rId3"/>
              </a:rPr>
              <a:t>a.srivastava@pgr.reading.ac.uk</a:t>
            </a:r>
            <a:endParaRPr lang="en-US" altLang="zh-CN" dirty="0"/>
          </a:p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03718509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C3CDF-42EB-4159-85AF-04E406FD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does status fit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CA305-4662-4E70-8B58-1DE02FD8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Consider a PhD student, a professional boxer and a banker – all have different considerations of wealth and status</a:t>
            </a:r>
          </a:p>
          <a:p>
            <a:r>
              <a:rPr lang="en-GB" dirty="0"/>
              <a:t>Higher status for all of them would mean different things but their financial decisions would be determined by the same notion of wealth – let’s call it material status</a:t>
            </a:r>
          </a:p>
          <a:p>
            <a:r>
              <a:rPr lang="en-GB" dirty="0"/>
              <a:t>The real probability of the ownership of the same material status varies significantly across the three professionals</a:t>
            </a:r>
          </a:p>
          <a:p>
            <a:r>
              <a:rPr lang="en-GB" dirty="0"/>
              <a:t>Status is a subjective perception of the real probability of wealth transition </a:t>
            </a:r>
          </a:p>
          <a:p>
            <a:r>
              <a:rPr lang="en-GB" dirty="0"/>
              <a:t>A utility function that formalises the preferences of the three professionals, would allow them to assign different weights to the probability of wealth gain in the real world </a:t>
            </a:r>
          </a:p>
          <a:p>
            <a:r>
              <a:rPr lang="en-GB" dirty="0"/>
              <a:t>Usually one needs to make the subjective probabilities coherent for analysis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9688F-80A2-4F60-A3D1-E064E4DB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7408386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DDED-AC9A-4208-A7A3-ED93E965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Intertemporal Substitution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C9E65-D10B-4CD2-BE37-9B781D7440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Consider the assets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personal characteristics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dirty="0"/>
                  <a:t> (education, occupation, class etc.) that may influence consumer decision</a:t>
                </a:r>
              </a:p>
              <a:p>
                <a:r>
                  <a:rPr lang="en-GB" dirty="0"/>
                  <a:t>For life-cycle assumption, consider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describing how needs of the consumer evolve in her lifetime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 intertemporal problem would consider the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in the period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by the consumer – a decision exercised with the knowledge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GB" dirty="0"/>
              </a:p>
              <a:p>
                <a:r>
                  <a:rPr lang="en-GB" dirty="0"/>
                  <a:t>Consider also the minimum needs per head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GB" dirty="0"/>
              </a:p>
              <a:p>
                <a:r>
                  <a:rPr lang="en-GB" dirty="0"/>
                  <a:t>Consider two risks - first the exogenous risk associated with the rise in income (call it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) and the second associated with the windfall or loss (call 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dirty="0"/>
                  <a:t>Savings require a long time commitment depending 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 but consumption is influenced by other risks that 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GB" dirty="0"/>
                  <a:t> (e.g. perceptions of wealth)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9C9E65-D10B-4CD2-BE37-9B781D744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3178" r="-10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14149-19E5-4CE5-B9E4-95A20096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970425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06E6-1B5C-4DE5-B6D1-6F9670F6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 we need Subjective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0E727-D68A-415F-9A9C-4798B149EE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two risks (rather than one) allow the consumer to deviate from the direction where income is smoothened (i.e. where more risk results in more saving and less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)</a:t>
                </a:r>
              </a:p>
              <a:p>
                <a:r>
                  <a:rPr lang="en-GB" dirty="0"/>
                  <a:t>In the short-run,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GB" dirty="0"/>
                  <a:t> does not change - so the consumer controls only views the evolution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in her lifetime – which is not influenced by subjective probability as much as consumption is.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0E727-D68A-415F-9A9C-4798B149EE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2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2C9EA-D936-4463-8F10-86522BD8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7654113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F181-116C-4EC2-9CED-27F331B3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Stochastic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9D061-7C30-4649-A206-50FFAEFA9D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 consumer would solve 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dirty="0"/>
                  <a:t> - given a utility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  This would solve a stochastic dynamic optimisation problem – whose solution can often be obtained only through simulations</a:t>
                </a:r>
              </a:p>
              <a:p>
                <a:pPr marL="0" indent="0">
                  <a:buNone/>
                </a:pPr>
                <a:r>
                  <a:rPr lang="en-GB" dirty="0"/>
                  <a:t>Notice that we associate consumption both with quality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d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B9D061-7C30-4649-A206-50FFAEFA9D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497DD-EA4E-4EC4-844C-D5327A28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662547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BFB1-E711-46FE-9640-ACB16532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simpler non-stochastic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7D304-52FB-40B2-8A70-166828E93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To show the role of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/>
                  <a:t> in a non-stochastic model, consider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𝛼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𝛽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/>
                  <a:t> where a consumer can adjust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GB" dirty="0"/>
                  <a:t> while cost per need-unit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and the constraint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en-GB" dirty="0"/>
                  <a:t> brought about by ownership of assets.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7D304-52FB-40B2-8A70-166828E93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b="-22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017A4-2421-4F46-9E41-19A7140A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711767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B4707-8F64-4DB9-8603-C0BD55EAD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Empirical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76F0-9B0A-46DC-BD18-29A51356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easy to determine in the empirical data – which characteristics can be passed down to generations</a:t>
            </a:r>
          </a:p>
          <a:p>
            <a:r>
              <a:rPr lang="en-GB" dirty="0"/>
              <a:t>Quality is defined with total costs on commodity (many interpretations of quality exist in the literature)</a:t>
            </a:r>
          </a:p>
          <a:p>
            <a:r>
              <a:rPr lang="en-GB" dirty="0"/>
              <a:t>Credit plays a significant role in the current setting (directly to consumers or through governments in the LDCs) – thus requiring us to consider interest rates in the evolution of assets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6CE9F-02CD-4400-AC8B-651B0264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6822915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C546-8FFD-446E-BDCF-98089415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16AD-BBE9-46B1-A4CE-03E91196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Deaton, </a:t>
            </a:r>
            <a:r>
              <a:rPr lang="en-GB" i="1" dirty="0"/>
              <a:t>Understanding Consumption</a:t>
            </a:r>
            <a:r>
              <a:rPr lang="en-GB" dirty="0"/>
              <a:t>, Clarendon Press 1993</a:t>
            </a:r>
          </a:p>
          <a:p>
            <a:r>
              <a:rPr lang="en-GB" dirty="0"/>
              <a:t>N J Ireland, “On limiting the market for status signals,” Journal of Public Economics, 1994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FF188-C96F-42BD-A87E-32B495EE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186676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Conspicuous or status-related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The tendency of consumers to indicate status by using goods of a higher quality or in higher quantity than what might be considered necessary*</a:t>
            </a:r>
          </a:p>
          <a:p>
            <a:r>
              <a:rPr lang="en-GB" dirty="0"/>
              <a:t>Veblen argued that signalling of status is innate in societies.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55967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5EE8-DF91-4A2F-B735-EEFB3503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conspicuous consumption universal?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B821-15F4-4647-8240-BAAE398C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public discourse often represents it as something that only serves the rich (consider the recent description of Ecclestone’s home). How true is this?</a:t>
            </a:r>
          </a:p>
          <a:p>
            <a:pPr lvl="1"/>
            <a:r>
              <a:rPr lang="en-GB" dirty="0"/>
              <a:t>Do the rich wealthy really need status-related consumption (more than the non-rich)?</a:t>
            </a:r>
          </a:p>
          <a:p>
            <a:pPr lvl="1"/>
            <a:r>
              <a:rPr lang="en-GB" dirty="0"/>
              <a:t>Can the poor benefit from status-related consumption?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E073-F34C-4748-B870-825201DA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089940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AAD1D-E574-4903-B1EB-B9478DB3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38" y="389033"/>
            <a:ext cx="7886700" cy="993775"/>
          </a:xfrm>
        </p:spPr>
        <p:txBody>
          <a:bodyPr/>
          <a:lstStyle/>
          <a:p>
            <a:r>
              <a:rPr lang="en-GB" dirty="0"/>
              <a:t>Assumptions in a model for status demand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B864-C603-454A-B4D2-EB2CCDB5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A1. </a:t>
            </a:r>
            <a:r>
              <a:rPr lang="en-GB" i="1" dirty="0"/>
              <a:t>Rational Benefit </a:t>
            </a:r>
            <a:r>
              <a:rPr lang="en-GB" dirty="0"/>
              <a:t>-  There is a rational benefit to be had from status consumption (otherwise consumers would stay away from it in the long-run)</a:t>
            </a:r>
          </a:p>
          <a:p>
            <a:r>
              <a:rPr lang="en-GB" dirty="0"/>
              <a:t>A2. </a:t>
            </a:r>
            <a:r>
              <a:rPr lang="en-GB" i="1" dirty="0"/>
              <a:t>Long-term Assets </a:t>
            </a:r>
            <a:r>
              <a:rPr lang="en-GB" dirty="0"/>
              <a:t>Status-related consumption that is not considered “wealth” (i.e. most of non-durable status-related consumption) cannot be inherited (bequeathed) and thus cannot survive over generations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FAAFD-9808-4130-AB62-27CDEE1B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199231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ACA0-31A6-4A94-BA68-1A2739BE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Choices for the representative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72D7-FBD8-441D-B702-D4D577D7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A1 ensures that all consumers benefit from expensive non-durable consumption</a:t>
            </a:r>
          </a:p>
          <a:p>
            <a:r>
              <a:rPr lang="en-GB" dirty="0"/>
              <a:t>A2 separates consumption for long-term from short-term consumption</a:t>
            </a:r>
          </a:p>
          <a:p>
            <a:r>
              <a:rPr lang="en-GB" dirty="0"/>
              <a:t>Claim 1: Status can come from either quality in non-durable consumption or wealth (which is durable consumption plus other long-term characteristics)</a:t>
            </a:r>
          </a:p>
          <a:p>
            <a:r>
              <a:rPr lang="en-GB" dirty="0"/>
              <a:t>Claim 2: Assets are more expensive but a more certain provider of status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0C8D5-20FF-4F74-ADB3-0404D56C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945120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31F04-3175-4B5A-BF0C-80182312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as Utility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26935-3F15-42BA-B561-43D6954D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Corneo</a:t>
            </a:r>
            <a:r>
              <a:rPr lang="en-GB" dirty="0"/>
              <a:t> et al consider a game-theoretic ranking model – where consumers participate with income and status goods</a:t>
            </a:r>
          </a:p>
          <a:p>
            <a:r>
              <a:rPr lang="en-GB" dirty="0"/>
              <a:t>The literature often focuses on additional utility derived from visible consumption (see Ireland model) – this also gets around empirical issues</a:t>
            </a:r>
          </a:p>
          <a:p>
            <a:r>
              <a:rPr lang="en-GB" dirty="0"/>
              <a:t>We consider status a combination of wealth (education, occupation, and long-term assets) and purchased quality</a:t>
            </a:r>
          </a:p>
          <a:p>
            <a:r>
              <a:rPr lang="en-GB" dirty="0"/>
              <a:t>Can status be subjective?</a:t>
            </a:r>
          </a:p>
          <a:p>
            <a:r>
              <a:rPr lang="en-GB" dirty="0"/>
              <a:t>Is status the cause or effect of status consumption?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EB51B-7E50-4913-99B2-28938EA7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360492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5CA5-3ABC-4586-940F-3BA2D19E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influences purchase of assets?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1FE7D-6E6C-45E2-949F-1ACA7416F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deciding whether to purchase assets or quality, does it matter how much wealth (or long term stability of income) the consumer has?</a:t>
            </a:r>
          </a:p>
          <a:p>
            <a:r>
              <a:rPr lang="en-GB" dirty="0"/>
              <a:t>There is ample evidence of endowment effect in the literature on consumer research </a:t>
            </a:r>
          </a:p>
          <a:p>
            <a:r>
              <a:rPr lang="en-GB" dirty="0"/>
              <a:t>The behavioural economics literature often explains the effect of wealth on consumer choice with theories of framing and loss aversion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7018F-A0E8-4002-95E8-038ECDDA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1301006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49FF-94AB-43BE-955A-70AC54990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Intertemporal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4E67-8473-48DA-B844-1CF82984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 poor and the rich may consider different factors for purchasing assets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The poor would need confidence (or credit) that the income and savings would rise to the price of the desired asset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The rich would need confidence that their wealth would be unaffected by a successive asset purchase</a:t>
            </a:r>
          </a:p>
          <a:p>
            <a:pPr marL="685800" lvl="1" indent="-342900"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The permanent income approach relies on smoothening of income. Those with volatile incomes tend to limit (lower permanent income). But PIH only looks at monetary risks – while status encompasses other risks</a:t>
            </a:r>
          </a:p>
          <a:p>
            <a:r>
              <a:rPr lang="en-GB" dirty="0"/>
              <a:t>Consumer confidence is thus subject to how the consumers perceive the respective risks. While  PIH may be generally true, it is possible that consumers go against the usual direction:</a:t>
            </a:r>
          </a:p>
          <a:p>
            <a:pPr lvl="1"/>
            <a:r>
              <a:rPr lang="en-GB" dirty="0"/>
              <a:t>Sb with less income stability may believe in possibility of a windfall </a:t>
            </a:r>
          </a:p>
          <a:p>
            <a:pPr lvl="1"/>
            <a:r>
              <a:rPr lang="en-GB" dirty="0"/>
              <a:t>Sb with high income stability may be fearful of a downturn</a:t>
            </a:r>
          </a:p>
          <a:p>
            <a:pPr lvl="1"/>
            <a:endParaRPr lang="en-GB" dirty="0"/>
          </a:p>
          <a:p>
            <a:r>
              <a:rPr lang="en-GB" dirty="0"/>
              <a:t>A probabilistic model for status – which allows the consumer to overspend on short-term quality - should allow the behaviours in both directions</a:t>
            </a:r>
          </a:p>
          <a:p>
            <a:r>
              <a:rPr lang="en-GB" dirty="0"/>
              <a:t>Can this fit into the intertemporal substitution framework?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1EE81-FFB1-444B-B700-32CA442F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5117420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D6EA-A658-4479-A37B-FE625FD1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Recap: Intertemporal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6CB51-E049-4B31-96C0-5896D9AB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Recall that Intertemporal substitution setting is one where the consumer can either choose to consume now or accumulate in the future</a:t>
            </a:r>
          </a:p>
          <a:p>
            <a:pPr lvl="1"/>
            <a:r>
              <a:rPr lang="en-GB" dirty="0"/>
              <a:t>The framework is often applied on data from savings, interest rate and consumption. The Euler Equations used in the model allow for testing assumptions such as the life-cycle, Permanent Income or random-walk hypothesis (see Deaton)</a:t>
            </a:r>
          </a:p>
          <a:p>
            <a:pPr lvl="1"/>
            <a:r>
              <a:rPr lang="en-GB" dirty="0"/>
              <a:t>We seek the intertemporal model with the effects of non-monetary wealth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62E85-D1E5-48B1-967D-204D65DC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162257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oR Theme">
  <a:themeElements>
    <a:clrScheme name="LIMITLESS - Red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D2002E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79679C"/>
      </a:accent6>
      <a:hlink>
        <a:srgbClr val="D2002E"/>
      </a:hlink>
      <a:folHlink>
        <a:srgbClr val="747478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Theme 1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E5AAAD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2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FFFFFF"/>
        </a:accent3>
        <a:accent4>
          <a:srgbClr val="43464C"/>
        </a:accent4>
        <a:accent5>
          <a:srgbClr val="F6BEB0"/>
        </a:accent5>
        <a:accent6>
          <a:srgbClr val="BE0029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3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CAC2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4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C4DBAC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5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D3F6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6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BEB8CB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7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F0AAC0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8154</TotalTime>
  <Words>1272</Words>
  <Application>Microsoft Office PowerPoint</Application>
  <PresentationFormat>On-screen Show (16:9)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 Light</vt:lpstr>
      <vt:lpstr>Calibri</vt:lpstr>
      <vt:lpstr>Effra</vt:lpstr>
      <vt:lpstr>Effra Bold</vt:lpstr>
      <vt:lpstr>Effra Light</vt:lpstr>
      <vt:lpstr>Cambria Math</vt:lpstr>
      <vt:lpstr>UoR Theme</vt:lpstr>
      <vt:lpstr>Office Theme</vt:lpstr>
      <vt:lpstr>Status Consumption and  Intertemporal Substitution</vt:lpstr>
      <vt:lpstr>Conspicuous or status-related Consumption</vt:lpstr>
      <vt:lpstr>Is conspicuous consumption universal?</vt:lpstr>
      <vt:lpstr>Assumptions in a model for status demand </vt:lpstr>
      <vt:lpstr>Choices for the representative consumer</vt:lpstr>
      <vt:lpstr>Status as Utility</vt:lpstr>
      <vt:lpstr>What influences purchase of assets?</vt:lpstr>
      <vt:lpstr>Intertemporal substitution</vt:lpstr>
      <vt:lpstr>Recap: Intertemporal substitution</vt:lpstr>
      <vt:lpstr>Where does status fit in?</vt:lpstr>
      <vt:lpstr>Intertemporal Substitution</vt:lpstr>
      <vt:lpstr>Do we need Subjective Probability</vt:lpstr>
      <vt:lpstr>A Stochastic Model</vt:lpstr>
      <vt:lpstr>A simpler non-stochastic formulation</vt:lpstr>
      <vt:lpstr>Empirical Issues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jennyhunny bloom</dc:creator>
  <cp:lastModifiedBy>Anurag Srivastava</cp:lastModifiedBy>
  <cp:revision>400</cp:revision>
  <cp:lastPrinted>2016-03-21T20:49:46Z</cp:lastPrinted>
  <dcterms:created xsi:type="dcterms:W3CDTF">2016-03-21T20:49:46Z</dcterms:created>
  <dcterms:modified xsi:type="dcterms:W3CDTF">2020-02-11T22:38:14Z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2057-10.1.0.5444</vt:lpwstr>
  </property>
</Properties>
</file>