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9" r:id="rId2"/>
  </p:sldMasterIdLst>
  <p:notesMasterIdLst>
    <p:notesMasterId r:id="rId20"/>
  </p:notesMasterIdLst>
  <p:handoutMasterIdLst>
    <p:handoutMasterId r:id="rId21"/>
  </p:handoutMasterIdLst>
  <p:sldIdLst>
    <p:sldId id="301" r:id="rId3"/>
    <p:sldId id="302" r:id="rId4"/>
    <p:sldId id="332" r:id="rId5"/>
    <p:sldId id="315" r:id="rId6"/>
    <p:sldId id="316" r:id="rId7"/>
    <p:sldId id="317" r:id="rId8"/>
    <p:sldId id="333" r:id="rId9"/>
    <p:sldId id="326" r:id="rId10"/>
    <p:sldId id="322" r:id="rId11"/>
    <p:sldId id="327" r:id="rId12"/>
    <p:sldId id="319" r:id="rId13"/>
    <p:sldId id="324" r:id="rId14"/>
    <p:sldId id="331" r:id="rId15"/>
    <p:sldId id="328" r:id="rId16"/>
    <p:sldId id="329" r:id="rId17"/>
    <p:sldId id="325" r:id="rId18"/>
    <p:sldId id="320" r:id="rId19"/>
  </p:sldIdLst>
  <p:sldSz cx="9144000" cy="5143500" type="screen16x9"/>
  <p:notesSz cx="6718300" cy="9867900"/>
  <p:embeddedFontLst>
    <p:embeddedFont>
      <p:font typeface="Calibri" panose="020F0502020204030204" pitchFamily="34" charset="0"/>
      <p:regular r:id="rId22"/>
      <p:bold r:id="rId23"/>
      <p:italic r:id="rId24"/>
      <p:boldItalic r:id="rId25"/>
    </p:embeddedFont>
    <p:embeddedFont>
      <p:font typeface="Calibri Light" panose="020F0302020204030204" pitchFamily="34" charset="0"/>
      <p:regular r:id="rId26"/>
      <p:italic r:id="rId27"/>
    </p:embeddedFont>
    <p:embeddedFont>
      <p:font typeface="Cambria Math" panose="02040503050406030204" pitchFamily="18" charset="0"/>
      <p:regular r:id="rId28"/>
    </p:embeddedFont>
    <p:embeddedFont>
      <p:font typeface="Effra" panose="020B0604020202020204" charset="0"/>
      <p:regular r:id="rId29"/>
      <p:bold r:id="rId30"/>
      <p:italic r:id="rId31"/>
      <p:boldItalic r:id="rId32"/>
    </p:embeddedFont>
    <p:embeddedFont>
      <p:font typeface="Effra Bold" panose="020B0604020202020204" charset="0"/>
      <p:bold r:id="rId33"/>
    </p:embeddedFont>
    <p:embeddedFont>
      <p:font typeface="Effra Light" panose="020B0604020202020204" charset="0"/>
      <p:regular r:id="rId34"/>
      <p:italic r:id="rId35"/>
    </p:embeddedFont>
  </p:embeddedFontLst>
  <p:defaultTextStyle>
    <a:defPPr>
      <a:defRPr lang="en-GB"/>
    </a:defPPr>
    <a:lvl1pPr algn="l" rtl="0" eaLnBrk="0" fontAlgn="base" hangingPunct="0">
      <a:spcBef>
        <a:spcPct val="0"/>
      </a:spcBef>
      <a:spcAft>
        <a:spcPct val="0"/>
      </a:spcAft>
      <a:defRPr sz="2000" kern="1200">
        <a:solidFill>
          <a:schemeClr val="tx2"/>
        </a:solidFill>
        <a:latin typeface="Effra" panose="020B0604020202020204" charset="0"/>
        <a:ea typeface="+mn-ea"/>
        <a:cs typeface="+mn-cs"/>
      </a:defRPr>
    </a:lvl1pPr>
    <a:lvl2pPr marL="457200" algn="l" rtl="0" eaLnBrk="0" fontAlgn="base" hangingPunct="0">
      <a:spcBef>
        <a:spcPct val="0"/>
      </a:spcBef>
      <a:spcAft>
        <a:spcPct val="0"/>
      </a:spcAft>
      <a:defRPr sz="2000" kern="1200">
        <a:solidFill>
          <a:schemeClr val="tx2"/>
        </a:solidFill>
        <a:latin typeface="Effra" panose="020B0604020202020204" charset="0"/>
        <a:ea typeface="+mn-ea"/>
        <a:cs typeface="+mn-cs"/>
      </a:defRPr>
    </a:lvl2pPr>
    <a:lvl3pPr marL="914400" algn="l" rtl="0" eaLnBrk="0" fontAlgn="base" hangingPunct="0">
      <a:spcBef>
        <a:spcPct val="0"/>
      </a:spcBef>
      <a:spcAft>
        <a:spcPct val="0"/>
      </a:spcAft>
      <a:defRPr sz="2000" kern="1200">
        <a:solidFill>
          <a:schemeClr val="tx2"/>
        </a:solidFill>
        <a:latin typeface="Effra" panose="020B0604020202020204" charset="0"/>
        <a:ea typeface="+mn-ea"/>
        <a:cs typeface="+mn-cs"/>
      </a:defRPr>
    </a:lvl3pPr>
    <a:lvl4pPr marL="1371600" algn="l" rtl="0" eaLnBrk="0" fontAlgn="base" hangingPunct="0">
      <a:spcBef>
        <a:spcPct val="0"/>
      </a:spcBef>
      <a:spcAft>
        <a:spcPct val="0"/>
      </a:spcAft>
      <a:defRPr sz="2000" kern="1200">
        <a:solidFill>
          <a:schemeClr val="tx2"/>
        </a:solidFill>
        <a:latin typeface="Effra" panose="020B0604020202020204" charset="0"/>
        <a:ea typeface="+mn-ea"/>
        <a:cs typeface="+mn-cs"/>
      </a:defRPr>
    </a:lvl4pPr>
    <a:lvl5pPr marL="1828800" algn="l" rtl="0" eaLnBrk="0" fontAlgn="base" hangingPunct="0">
      <a:spcBef>
        <a:spcPct val="0"/>
      </a:spcBef>
      <a:spcAft>
        <a:spcPct val="0"/>
      </a:spcAft>
      <a:defRPr sz="2000" kern="1200">
        <a:solidFill>
          <a:schemeClr val="tx2"/>
        </a:solidFill>
        <a:latin typeface="Effra" panose="020B0604020202020204" charset="0"/>
        <a:ea typeface="+mn-ea"/>
        <a:cs typeface="+mn-cs"/>
      </a:defRPr>
    </a:lvl5pPr>
    <a:lvl6pPr marL="2286000" algn="l" defTabSz="914400" rtl="0" eaLnBrk="1" latinLnBrk="0" hangingPunct="1">
      <a:defRPr sz="2000" kern="1200">
        <a:solidFill>
          <a:schemeClr val="tx2"/>
        </a:solidFill>
        <a:latin typeface="Effra" panose="020B0604020202020204" charset="0"/>
        <a:ea typeface="+mn-ea"/>
        <a:cs typeface="+mn-cs"/>
      </a:defRPr>
    </a:lvl6pPr>
    <a:lvl7pPr marL="2743200" algn="l" defTabSz="914400" rtl="0" eaLnBrk="1" latinLnBrk="0" hangingPunct="1">
      <a:defRPr sz="2000" kern="1200">
        <a:solidFill>
          <a:schemeClr val="tx2"/>
        </a:solidFill>
        <a:latin typeface="Effra" panose="020B0604020202020204" charset="0"/>
        <a:ea typeface="+mn-ea"/>
        <a:cs typeface="+mn-cs"/>
      </a:defRPr>
    </a:lvl7pPr>
    <a:lvl8pPr marL="3200400" algn="l" defTabSz="914400" rtl="0" eaLnBrk="1" latinLnBrk="0" hangingPunct="1">
      <a:defRPr sz="2000" kern="1200">
        <a:solidFill>
          <a:schemeClr val="tx2"/>
        </a:solidFill>
        <a:latin typeface="Effra" panose="020B0604020202020204" charset="0"/>
        <a:ea typeface="+mn-ea"/>
        <a:cs typeface="+mn-cs"/>
      </a:defRPr>
    </a:lvl8pPr>
    <a:lvl9pPr marL="3657600" algn="l" defTabSz="914400" rtl="0" eaLnBrk="1" latinLnBrk="0" hangingPunct="1">
      <a:defRPr sz="2000" kern="1200">
        <a:solidFill>
          <a:schemeClr val="tx2"/>
        </a:solidFill>
        <a:latin typeface="Effra" panose="020B0604020202020204"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108">
          <p15:clr>
            <a:srgbClr val="A4A3A4"/>
          </p15:clr>
        </p15:guide>
        <p15:guide id="2" pos="211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99A1"/>
    <a:srgbClr val="BF0071"/>
    <a:srgbClr val="7EAF35"/>
    <a:srgbClr val="F3F3F3"/>
    <a:srgbClr val="F0F0F0"/>
    <a:srgbClr val="EEEEEE"/>
    <a:srgbClr val="FDFDF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5990" autoAdjust="0"/>
  </p:normalViewPr>
  <p:slideViewPr>
    <p:cSldViewPr>
      <p:cViewPr varScale="1">
        <p:scale>
          <a:sx n="108" d="100"/>
          <a:sy n="108" d="100"/>
        </p:scale>
        <p:origin x="870" y="108"/>
      </p:cViewPr>
      <p:guideLst>
        <p:guide orient="horz" pos="1620"/>
        <p:guide pos="2880"/>
      </p:guideLst>
    </p:cSldViewPr>
  </p:slideViewPr>
  <p:notesTextViewPr>
    <p:cViewPr>
      <p:scale>
        <a:sx n="75" d="100"/>
        <a:sy n="75" d="100"/>
      </p:scale>
      <p:origin x="0" y="0"/>
    </p:cViewPr>
  </p:notesTextViewPr>
  <p:notesViewPr>
    <p:cSldViewPr>
      <p:cViewPr varScale="1">
        <p:scale>
          <a:sx n="113" d="100"/>
          <a:sy n="113" d="100"/>
        </p:scale>
        <p:origin x="-1326" y="-102"/>
      </p:cViewPr>
      <p:guideLst>
        <p:guide orient="horz" pos="3108"/>
        <p:guide pos="211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handoutMaster" Target="handoutMasters/handoutMaster1.xml"/><Relationship Id="rId34" Type="http://schemas.openxmlformats.org/officeDocument/2006/relationships/font" Target="fonts/font1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9778" name="Rectangle 2"/>
          <p:cNvSpPr>
            <a:spLocks noGrp="1" noChangeArrowheads="1"/>
          </p:cNvSpPr>
          <p:nvPr>
            <p:ph type="hdr" sz="quarter"/>
          </p:nvPr>
        </p:nvSpPr>
        <p:spPr bwMode="auto">
          <a:xfrm>
            <a:off x="0" y="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34" tIns="45716" rIns="91434" bIns="45716" numCol="1" anchor="ctr" anchorCtr="0" compatLnSpc="1"/>
          <a:lstStyle>
            <a:lvl1pPr eaLnBrk="1" hangingPunct="1">
              <a:defRPr sz="1200" dirty="0">
                <a:solidFill>
                  <a:schemeClr val="bg1"/>
                </a:solidFill>
                <a:latin typeface="Effra" panose="020B0603020203020204" pitchFamily="34" charset="0"/>
              </a:defRPr>
            </a:lvl1pPr>
          </a:lstStyle>
          <a:p>
            <a:pPr>
              <a:defRPr/>
            </a:pPr>
            <a:endParaRPr lang="en-GB" altLang="en-US"/>
          </a:p>
        </p:txBody>
      </p:sp>
      <p:sp>
        <p:nvSpPr>
          <p:cNvPr id="459779" name="Rectangle 3"/>
          <p:cNvSpPr>
            <a:spLocks noGrp="1" noChangeArrowheads="1"/>
          </p:cNvSpPr>
          <p:nvPr>
            <p:ph type="dt" sz="quarter" idx="1"/>
          </p:nvPr>
        </p:nvSpPr>
        <p:spPr bwMode="auto">
          <a:xfrm>
            <a:off x="3806825" y="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34" tIns="45716" rIns="91434" bIns="45716" numCol="1" anchor="ctr" anchorCtr="0" compatLnSpc="1"/>
          <a:lstStyle>
            <a:lvl1pPr algn="r" eaLnBrk="1" hangingPunct="1">
              <a:defRPr sz="1200" dirty="0">
                <a:solidFill>
                  <a:schemeClr val="bg1"/>
                </a:solidFill>
                <a:latin typeface="Effra" panose="020B0603020203020204" pitchFamily="34" charset="0"/>
              </a:defRPr>
            </a:lvl1pPr>
          </a:lstStyle>
          <a:p>
            <a:pPr>
              <a:defRPr/>
            </a:pPr>
            <a:endParaRPr lang="en-GB" altLang="en-US"/>
          </a:p>
        </p:txBody>
      </p:sp>
      <p:sp>
        <p:nvSpPr>
          <p:cNvPr id="459780" name="Rectangle 4"/>
          <p:cNvSpPr>
            <a:spLocks noGrp="1" noChangeArrowheads="1"/>
          </p:cNvSpPr>
          <p:nvPr>
            <p:ph type="ftr" sz="quarter" idx="2"/>
          </p:nvPr>
        </p:nvSpPr>
        <p:spPr bwMode="auto">
          <a:xfrm>
            <a:off x="0" y="9374188"/>
            <a:ext cx="2911475"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34" tIns="45716" rIns="91434" bIns="45716" numCol="1" anchor="b" anchorCtr="0" compatLnSpc="1"/>
          <a:lstStyle>
            <a:lvl1pPr eaLnBrk="1" hangingPunct="1">
              <a:defRPr sz="1200" dirty="0">
                <a:solidFill>
                  <a:schemeClr val="bg1"/>
                </a:solidFill>
                <a:latin typeface="Effra" panose="020B0603020203020204" pitchFamily="34" charset="0"/>
              </a:defRPr>
            </a:lvl1pPr>
          </a:lstStyle>
          <a:p>
            <a:pPr>
              <a:defRPr/>
            </a:pPr>
            <a:endParaRPr lang="en-GB" altLang="en-US"/>
          </a:p>
        </p:txBody>
      </p:sp>
      <p:sp>
        <p:nvSpPr>
          <p:cNvPr id="459781" name="Rectangle 5"/>
          <p:cNvSpPr>
            <a:spLocks noGrp="1" noChangeArrowheads="1"/>
          </p:cNvSpPr>
          <p:nvPr>
            <p:ph type="sldNum" sz="quarter" idx="3"/>
          </p:nvPr>
        </p:nvSpPr>
        <p:spPr bwMode="auto">
          <a:xfrm>
            <a:off x="3806825" y="9374188"/>
            <a:ext cx="2911475"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34" tIns="45716" rIns="91434" bIns="45716" numCol="1" anchor="b" anchorCtr="0" compatLnSpc="1"/>
          <a:lstStyle>
            <a:lvl1pPr algn="r" eaLnBrk="1" hangingPunct="1">
              <a:defRPr sz="1200">
                <a:solidFill>
                  <a:schemeClr val="bg1"/>
                </a:solidFill>
                <a:latin typeface="Effra" panose="020B0603020203020204" pitchFamily="34" charset="0"/>
              </a:defRPr>
            </a:lvl1pPr>
          </a:lstStyle>
          <a:p>
            <a:pPr>
              <a:defRPr/>
            </a:pPr>
            <a:fld id="{5C24E9C8-3A95-493E-88C0-5F2296E45E41}" type="slidenum">
              <a:rPr lang="en-GB" altLang="en-US"/>
              <a:pPr>
                <a:defRPr/>
              </a:pPr>
              <a:t>‹#›</a:t>
            </a:fld>
            <a:endParaRPr lang="en-GB"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6" rIns="91434" bIns="45716" numCol="1" anchor="t" anchorCtr="0" compatLnSpc="1"/>
          <a:lstStyle>
            <a:lvl1pPr eaLnBrk="1" hangingPunct="1">
              <a:defRPr sz="1200" dirty="0">
                <a:latin typeface="Effra" panose="020B0603020203020204" pitchFamily="34" charset="0"/>
              </a:defRPr>
            </a:lvl1pPr>
          </a:lstStyle>
          <a:p>
            <a:pPr>
              <a:defRPr/>
            </a:pPr>
            <a:endParaRPr lang="en-GB" altLang="en-US"/>
          </a:p>
        </p:txBody>
      </p:sp>
      <p:sp>
        <p:nvSpPr>
          <p:cNvPr id="9219" name="Rectangle 3"/>
          <p:cNvSpPr>
            <a:spLocks noGrp="1" noChangeArrowheads="1"/>
          </p:cNvSpPr>
          <p:nvPr>
            <p:ph type="dt" idx="1"/>
          </p:nvPr>
        </p:nvSpPr>
        <p:spPr bwMode="auto">
          <a:xfrm>
            <a:off x="3805238" y="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6" rIns="91434" bIns="45716" numCol="1" anchor="t" anchorCtr="0" compatLnSpc="1"/>
          <a:lstStyle>
            <a:lvl1pPr algn="r" eaLnBrk="1" hangingPunct="1">
              <a:defRPr sz="1200" dirty="0">
                <a:latin typeface="Effra" panose="020B0603020203020204" pitchFamily="34" charset="0"/>
              </a:defRPr>
            </a:lvl1pPr>
          </a:lstStyle>
          <a:p>
            <a:pPr>
              <a:defRPr/>
            </a:pPr>
            <a:endParaRPr lang="en-GB" altLang="en-US"/>
          </a:p>
        </p:txBody>
      </p:sp>
      <p:sp>
        <p:nvSpPr>
          <p:cNvPr id="23556" name="Rectangle 4"/>
          <p:cNvSpPr>
            <a:spLocks noGrp="1" noRot="1" noChangeAspect="1" noChangeArrowheads="1" noTextEdit="1"/>
          </p:cNvSpPr>
          <p:nvPr>
            <p:ph type="sldImg" idx="2"/>
          </p:nvPr>
        </p:nvSpPr>
        <p:spPr bwMode="auto">
          <a:xfrm>
            <a:off x="71438" y="739775"/>
            <a:ext cx="6578600" cy="37004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1" name="Rectangle 5"/>
          <p:cNvSpPr>
            <a:spLocks noGrp="1" noChangeArrowheads="1"/>
          </p:cNvSpPr>
          <p:nvPr>
            <p:ph type="body" sz="quarter" idx="3"/>
          </p:nvPr>
        </p:nvSpPr>
        <p:spPr bwMode="auto">
          <a:xfrm>
            <a:off x="671513" y="4687888"/>
            <a:ext cx="5375275" cy="444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6" rIns="91434" bIns="45716" numCol="1" anchor="t" anchorCtr="0" compatLnSpc="1"/>
          <a:lstStyle/>
          <a:p>
            <a:pPr lvl="0"/>
            <a:r>
              <a:rPr lang="en-GB" altLang="en-US" noProof="0" dirty="0"/>
              <a:t>Click to edit Master text styles</a:t>
            </a:r>
          </a:p>
          <a:p>
            <a:pPr lvl="1"/>
            <a:r>
              <a:rPr lang="en-GB" altLang="en-US" noProof="0" dirty="0"/>
              <a:t>Second level</a:t>
            </a:r>
          </a:p>
          <a:p>
            <a:pPr lvl="2"/>
            <a:r>
              <a:rPr lang="en-GB" altLang="en-US" noProof="0" dirty="0"/>
              <a:t>Third level</a:t>
            </a:r>
          </a:p>
          <a:p>
            <a:pPr lvl="3"/>
            <a:r>
              <a:rPr lang="en-GB" altLang="en-US" noProof="0" dirty="0"/>
              <a:t>Fourth level</a:t>
            </a:r>
          </a:p>
          <a:p>
            <a:pPr lvl="4"/>
            <a:r>
              <a:rPr lang="en-GB" altLang="en-US" noProof="0" dirty="0"/>
              <a:t>Fifth level</a:t>
            </a:r>
          </a:p>
        </p:txBody>
      </p:sp>
      <p:sp>
        <p:nvSpPr>
          <p:cNvPr id="9222" name="Rectangle 6"/>
          <p:cNvSpPr>
            <a:spLocks noGrp="1" noChangeArrowheads="1"/>
          </p:cNvSpPr>
          <p:nvPr>
            <p:ph type="ftr" sz="quarter" idx="4"/>
          </p:nvPr>
        </p:nvSpPr>
        <p:spPr bwMode="auto">
          <a:xfrm>
            <a:off x="0" y="937260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6" rIns="91434" bIns="45716" numCol="1" anchor="b" anchorCtr="0" compatLnSpc="1"/>
          <a:lstStyle>
            <a:lvl1pPr eaLnBrk="1" hangingPunct="1">
              <a:defRPr sz="1200" dirty="0">
                <a:latin typeface="Effra" panose="020B0603020203020204" pitchFamily="34" charset="0"/>
              </a:defRPr>
            </a:lvl1pPr>
          </a:lstStyle>
          <a:p>
            <a:pPr>
              <a:defRPr/>
            </a:pPr>
            <a:endParaRPr lang="en-GB" altLang="en-US"/>
          </a:p>
        </p:txBody>
      </p:sp>
      <p:sp>
        <p:nvSpPr>
          <p:cNvPr id="9223" name="Rectangle 7"/>
          <p:cNvSpPr>
            <a:spLocks noGrp="1" noChangeArrowheads="1"/>
          </p:cNvSpPr>
          <p:nvPr>
            <p:ph type="sldNum" sz="quarter" idx="5"/>
          </p:nvPr>
        </p:nvSpPr>
        <p:spPr bwMode="auto">
          <a:xfrm>
            <a:off x="3805238" y="937260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6" rIns="91434" bIns="45716" numCol="1" anchor="b" anchorCtr="0" compatLnSpc="1"/>
          <a:lstStyle>
            <a:lvl1pPr algn="r" eaLnBrk="1" hangingPunct="1">
              <a:defRPr sz="1200" smtClean="0">
                <a:latin typeface="Effra" panose="020B0603020203020204" pitchFamily="34" charset="0"/>
              </a:defRPr>
            </a:lvl1pPr>
          </a:lstStyle>
          <a:p>
            <a:pPr>
              <a:defRPr/>
            </a:pPr>
            <a:fld id="{11552EB4-1397-4A19-91D2-50C32A30D6EE}" type="slidenum">
              <a:rPr lang="en-GB" altLang="en-US"/>
              <a:pPr>
                <a:defRPr/>
              </a:pPr>
              <a:t>‹#›</a:t>
            </a:fld>
            <a:endParaRPr lang="en-GB"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Effra" panose="020B0603020203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Effra" panose="020B0603020203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Effra" panose="020B0603020203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Effra" panose="020B0603020203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Effra" panose="020B0603020203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ChangeArrowheads="1" noTextEdit="1"/>
          </p:cNvSpPr>
          <p:nvPr>
            <p:ph type="sldImg" idx="4294967295"/>
          </p:nvPr>
        </p:nvSpPr>
        <p:spPr>
          <a:ln/>
        </p:spPr>
      </p:sp>
      <p:sp>
        <p:nvSpPr>
          <p:cNvPr id="26627" name="Text Placeholder 2"/>
          <p:cNvSpPr>
            <a:spLocks noGrp="1" noChangeArrowheads="1"/>
          </p:cNvSpPr>
          <p:nvPr>
            <p:ph type="body" idx="4294967295"/>
          </p:nvPr>
        </p:nvSpPr>
        <p:spPr>
          <a:noFill/>
        </p:spPr>
        <p:txBody>
          <a:bodyPr>
            <a:prstTxWarp prst="textNoShape">
              <a:avLst/>
            </a:prstTxWarp>
          </a:bodyPr>
          <a:lstStyle/>
          <a:p>
            <a:pPr eaLnBrk="1" hangingPunct="1"/>
            <a:endParaRPr lang="en-US" altLang="en-GB" dirty="0">
              <a:latin typeface="Effra" panose="020B0604020202020204" charset="0"/>
            </a:endParaRPr>
          </a:p>
        </p:txBody>
      </p:sp>
      <p:sp>
        <p:nvSpPr>
          <p:cNvPr id="26628"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fld id="{2AEB3F89-B50F-43D5-B70E-0B823D2B0839}" type="slidenum">
              <a:rPr lang="en-US" altLang="en-US" sz="1200">
                <a:latin typeface="Arial" panose="020B0604020202020204" pitchFamily="34" charset="0"/>
                <a:ea typeface="宋体" panose="02010600030101010101" pitchFamily="2" charset="-122"/>
              </a:rPr>
              <a:pPr/>
              <a:t>1</a:t>
            </a:fld>
            <a:endParaRPr lang="en-US" altLang="en-US" sz="12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820843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6" name="Content Placeholder 2"/>
          <p:cNvSpPr>
            <a:spLocks noGrp="1"/>
          </p:cNvSpPr>
          <p:nvPr>
            <p:ph idx="11"/>
          </p:nvPr>
        </p:nvSpPr>
        <p:spPr>
          <a:xfrm>
            <a:off x="424800" y="1660500"/>
            <a:ext cx="3888000" cy="3240000"/>
          </a:xfrm>
        </p:spPr>
        <p:txBody>
          <a:bodyPr/>
          <a:lstStyle>
            <a:lvl1pPr>
              <a:buClr>
                <a:schemeClr val="accent1"/>
              </a:buCl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Content Placeholder 2"/>
          <p:cNvSpPr>
            <a:spLocks noGrp="1"/>
          </p:cNvSpPr>
          <p:nvPr>
            <p:ph idx="12"/>
          </p:nvPr>
        </p:nvSpPr>
        <p:spPr>
          <a:xfrm>
            <a:off x="4581327" y="1660500"/>
            <a:ext cx="3888000" cy="3240000"/>
          </a:xfrm>
        </p:spPr>
        <p:txBody>
          <a:bodyPr/>
          <a:lstStyle>
            <a:lvl1pPr>
              <a:buClr>
                <a:schemeClr val="accent1"/>
              </a:buCl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Rectangle 13"/>
          <p:cNvSpPr>
            <a:spLocks noGrp="1" noChangeArrowheads="1"/>
          </p:cNvSpPr>
          <p:nvPr>
            <p:ph type="sldNum" sz="quarter" idx="13"/>
          </p:nvPr>
        </p:nvSpPr>
        <p:spPr>
          <a:ln/>
        </p:spPr>
        <p:txBody>
          <a:bodyPr/>
          <a:lstStyle>
            <a:lvl1pPr>
              <a:defRPr/>
            </a:lvl1pPr>
          </a:lstStyle>
          <a:p>
            <a:pPr>
              <a:defRPr/>
            </a:pPr>
            <a:fld id="{592A8D3C-306F-42F2-BFD0-7BDAA9A2E945}" type="slidenum">
              <a:rPr lang="en-GB" altLang="en-US"/>
              <a:pPr>
                <a:defRPr/>
              </a:pPr>
              <a:t>‹#›</a:t>
            </a:fld>
            <a:endParaRPr lang="en-GB" altLang="en-US" dirty="0"/>
          </a:p>
        </p:txBody>
      </p:sp>
    </p:spTree>
    <p:extLst>
      <p:ext uri="{BB962C8B-B14F-4D97-AF65-F5344CB8AC3E}">
        <p14:creationId xmlns:p14="http://schemas.microsoft.com/office/powerpoint/2010/main" val="68824349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showMasterPhAnim="0" preserve="1" userDrawn="1">
  <p:cSld name="Image and subtitle (Colou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5"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bwMode="hidden">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6" name="Picture Placeholder 12"/>
          <p:cNvSpPr>
            <a:spLocks noGrp="1"/>
          </p:cNvSpPr>
          <p:nvPr>
            <p:ph type="pic" sz="quarter" idx="11"/>
          </p:nvPr>
        </p:nvSpPr>
        <p:spPr>
          <a:xfrm>
            <a:off x="0" y="0"/>
            <a:ext cx="9144000" cy="4248153"/>
          </a:xfrm>
          <a:solidFill>
            <a:schemeClr val="bg1"/>
          </a:solidFill>
          <a:ln>
            <a:noFill/>
          </a:ln>
        </p:spPr>
        <p:txBody>
          <a:bodyPr/>
          <a:lstStyle/>
          <a:p>
            <a:pPr lvl="0"/>
            <a:r>
              <a:rPr lang="en-US" noProof="0"/>
              <a:t>Click icon to add picture</a:t>
            </a:r>
            <a:endParaRPr lang="en-GB" noProof="0" dirty="0"/>
          </a:p>
        </p:txBody>
      </p:sp>
      <p:sp>
        <p:nvSpPr>
          <p:cNvPr id="14" name="Title 1"/>
          <p:cNvSpPr>
            <a:spLocks noGrp="1"/>
          </p:cNvSpPr>
          <p:nvPr>
            <p:ph type="title"/>
          </p:nvPr>
        </p:nvSpPr>
        <p:spPr>
          <a:xfrm>
            <a:off x="251520" y="4339402"/>
            <a:ext cx="8568952" cy="716624"/>
          </a:xfrm>
        </p:spPr>
        <p:txBody>
          <a:bodyPr wrap="square" anchor="t"/>
          <a:lstStyle>
            <a:lvl1pPr>
              <a:lnSpc>
                <a:spcPct val="80000"/>
              </a:lnSpc>
              <a:defRPr sz="2800">
                <a:solidFill>
                  <a:schemeClr val="bg1"/>
                </a:solidFill>
              </a:defRPr>
            </a:lvl1pPr>
          </a:lstStyle>
          <a:p>
            <a:r>
              <a:rPr lang="en-US"/>
              <a:t>Click to edit Master title style</a:t>
            </a:r>
            <a:endParaRPr lang="en-GB" dirty="0"/>
          </a:p>
        </p:txBody>
      </p:sp>
      <p:sp>
        <p:nvSpPr>
          <p:cNvPr id="10" name="Slide Number Placeholder 1"/>
          <p:cNvSpPr>
            <a:spLocks noGrp="1"/>
          </p:cNvSpPr>
          <p:nvPr>
            <p:ph type="sldNum" sz="quarter" idx="12"/>
          </p:nvPr>
        </p:nvSpPr>
        <p:spPr/>
        <p:txBody>
          <a:bodyPr/>
          <a:lstStyle>
            <a:lvl1pPr>
              <a:defRPr smtClean="0">
                <a:solidFill>
                  <a:schemeClr val="bg1"/>
                </a:solidFill>
              </a:defRPr>
            </a:lvl1pPr>
          </a:lstStyle>
          <a:p>
            <a:pPr>
              <a:defRPr/>
            </a:pPr>
            <a:fld id="{D09E884D-34DE-4261-8EE9-C65F8F0EDA3F}" type="slidenum">
              <a:rPr lang="en-GB" altLang="en-US"/>
              <a:pPr>
                <a:defRPr/>
              </a:pPr>
              <a:t>‹#›</a:t>
            </a:fld>
            <a:endParaRPr lang="en-GB" altLang="en-US"/>
          </a:p>
        </p:txBody>
      </p:sp>
    </p:spTree>
    <p:extLst>
      <p:ext uri="{BB962C8B-B14F-4D97-AF65-F5344CB8AC3E}">
        <p14:creationId xmlns:p14="http://schemas.microsoft.com/office/powerpoint/2010/main" val="314921581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showMasterPhAnim="0" preserve="1" userDrawn="1">
  <p:cSld name="Image and subtitle (Grey)">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5"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bwMode="hidden">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6" name="Picture Placeholder 12"/>
          <p:cNvSpPr>
            <a:spLocks noGrp="1"/>
          </p:cNvSpPr>
          <p:nvPr>
            <p:ph type="pic" sz="quarter" idx="11"/>
          </p:nvPr>
        </p:nvSpPr>
        <p:spPr>
          <a:xfrm>
            <a:off x="0" y="0"/>
            <a:ext cx="9144000" cy="4248153"/>
          </a:xfrm>
          <a:solidFill>
            <a:schemeClr val="bg1"/>
          </a:solidFill>
          <a:ln>
            <a:noFill/>
          </a:ln>
        </p:spPr>
        <p:txBody>
          <a:bodyPr/>
          <a:lstStyle/>
          <a:p>
            <a:pPr lvl="0"/>
            <a:r>
              <a:rPr lang="en-US" noProof="0"/>
              <a:t>Click icon to add picture</a:t>
            </a:r>
            <a:endParaRPr lang="en-GB" noProof="0" dirty="0"/>
          </a:p>
        </p:txBody>
      </p:sp>
      <p:sp>
        <p:nvSpPr>
          <p:cNvPr id="14" name="Title 1"/>
          <p:cNvSpPr>
            <a:spLocks noGrp="1"/>
          </p:cNvSpPr>
          <p:nvPr>
            <p:ph type="title"/>
          </p:nvPr>
        </p:nvSpPr>
        <p:spPr>
          <a:xfrm>
            <a:off x="251520" y="4339402"/>
            <a:ext cx="8568952" cy="716624"/>
          </a:xfrm>
        </p:spPr>
        <p:txBody>
          <a:bodyPr wrap="square" anchor="t"/>
          <a:lstStyle>
            <a:lvl1pPr>
              <a:lnSpc>
                <a:spcPct val="80000"/>
              </a:lnSpc>
              <a:defRPr sz="2800" baseline="0">
                <a:solidFill>
                  <a:schemeClr val="bg1"/>
                </a:solidFill>
              </a:defRPr>
            </a:lvl1pPr>
          </a:lstStyle>
          <a:p>
            <a:r>
              <a:rPr lang="en-US"/>
              <a:t>Click to edit Master title style</a:t>
            </a:r>
            <a:endParaRPr lang="en-GB" dirty="0"/>
          </a:p>
        </p:txBody>
      </p:sp>
      <p:sp>
        <p:nvSpPr>
          <p:cNvPr id="10" name="Slide Number Placeholder 1"/>
          <p:cNvSpPr>
            <a:spLocks noGrp="1"/>
          </p:cNvSpPr>
          <p:nvPr>
            <p:ph type="sldNum" sz="quarter" idx="12"/>
          </p:nvPr>
        </p:nvSpPr>
        <p:spPr/>
        <p:txBody>
          <a:bodyPr/>
          <a:lstStyle>
            <a:lvl1pPr>
              <a:defRPr smtClean="0">
                <a:solidFill>
                  <a:schemeClr val="bg1"/>
                </a:solidFill>
              </a:defRPr>
            </a:lvl1pPr>
          </a:lstStyle>
          <a:p>
            <a:pPr>
              <a:defRPr/>
            </a:pPr>
            <a:fld id="{BC1EAD16-0DE7-4E08-AD7C-61EF2956CB5F}" type="slidenum">
              <a:rPr lang="en-GB" altLang="en-US"/>
              <a:pPr>
                <a:defRPr/>
              </a:pPr>
              <a:t>‹#›</a:t>
            </a:fld>
            <a:endParaRPr lang="en-GB" altLang="en-US"/>
          </a:p>
        </p:txBody>
      </p:sp>
    </p:spTree>
    <p:extLst>
      <p:ext uri="{BB962C8B-B14F-4D97-AF65-F5344CB8AC3E}">
        <p14:creationId xmlns:p14="http://schemas.microsoft.com/office/powerpoint/2010/main" val="269010873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preserve="1" userDrawn="1">
  <p:cSld name="Image and subtitle (White)">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5"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bwMode="hidden">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6" name="Picture Placeholder 12"/>
          <p:cNvSpPr>
            <a:spLocks noGrp="1"/>
          </p:cNvSpPr>
          <p:nvPr>
            <p:ph type="pic" sz="quarter" idx="11"/>
          </p:nvPr>
        </p:nvSpPr>
        <p:spPr>
          <a:xfrm>
            <a:off x="0" y="0"/>
            <a:ext cx="9144000" cy="4248153"/>
          </a:xfrm>
          <a:solidFill>
            <a:schemeClr val="bg1"/>
          </a:solidFill>
          <a:ln>
            <a:noFill/>
          </a:ln>
        </p:spPr>
        <p:txBody>
          <a:bodyPr/>
          <a:lstStyle/>
          <a:p>
            <a:pPr lvl="0"/>
            <a:r>
              <a:rPr lang="en-US" noProof="0"/>
              <a:t>Click icon to add picture</a:t>
            </a:r>
            <a:endParaRPr lang="en-GB" noProof="0" dirty="0"/>
          </a:p>
        </p:txBody>
      </p:sp>
      <p:sp>
        <p:nvSpPr>
          <p:cNvPr id="9" name="Title 1"/>
          <p:cNvSpPr>
            <a:spLocks noGrp="1"/>
          </p:cNvSpPr>
          <p:nvPr>
            <p:ph type="title"/>
          </p:nvPr>
        </p:nvSpPr>
        <p:spPr>
          <a:xfrm>
            <a:off x="251520" y="4339402"/>
            <a:ext cx="8568952" cy="716624"/>
          </a:xfrm>
        </p:spPr>
        <p:txBody>
          <a:bodyPr wrap="square" anchor="t"/>
          <a:lstStyle>
            <a:lvl1pPr>
              <a:lnSpc>
                <a:spcPct val="80000"/>
              </a:lnSpc>
              <a:defRPr sz="2800">
                <a:solidFill>
                  <a:schemeClr val="accent1"/>
                </a:solidFill>
              </a:defRPr>
            </a:lvl1pPr>
          </a:lstStyle>
          <a:p>
            <a:r>
              <a:rPr lang="en-US"/>
              <a:t>Click to edit Master title style</a:t>
            </a:r>
            <a:endParaRPr lang="en-GB" dirty="0"/>
          </a:p>
        </p:txBody>
      </p:sp>
      <p:sp>
        <p:nvSpPr>
          <p:cNvPr id="11" name="Slide Number Placeholder 1"/>
          <p:cNvSpPr>
            <a:spLocks noGrp="1"/>
          </p:cNvSpPr>
          <p:nvPr>
            <p:ph type="sldNum" sz="quarter" idx="12"/>
          </p:nvPr>
        </p:nvSpPr>
        <p:spPr/>
        <p:txBody>
          <a:bodyPr/>
          <a:lstStyle>
            <a:lvl1pPr>
              <a:defRPr smtClean="0">
                <a:solidFill>
                  <a:schemeClr val="bg1"/>
                </a:solidFill>
              </a:defRPr>
            </a:lvl1pPr>
          </a:lstStyle>
          <a:p>
            <a:pPr>
              <a:defRPr/>
            </a:pPr>
            <a:fld id="{48BF62DA-864E-4564-8F83-14AB00A5C2C1}" type="slidenum">
              <a:rPr lang="en-GB" altLang="en-US"/>
              <a:pPr>
                <a:defRPr/>
              </a:pPr>
              <a:t>‹#›</a:t>
            </a:fld>
            <a:endParaRPr lang="en-GB" altLang="en-US"/>
          </a:p>
        </p:txBody>
      </p:sp>
    </p:spTree>
    <p:extLst>
      <p:ext uri="{BB962C8B-B14F-4D97-AF65-F5344CB8AC3E}">
        <p14:creationId xmlns:p14="http://schemas.microsoft.com/office/powerpoint/2010/main" val="195914388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showMasterPhAnim="0" preserve="1" userDrawn="1">
  <p:cSld name="Image and sidebar (Re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7"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1"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 name="Rectangle 12"/>
          <p:cNvSpPr>
            <a:spLocks noChangeArrowheads="1"/>
          </p:cNvSpPr>
          <p:nvPr userDrawn="1"/>
        </p:nvSpPr>
        <p:spPr bwMode="auto">
          <a:xfrm>
            <a:off x="6096000" y="0"/>
            <a:ext cx="3044825" cy="5157788"/>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pPr eaLnBrk="1" hangingPunct="1"/>
            <a:endParaRPr lang="en-US" altLang="en-US" sz="2400">
              <a:solidFill>
                <a:schemeClr val="bg1"/>
              </a:solidFill>
            </a:endParaRPr>
          </a:p>
        </p:txBody>
      </p:sp>
      <p:sp>
        <p:nvSpPr>
          <p:cNvPr id="6" name="Picture Placeholder 12"/>
          <p:cNvSpPr>
            <a:spLocks noGrp="1"/>
          </p:cNvSpPr>
          <p:nvPr>
            <p:ph type="pic" sz="quarter" idx="11"/>
          </p:nvPr>
        </p:nvSpPr>
        <p:spPr>
          <a:xfrm>
            <a:off x="1" y="0"/>
            <a:ext cx="6095769" cy="5158053"/>
          </a:xfrm>
          <a:solidFill>
            <a:schemeClr val="bg1"/>
          </a:solidFill>
          <a:ln>
            <a:noFill/>
          </a:ln>
        </p:spPr>
        <p:txBody>
          <a:bodyPr/>
          <a:lstStyle/>
          <a:p>
            <a:pPr lvl="0"/>
            <a:r>
              <a:rPr lang="en-US" noProof="0"/>
              <a:t>Click icon to add picture</a:t>
            </a:r>
            <a:endParaRPr lang="en-GB" noProof="0" dirty="0"/>
          </a:p>
        </p:txBody>
      </p:sp>
      <p:sp>
        <p:nvSpPr>
          <p:cNvPr id="8" name="Title 1"/>
          <p:cNvSpPr>
            <a:spLocks noGrp="1"/>
          </p:cNvSpPr>
          <p:nvPr>
            <p:ph type="title"/>
          </p:nvPr>
        </p:nvSpPr>
        <p:spPr>
          <a:xfrm>
            <a:off x="6300192" y="249492"/>
            <a:ext cx="2592288" cy="1297608"/>
          </a:xfrm>
        </p:spPr>
        <p:txBody>
          <a:bodyPr wrap="square"/>
          <a:lstStyle>
            <a:lvl1pPr>
              <a:lnSpc>
                <a:spcPct val="80000"/>
              </a:lnSpc>
              <a:defRPr sz="2800">
                <a:solidFill>
                  <a:schemeClr val="bg1"/>
                </a:solidFill>
              </a:defRPr>
            </a:lvl1pPr>
          </a:lstStyle>
          <a:p>
            <a:r>
              <a:rPr lang="en-US"/>
              <a:t>Click to edit Master title style</a:t>
            </a:r>
            <a:endParaRPr lang="en-GB" dirty="0"/>
          </a:p>
        </p:txBody>
      </p:sp>
      <p:sp>
        <p:nvSpPr>
          <p:cNvPr id="9" name="Content Placeholder 2"/>
          <p:cNvSpPr>
            <a:spLocks noGrp="1"/>
          </p:cNvSpPr>
          <p:nvPr>
            <p:ph idx="1"/>
          </p:nvPr>
        </p:nvSpPr>
        <p:spPr>
          <a:xfrm>
            <a:off x="6300192" y="1660500"/>
            <a:ext cx="2592288" cy="2970000"/>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Slide Number Placeholder 1"/>
          <p:cNvSpPr>
            <a:spLocks noGrp="1"/>
          </p:cNvSpPr>
          <p:nvPr>
            <p:ph type="sldNum" sz="quarter" idx="12"/>
          </p:nvPr>
        </p:nvSpPr>
        <p:spPr/>
        <p:txBody>
          <a:bodyPr/>
          <a:lstStyle>
            <a:lvl1pPr>
              <a:defRPr smtClean="0">
                <a:solidFill>
                  <a:schemeClr val="bg1"/>
                </a:solidFill>
              </a:defRPr>
            </a:lvl1pPr>
          </a:lstStyle>
          <a:p>
            <a:pPr>
              <a:defRPr/>
            </a:pPr>
            <a:fld id="{DFA4F400-B78B-4C9F-B8B5-910222ABFAFD}" type="slidenum">
              <a:rPr lang="en-GB" altLang="en-US"/>
              <a:pPr>
                <a:defRPr/>
              </a:pPr>
              <a:t>‹#›</a:t>
            </a:fld>
            <a:endParaRPr lang="en-GB" altLang="en-US"/>
          </a:p>
        </p:txBody>
      </p:sp>
    </p:spTree>
    <p:extLst>
      <p:ext uri="{BB962C8B-B14F-4D97-AF65-F5344CB8AC3E}">
        <p14:creationId xmlns:p14="http://schemas.microsoft.com/office/powerpoint/2010/main" val="415428236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preserve="1" userDrawn="1">
  <p:cSld name="Image and sidebar (Grey)">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7"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1"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 name="Rectangle 12"/>
          <p:cNvSpPr>
            <a:spLocks noChangeArrowheads="1"/>
          </p:cNvSpPr>
          <p:nvPr userDrawn="1"/>
        </p:nvSpPr>
        <p:spPr bwMode="auto">
          <a:xfrm>
            <a:off x="6096000" y="0"/>
            <a:ext cx="3044825" cy="5157788"/>
          </a:xfrm>
          <a:prstGeom prst="rect">
            <a:avLst/>
          </a:prstGeom>
          <a:solidFill>
            <a:schemeClr val="tx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pPr eaLnBrk="1" hangingPunct="1"/>
            <a:endParaRPr lang="en-US" altLang="en-US" sz="2400">
              <a:solidFill>
                <a:schemeClr val="bg1"/>
              </a:solidFill>
            </a:endParaRPr>
          </a:p>
        </p:txBody>
      </p:sp>
      <p:sp>
        <p:nvSpPr>
          <p:cNvPr id="6" name="Picture Placeholder 12"/>
          <p:cNvSpPr>
            <a:spLocks noGrp="1"/>
          </p:cNvSpPr>
          <p:nvPr>
            <p:ph type="pic" sz="quarter" idx="11"/>
          </p:nvPr>
        </p:nvSpPr>
        <p:spPr>
          <a:xfrm>
            <a:off x="1" y="0"/>
            <a:ext cx="6095769" cy="5158053"/>
          </a:xfrm>
          <a:solidFill>
            <a:schemeClr val="bg1"/>
          </a:solidFill>
          <a:ln>
            <a:noFill/>
          </a:ln>
        </p:spPr>
        <p:txBody>
          <a:bodyPr/>
          <a:lstStyle/>
          <a:p>
            <a:pPr lvl="0"/>
            <a:r>
              <a:rPr lang="en-US" noProof="0"/>
              <a:t>Click icon to add picture</a:t>
            </a:r>
            <a:endParaRPr lang="en-GB" noProof="0" dirty="0"/>
          </a:p>
        </p:txBody>
      </p:sp>
      <p:sp>
        <p:nvSpPr>
          <p:cNvPr id="8" name="Title 1"/>
          <p:cNvSpPr>
            <a:spLocks noGrp="1"/>
          </p:cNvSpPr>
          <p:nvPr>
            <p:ph type="title"/>
          </p:nvPr>
        </p:nvSpPr>
        <p:spPr>
          <a:xfrm>
            <a:off x="6300192" y="249492"/>
            <a:ext cx="2592288" cy="1297608"/>
          </a:xfrm>
        </p:spPr>
        <p:txBody>
          <a:bodyPr wrap="square"/>
          <a:lstStyle>
            <a:lvl1pPr>
              <a:lnSpc>
                <a:spcPct val="80000"/>
              </a:lnSpc>
              <a:defRPr sz="2800">
                <a:solidFill>
                  <a:schemeClr val="bg1"/>
                </a:solidFill>
              </a:defRPr>
            </a:lvl1pPr>
          </a:lstStyle>
          <a:p>
            <a:r>
              <a:rPr lang="en-US"/>
              <a:t>Click to edit Master title style</a:t>
            </a:r>
            <a:endParaRPr lang="en-GB" dirty="0"/>
          </a:p>
        </p:txBody>
      </p:sp>
      <p:sp>
        <p:nvSpPr>
          <p:cNvPr id="9" name="Content Placeholder 2"/>
          <p:cNvSpPr>
            <a:spLocks noGrp="1"/>
          </p:cNvSpPr>
          <p:nvPr>
            <p:ph idx="1"/>
          </p:nvPr>
        </p:nvSpPr>
        <p:spPr>
          <a:xfrm>
            <a:off x="6300192" y="1660500"/>
            <a:ext cx="2592288" cy="2970000"/>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Slide Number Placeholder 1"/>
          <p:cNvSpPr>
            <a:spLocks noGrp="1"/>
          </p:cNvSpPr>
          <p:nvPr>
            <p:ph type="sldNum" sz="quarter" idx="12"/>
          </p:nvPr>
        </p:nvSpPr>
        <p:spPr/>
        <p:txBody>
          <a:bodyPr/>
          <a:lstStyle>
            <a:lvl1pPr>
              <a:defRPr smtClean="0">
                <a:solidFill>
                  <a:schemeClr val="bg1"/>
                </a:solidFill>
              </a:defRPr>
            </a:lvl1pPr>
          </a:lstStyle>
          <a:p>
            <a:pPr>
              <a:defRPr/>
            </a:pPr>
            <a:fld id="{5D89A73A-1690-4CCF-9603-DF862003FFE0}" type="slidenum">
              <a:rPr lang="en-GB" altLang="en-US"/>
              <a:pPr>
                <a:defRPr/>
              </a:pPr>
              <a:t>‹#›</a:t>
            </a:fld>
            <a:endParaRPr lang="en-GB" altLang="en-US"/>
          </a:p>
        </p:txBody>
      </p:sp>
    </p:spTree>
    <p:extLst>
      <p:ext uri="{BB962C8B-B14F-4D97-AF65-F5344CB8AC3E}">
        <p14:creationId xmlns:p14="http://schemas.microsoft.com/office/powerpoint/2010/main" val="99927081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showMasterPhAnim="0" preserve="1" userDrawn="1">
  <p:cSld name="Image and sidebar (White)">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7"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1"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 name="Rectangle 12"/>
          <p:cNvSpPr>
            <a:spLocks noChangeArrowheads="1"/>
          </p:cNvSpPr>
          <p:nvPr userDrawn="1"/>
        </p:nvSpPr>
        <p:spPr bwMode="auto">
          <a:xfrm>
            <a:off x="6096000" y="0"/>
            <a:ext cx="3044825" cy="5157788"/>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pPr eaLnBrk="1" hangingPunct="1"/>
            <a:endParaRPr lang="en-US" altLang="en-US" sz="2400">
              <a:solidFill>
                <a:schemeClr val="bg1"/>
              </a:solidFill>
            </a:endParaRPr>
          </a:p>
        </p:txBody>
      </p:sp>
      <p:sp>
        <p:nvSpPr>
          <p:cNvPr id="6" name="Picture Placeholder 12"/>
          <p:cNvSpPr>
            <a:spLocks noGrp="1"/>
          </p:cNvSpPr>
          <p:nvPr>
            <p:ph type="pic" sz="quarter" idx="11"/>
          </p:nvPr>
        </p:nvSpPr>
        <p:spPr>
          <a:xfrm>
            <a:off x="1" y="0"/>
            <a:ext cx="6095769" cy="5158053"/>
          </a:xfrm>
          <a:solidFill>
            <a:schemeClr val="bg1"/>
          </a:solidFill>
          <a:ln>
            <a:noFill/>
          </a:ln>
        </p:spPr>
        <p:txBody>
          <a:bodyPr/>
          <a:lstStyle/>
          <a:p>
            <a:pPr lvl="0"/>
            <a:r>
              <a:rPr lang="en-US" noProof="0"/>
              <a:t>Click icon to add picture</a:t>
            </a:r>
            <a:endParaRPr lang="en-GB" noProof="0" dirty="0"/>
          </a:p>
        </p:txBody>
      </p:sp>
      <p:sp>
        <p:nvSpPr>
          <p:cNvPr id="8" name="Title 1"/>
          <p:cNvSpPr>
            <a:spLocks noGrp="1"/>
          </p:cNvSpPr>
          <p:nvPr>
            <p:ph type="title"/>
          </p:nvPr>
        </p:nvSpPr>
        <p:spPr>
          <a:xfrm>
            <a:off x="6300192" y="249492"/>
            <a:ext cx="2592288" cy="1297608"/>
          </a:xfrm>
        </p:spPr>
        <p:txBody>
          <a:bodyPr wrap="square"/>
          <a:lstStyle>
            <a:lvl1pPr>
              <a:lnSpc>
                <a:spcPct val="80000"/>
              </a:lnSpc>
              <a:defRPr sz="2800">
                <a:solidFill>
                  <a:schemeClr val="accent1"/>
                </a:solidFill>
              </a:defRPr>
            </a:lvl1pPr>
          </a:lstStyle>
          <a:p>
            <a:r>
              <a:rPr lang="en-US"/>
              <a:t>Click to edit Master title style</a:t>
            </a:r>
            <a:endParaRPr lang="en-GB" dirty="0"/>
          </a:p>
        </p:txBody>
      </p:sp>
      <p:sp>
        <p:nvSpPr>
          <p:cNvPr id="9" name="Content Placeholder 2"/>
          <p:cNvSpPr>
            <a:spLocks noGrp="1"/>
          </p:cNvSpPr>
          <p:nvPr>
            <p:ph idx="1"/>
          </p:nvPr>
        </p:nvSpPr>
        <p:spPr>
          <a:xfrm>
            <a:off x="6300192" y="1660500"/>
            <a:ext cx="2592288" cy="2970000"/>
          </a:xfrm>
        </p:spPr>
        <p:txBody>
          <a:bodyPr/>
          <a:lstStyle>
            <a:lvl1pPr marL="179705" marR="0" indent="-179705" algn="l" defTabSz="914400" rtl="0" eaLnBrk="1" fontAlgn="base" latinLnBrk="0" hangingPunct="1">
              <a:lnSpc>
                <a:spcPct val="100000"/>
              </a:lnSpc>
              <a:spcBef>
                <a:spcPct val="20000"/>
              </a:spcBef>
              <a:spcAft>
                <a:spcPct val="0"/>
              </a:spcAft>
              <a:buClr>
                <a:schemeClr val="accent1"/>
              </a:buClr>
              <a:buSzTx/>
              <a:buFont typeface="Arial" panose="02080604020202020204" charset="0"/>
              <a:buChar char="•"/>
              <a:defRPr>
                <a:solidFill>
                  <a:schemeClr val="tx2"/>
                </a:solidFill>
              </a:defRPr>
            </a:lvl1pPr>
            <a:lvl2pPr marL="539750" marR="0" indent="-179705" algn="l" defTabSz="914400" rtl="0" eaLnBrk="1" fontAlgn="base" latinLnBrk="0" hangingPunct="1">
              <a:lnSpc>
                <a:spcPct val="100000"/>
              </a:lnSpc>
              <a:spcBef>
                <a:spcPct val="20000"/>
              </a:spcBef>
              <a:spcAft>
                <a:spcPct val="0"/>
              </a:spcAft>
              <a:buClr>
                <a:srgbClr val="63656A"/>
              </a:buClr>
              <a:buSzTx/>
              <a:buFont typeface="Effra" panose="020B0603020203020204" pitchFamily="34" charset="0"/>
              <a:buChar char="•"/>
              <a:defRPr>
                <a:solidFill>
                  <a:schemeClr val="tx2"/>
                </a:solidFill>
              </a:defRPr>
            </a:lvl2pPr>
            <a:lvl3pPr marL="899795" marR="0" indent="-179705" algn="l" defTabSz="914400" rtl="0" eaLnBrk="1" fontAlgn="base" latinLnBrk="0" hangingPunct="1">
              <a:lnSpc>
                <a:spcPct val="100000"/>
              </a:lnSpc>
              <a:spcBef>
                <a:spcPct val="20000"/>
              </a:spcBef>
              <a:spcAft>
                <a:spcPct val="0"/>
              </a:spcAft>
              <a:buClrTx/>
              <a:buSzTx/>
              <a:buFont typeface="Effra" panose="020B0603020203020204" pitchFamily="34" charset="0"/>
              <a:buChar char="•"/>
              <a:defRPr>
                <a:solidFill>
                  <a:schemeClr val="tx2"/>
                </a:solidFill>
              </a:defRPr>
            </a:lvl3pPr>
            <a:lvl4pPr marL="1259840" marR="0" indent="-179705" algn="l" defTabSz="914400" rtl="0" eaLnBrk="1" fontAlgn="base" latinLnBrk="0" hangingPunct="1">
              <a:lnSpc>
                <a:spcPct val="100000"/>
              </a:lnSpc>
              <a:spcBef>
                <a:spcPct val="20000"/>
              </a:spcBef>
              <a:spcAft>
                <a:spcPct val="0"/>
              </a:spcAft>
              <a:buClrTx/>
              <a:buSzTx/>
              <a:buFont typeface="Effra" panose="020B0603020203020204" pitchFamily="34" charset="0"/>
              <a:buChar char="&gt;"/>
              <a:defRPr>
                <a:solidFill>
                  <a:schemeClr val="tx2"/>
                </a:solidFill>
              </a:defRPr>
            </a:lvl4pPr>
            <a:lvl5pPr marL="1619885" marR="0" indent="-179705" algn="l" defTabSz="914400" rtl="0" eaLnBrk="1" fontAlgn="base" latinLnBrk="0" hangingPunct="1">
              <a:lnSpc>
                <a:spcPct val="100000"/>
              </a:lnSpc>
              <a:spcBef>
                <a:spcPct val="20000"/>
              </a:spcBef>
              <a:spcAft>
                <a:spcPct val="0"/>
              </a:spcAft>
              <a:buClrTx/>
              <a:buSzTx/>
              <a:buFont typeface="Effra" panose="020B0603020203020204" pitchFamily="34" charset="0"/>
              <a:buChar char="-"/>
              <a:defRPr>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3" name="Slide Number Placeholder 1"/>
          <p:cNvSpPr>
            <a:spLocks noGrp="1"/>
          </p:cNvSpPr>
          <p:nvPr>
            <p:ph type="sldNum" sz="quarter" idx="12"/>
          </p:nvPr>
        </p:nvSpPr>
        <p:spPr/>
        <p:txBody>
          <a:bodyPr/>
          <a:lstStyle>
            <a:lvl1pPr>
              <a:defRPr smtClean="0">
                <a:solidFill>
                  <a:schemeClr val="bg1"/>
                </a:solidFill>
              </a:defRPr>
            </a:lvl1pPr>
          </a:lstStyle>
          <a:p>
            <a:pPr>
              <a:defRPr/>
            </a:pPr>
            <a:fld id="{A5FF22A5-BDCE-40F7-8916-DA00A2D3EA0F}" type="slidenum">
              <a:rPr lang="en-GB" altLang="en-US"/>
              <a:pPr>
                <a:defRPr/>
              </a:pPr>
              <a:t>‹#›</a:t>
            </a:fld>
            <a:endParaRPr lang="en-GB" altLang="en-US"/>
          </a:p>
        </p:txBody>
      </p:sp>
    </p:spTree>
    <p:extLst>
      <p:ext uri="{BB962C8B-B14F-4D97-AF65-F5344CB8AC3E}">
        <p14:creationId xmlns:p14="http://schemas.microsoft.com/office/powerpoint/2010/main" val="138268203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metable (Colou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6"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bwMode="hidden">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10" name="Rectangle 13"/>
          <p:cNvSpPr>
            <a:spLocks noChangeArrowheads="1"/>
          </p:cNvSpPr>
          <p:nvPr userDrawn="1"/>
        </p:nvSpPr>
        <p:spPr bwMode="auto">
          <a:xfrm>
            <a:off x="0" y="896938"/>
            <a:ext cx="9144000" cy="424656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pPr eaLnBrk="1" hangingPunct="1"/>
            <a:endParaRPr lang="en-US" altLang="en-US" sz="2400">
              <a:solidFill>
                <a:schemeClr val="bg1"/>
              </a:solidFill>
            </a:endParaRPr>
          </a:p>
        </p:txBody>
      </p:sp>
      <p:sp>
        <p:nvSpPr>
          <p:cNvPr id="14" name="Title 1"/>
          <p:cNvSpPr>
            <a:spLocks noGrp="1"/>
          </p:cNvSpPr>
          <p:nvPr>
            <p:ph type="title"/>
          </p:nvPr>
        </p:nvSpPr>
        <p:spPr>
          <a:xfrm>
            <a:off x="251520" y="141480"/>
            <a:ext cx="8568952" cy="716624"/>
          </a:xfrm>
        </p:spPr>
        <p:txBody>
          <a:bodyPr wrap="square"/>
          <a:lstStyle>
            <a:lvl1pPr>
              <a:lnSpc>
                <a:spcPct val="80000"/>
              </a:lnSpc>
              <a:defRPr sz="3600" baseline="0">
                <a:solidFill>
                  <a:schemeClr val="bg1"/>
                </a:solidFill>
              </a:defRPr>
            </a:lvl1pPr>
          </a:lstStyle>
          <a:p>
            <a:r>
              <a:rPr lang="en-US"/>
              <a:t>Click to edit Master title style</a:t>
            </a:r>
            <a:endParaRPr lang="en-GB" dirty="0"/>
          </a:p>
        </p:txBody>
      </p:sp>
      <p:sp>
        <p:nvSpPr>
          <p:cNvPr id="5" name="Table Placeholder 4"/>
          <p:cNvSpPr>
            <a:spLocks noGrp="1"/>
          </p:cNvSpPr>
          <p:nvPr>
            <p:ph type="tbl" sz="quarter" idx="11"/>
          </p:nvPr>
        </p:nvSpPr>
        <p:spPr>
          <a:xfrm>
            <a:off x="251520" y="1113588"/>
            <a:ext cx="8568952" cy="3850640"/>
          </a:xfrm>
        </p:spPr>
        <p:txBody>
          <a:bodyPr/>
          <a:lstStyle/>
          <a:p>
            <a:pPr lvl="0"/>
            <a:r>
              <a:rPr lang="en-US" noProof="0"/>
              <a:t>Click icon to add table</a:t>
            </a:r>
            <a:endParaRPr lang="en-GB" noProof="0"/>
          </a:p>
        </p:txBody>
      </p:sp>
    </p:spTree>
    <p:extLst>
      <p:ext uri="{BB962C8B-B14F-4D97-AF65-F5344CB8AC3E}">
        <p14:creationId xmlns:p14="http://schemas.microsoft.com/office/powerpoint/2010/main" val="354849186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metable (Grey)">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6"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bwMode="hidden">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10" name="Rectangle 13"/>
          <p:cNvSpPr>
            <a:spLocks noChangeArrowheads="1"/>
          </p:cNvSpPr>
          <p:nvPr userDrawn="1"/>
        </p:nvSpPr>
        <p:spPr bwMode="auto">
          <a:xfrm>
            <a:off x="0" y="896938"/>
            <a:ext cx="9144000" cy="424656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pPr eaLnBrk="1" hangingPunct="1"/>
            <a:endParaRPr lang="en-US" altLang="en-US" sz="2400">
              <a:solidFill>
                <a:schemeClr val="bg1"/>
              </a:solidFill>
            </a:endParaRPr>
          </a:p>
        </p:txBody>
      </p:sp>
      <p:sp>
        <p:nvSpPr>
          <p:cNvPr id="14" name="Title 1"/>
          <p:cNvSpPr>
            <a:spLocks noGrp="1"/>
          </p:cNvSpPr>
          <p:nvPr>
            <p:ph type="title"/>
          </p:nvPr>
        </p:nvSpPr>
        <p:spPr>
          <a:xfrm>
            <a:off x="251520" y="141480"/>
            <a:ext cx="8568952" cy="716624"/>
          </a:xfrm>
        </p:spPr>
        <p:txBody>
          <a:bodyPr wrap="square"/>
          <a:lstStyle>
            <a:lvl1pPr>
              <a:lnSpc>
                <a:spcPct val="80000"/>
              </a:lnSpc>
              <a:defRPr sz="3600" baseline="0">
                <a:solidFill>
                  <a:schemeClr val="bg1"/>
                </a:solidFill>
              </a:defRPr>
            </a:lvl1pPr>
          </a:lstStyle>
          <a:p>
            <a:r>
              <a:rPr lang="en-US"/>
              <a:t>Click to edit Master title style</a:t>
            </a:r>
            <a:endParaRPr lang="en-GB" dirty="0"/>
          </a:p>
        </p:txBody>
      </p:sp>
      <p:sp>
        <p:nvSpPr>
          <p:cNvPr id="5" name="Table Placeholder 4"/>
          <p:cNvSpPr>
            <a:spLocks noGrp="1"/>
          </p:cNvSpPr>
          <p:nvPr>
            <p:ph type="tbl" sz="quarter" idx="11"/>
          </p:nvPr>
        </p:nvSpPr>
        <p:spPr>
          <a:xfrm>
            <a:off x="251520" y="1113588"/>
            <a:ext cx="8568952" cy="3850640"/>
          </a:xfrm>
        </p:spPr>
        <p:txBody>
          <a:bodyPr/>
          <a:lstStyle/>
          <a:p>
            <a:pPr lvl="0"/>
            <a:r>
              <a:rPr lang="en-US" noProof="0"/>
              <a:t>Click icon to add table</a:t>
            </a:r>
            <a:endParaRPr lang="en-GB" noProof="0"/>
          </a:p>
        </p:txBody>
      </p:sp>
    </p:spTree>
    <p:extLst>
      <p:ext uri="{BB962C8B-B14F-4D97-AF65-F5344CB8AC3E}">
        <p14:creationId xmlns:p14="http://schemas.microsoft.com/office/powerpoint/2010/main" val="306222444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metable (White)">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6"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bwMode="hidden">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10" name="Rectangle 13"/>
          <p:cNvSpPr>
            <a:spLocks noChangeArrowheads="1"/>
          </p:cNvSpPr>
          <p:nvPr userDrawn="1"/>
        </p:nvSpPr>
        <p:spPr bwMode="auto">
          <a:xfrm>
            <a:off x="0" y="896938"/>
            <a:ext cx="9144000" cy="424656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pPr eaLnBrk="1" hangingPunct="1"/>
            <a:endParaRPr lang="en-US" altLang="en-US" sz="2400">
              <a:solidFill>
                <a:schemeClr val="bg1"/>
              </a:solidFill>
            </a:endParaRPr>
          </a:p>
        </p:txBody>
      </p:sp>
      <p:sp>
        <p:nvSpPr>
          <p:cNvPr id="14" name="Title 1"/>
          <p:cNvSpPr>
            <a:spLocks noGrp="1"/>
          </p:cNvSpPr>
          <p:nvPr>
            <p:ph type="title"/>
          </p:nvPr>
        </p:nvSpPr>
        <p:spPr>
          <a:xfrm>
            <a:off x="251520" y="141480"/>
            <a:ext cx="8568952" cy="716624"/>
          </a:xfrm>
        </p:spPr>
        <p:txBody>
          <a:bodyPr wrap="square"/>
          <a:lstStyle>
            <a:lvl1pPr>
              <a:lnSpc>
                <a:spcPct val="80000"/>
              </a:lnSpc>
              <a:defRPr sz="3600" baseline="0">
                <a:solidFill>
                  <a:schemeClr val="accent1"/>
                </a:solidFill>
              </a:defRPr>
            </a:lvl1pPr>
          </a:lstStyle>
          <a:p>
            <a:r>
              <a:rPr lang="en-US"/>
              <a:t>Click to edit Master title style</a:t>
            </a:r>
            <a:endParaRPr lang="en-GB" dirty="0"/>
          </a:p>
        </p:txBody>
      </p:sp>
      <p:sp>
        <p:nvSpPr>
          <p:cNvPr id="5" name="Table Placeholder 4"/>
          <p:cNvSpPr>
            <a:spLocks noGrp="1"/>
          </p:cNvSpPr>
          <p:nvPr>
            <p:ph type="tbl" sz="quarter" idx="11"/>
          </p:nvPr>
        </p:nvSpPr>
        <p:spPr>
          <a:xfrm>
            <a:off x="251520" y="1113588"/>
            <a:ext cx="8568952" cy="3850640"/>
          </a:xfrm>
        </p:spPr>
        <p:txBody>
          <a:bodyPr/>
          <a:lstStyle/>
          <a:p>
            <a:pPr lvl="0"/>
            <a:r>
              <a:rPr lang="en-US" noProof="0"/>
              <a:t>Click icon to add table</a:t>
            </a:r>
            <a:endParaRPr lang="en-GB" noProof="0"/>
          </a:p>
        </p:txBody>
      </p:sp>
    </p:spTree>
    <p:extLst>
      <p:ext uri="{BB962C8B-B14F-4D97-AF65-F5344CB8AC3E}">
        <p14:creationId xmlns:p14="http://schemas.microsoft.com/office/powerpoint/2010/main" val="23137290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lstStyle>
            <a:lvl1pPr algn="ctr">
              <a:defRPr sz="3375"/>
            </a:lvl1pPr>
          </a:lstStyle>
          <a:p>
            <a:r>
              <a:rPr lang="en-US" noProof="1"/>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noProof="1"/>
              <a:t>Click to edit Master subtitle style</a:t>
            </a:r>
          </a:p>
        </p:txBody>
      </p:sp>
      <p:sp>
        <p:nvSpPr>
          <p:cNvPr id="4" name="Date Placeholder 1027"/>
          <p:cNvSpPr>
            <a:spLocks noGrp="1"/>
          </p:cNvSpPr>
          <p:nvPr>
            <p:ph type="dt" sz="half" idx="10"/>
          </p:nvPr>
        </p:nvSpPr>
        <p:spPr>
          <a:xfrm>
            <a:off x="457200" y="4684713"/>
            <a:ext cx="2133600" cy="357187"/>
          </a:xfrm>
          <a:prstGeom prst="rect">
            <a:avLst/>
          </a:prstGeom>
        </p:spPr>
        <p:txBody>
          <a:bodyPr/>
          <a:lstStyle>
            <a:lvl1pPr eaLnBrk="1" hangingPunct="1">
              <a:defRPr>
                <a:latin typeface="+mn-lt"/>
              </a:defRPr>
            </a:lvl1pPr>
          </a:lstStyle>
          <a:p>
            <a:pPr>
              <a:defRPr/>
            </a:pPr>
            <a:fld id="{CDC63CA9-2863-4C1C-9C8F-58E2FE97848E}" type="datetimeFigureOut">
              <a:rPr lang="en-US" altLang="en-US"/>
              <a:pPr>
                <a:defRPr/>
              </a:pPr>
              <a:t>2/13/2020</a:t>
            </a:fld>
            <a:endParaRPr lang="en-US" altLang="en-US"/>
          </a:p>
        </p:txBody>
      </p:sp>
      <p:sp>
        <p:nvSpPr>
          <p:cNvPr id="5" name="Footer Placeholder 1028"/>
          <p:cNvSpPr>
            <a:spLocks noGrp="1"/>
          </p:cNvSpPr>
          <p:nvPr>
            <p:ph type="ftr" sz="quarter" idx="11"/>
          </p:nvPr>
        </p:nvSpPr>
        <p:spPr>
          <a:xfrm>
            <a:off x="3124200" y="4684713"/>
            <a:ext cx="2895600" cy="357187"/>
          </a:xfrm>
          <a:prstGeom prst="rect">
            <a:avLst/>
          </a:prstGeom>
        </p:spPr>
        <p:txBody>
          <a:bodyPr/>
          <a:lstStyle>
            <a:lvl1pPr eaLnBrk="1" hangingPunct="1">
              <a:defRPr>
                <a:latin typeface="+mn-lt"/>
              </a:defRPr>
            </a:lvl1pPr>
          </a:lstStyle>
          <a:p>
            <a:pPr>
              <a:defRPr/>
            </a:pPr>
            <a:endParaRPr lang="en-US"/>
          </a:p>
        </p:txBody>
      </p:sp>
      <p:sp>
        <p:nvSpPr>
          <p:cNvPr id="6" name="Slide Number Placeholder 1029"/>
          <p:cNvSpPr>
            <a:spLocks noGrp="1"/>
          </p:cNvSpPr>
          <p:nvPr>
            <p:ph type="sldNum" sz="quarter" idx="12"/>
          </p:nvPr>
        </p:nvSpPr>
        <p:spPr/>
        <p:txBody>
          <a:bodyPr/>
          <a:lstStyle>
            <a:lvl1pPr>
              <a:defRPr/>
            </a:lvl1pPr>
          </a:lstStyle>
          <a:p>
            <a:pPr>
              <a:defRPr/>
            </a:pPr>
            <a:fld id="{313758FB-6AB2-4D3E-8820-9BBA08918084}" type="slidenum">
              <a:rPr lang="en-US"/>
              <a:pPr>
                <a:defRPr/>
              </a:pPr>
              <a:t>‹#›</a:t>
            </a:fld>
            <a:endParaRPr lang="en-US"/>
          </a:p>
        </p:txBody>
      </p:sp>
    </p:spTree>
    <p:extLst>
      <p:ext uri="{BB962C8B-B14F-4D97-AF65-F5344CB8AC3E}">
        <p14:creationId xmlns:p14="http://schemas.microsoft.com/office/powerpoint/2010/main" val="4030862617"/>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GB" dirty="0"/>
          </a:p>
        </p:txBody>
      </p:sp>
      <p:sp>
        <p:nvSpPr>
          <p:cNvPr id="3" name="Content Placeholder 2"/>
          <p:cNvSpPr>
            <a:spLocks noGrp="1"/>
          </p:cNvSpPr>
          <p:nvPr>
            <p:ph idx="1"/>
          </p:nvPr>
        </p:nvSpPr>
        <p:spPr/>
        <p:txBody>
          <a:bodyPr/>
          <a:lstStyle>
            <a:lvl1pPr>
              <a:buClr>
                <a:schemeClr val="accent1"/>
              </a:buCl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Rectangle 13"/>
          <p:cNvSpPr>
            <a:spLocks noGrp="1" noChangeArrowheads="1"/>
          </p:cNvSpPr>
          <p:nvPr>
            <p:ph type="sldNum" sz="quarter" idx="10"/>
          </p:nvPr>
        </p:nvSpPr>
        <p:spPr>
          <a:ln/>
        </p:spPr>
        <p:txBody>
          <a:bodyPr/>
          <a:lstStyle>
            <a:lvl1pPr>
              <a:defRPr/>
            </a:lvl1pPr>
          </a:lstStyle>
          <a:p>
            <a:pPr>
              <a:defRPr/>
            </a:pPr>
            <a:fld id="{E9EEBCD9-9174-4C00-A088-B9BE81ADA03F}" type="slidenum">
              <a:rPr lang="en-GB" altLang="en-US"/>
              <a:pPr>
                <a:defRPr/>
              </a:pPr>
              <a:t>‹#›</a:t>
            </a:fld>
            <a:endParaRPr lang="en-GB" altLang="en-US" dirty="0"/>
          </a:p>
        </p:txBody>
      </p:sp>
    </p:spTree>
    <p:extLst>
      <p:ext uri="{BB962C8B-B14F-4D97-AF65-F5344CB8AC3E}">
        <p14:creationId xmlns:p14="http://schemas.microsoft.com/office/powerpoint/2010/main" val="262346224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457200" y="1200151"/>
            <a:ext cx="4032504" cy="3394472"/>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4654296" y="1200151"/>
            <a:ext cx="4032504" cy="3394472"/>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Date Placeholder 1027"/>
          <p:cNvSpPr>
            <a:spLocks noGrp="1"/>
          </p:cNvSpPr>
          <p:nvPr>
            <p:ph type="dt" sz="half" idx="10"/>
          </p:nvPr>
        </p:nvSpPr>
        <p:spPr>
          <a:xfrm>
            <a:off x="457200" y="4684713"/>
            <a:ext cx="2133600" cy="357187"/>
          </a:xfrm>
          <a:prstGeom prst="rect">
            <a:avLst/>
          </a:prstGeom>
        </p:spPr>
        <p:txBody>
          <a:bodyPr/>
          <a:lstStyle>
            <a:lvl1pPr eaLnBrk="1" hangingPunct="1">
              <a:defRPr>
                <a:latin typeface="+mn-lt"/>
              </a:defRPr>
            </a:lvl1pPr>
          </a:lstStyle>
          <a:p>
            <a:pPr>
              <a:defRPr/>
            </a:pPr>
            <a:fld id="{F1562241-94B9-40D7-87A5-05E5CEEBA2BE}" type="datetimeFigureOut">
              <a:rPr lang="en-US" altLang="en-US"/>
              <a:pPr>
                <a:defRPr/>
              </a:pPr>
              <a:t>2/13/2020</a:t>
            </a:fld>
            <a:endParaRPr lang="en-US" altLang="en-US"/>
          </a:p>
        </p:txBody>
      </p:sp>
      <p:sp>
        <p:nvSpPr>
          <p:cNvPr id="6" name="Footer Placeholder 1028"/>
          <p:cNvSpPr>
            <a:spLocks noGrp="1"/>
          </p:cNvSpPr>
          <p:nvPr>
            <p:ph type="ftr" sz="quarter" idx="11"/>
          </p:nvPr>
        </p:nvSpPr>
        <p:spPr>
          <a:xfrm>
            <a:off x="3124200" y="4684713"/>
            <a:ext cx="2895600" cy="357187"/>
          </a:xfrm>
          <a:prstGeom prst="rect">
            <a:avLst/>
          </a:prstGeom>
        </p:spPr>
        <p:txBody>
          <a:bodyPr/>
          <a:lstStyle>
            <a:lvl1pPr eaLnBrk="1" hangingPunct="1">
              <a:defRPr>
                <a:latin typeface="+mn-lt"/>
              </a:defRPr>
            </a:lvl1pPr>
          </a:lstStyle>
          <a:p>
            <a:pPr>
              <a:defRPr/>
            </a:pPr>
            <a:endParaRPr lang="en-US"/>
          </a:p>
        </p:txBody>
      </p:sp>
      <p:sp>
        <p:nvSpPr>
          <p:cNvPr id="7" name="Slide Number Placeholder 1029"/>
          <p:cNvSpPr>
            <a:spLocks noGrp="1"/>
          </p:cNvSpPr>
          <p:nvPr>
            <p:ph type="sldNum" sz="quarter" idx="12"/>
          </p:nvPr>
        </p:nvSpPr>
        <p:spPr/>
        <p:txBody>
          <a:bodyPr/>
          <a:lstStyle>
            <a:lvl1pPr>
              <a:defRPr/>
            </a:lvl1pPr>
          </a:lstStyle>
          <a:p>
            <a:pPr>
              <a:defRPr/>
            </a:pPr>
            <a:fld id="{3090C0B8-0492-4B7D-B733-53D47FB2A5EF}" type="slidenum">
              <a:rPr lang="en-US"/>
              <a:pPr>
                <a:defRPr/>
              </a:pPr>
              <a:t>‹#›</a:t>
            </a:fld>
            <a:endParaRPr lang="en-US"/>
          </a:p>
        </p:txBody>
      </p:sp>
    </p:spTree>
    <p:extLst>
      <p:ext uri="{BB962C8B-B14F-4D97-AF65-F5344CB8AC3E}">
        <p14:creationId xmlns:p14="http://schemas.microsoft.com/office/powerpoint/2010/main" val="702089008"/>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8D96C138-A0C4-4340-B74D-6F0CD4DEC2CD}" type="datetimeFigureOut">
              <a:rPr lang="en-US" altLang="en-US"/>
              <a:pPr>
                <a:defRPr/>
              </a:pPr>
              <a:t>2/13/2020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A08E3E1-EDE7-4033-BA08-0F3655193C0E}" type="slidenum">
              <a:rPr lang="en-US"/>
              <a:pPr>
                <a:defRPr/>
              </a:pPr>
              <a:t>‹#›</a:t>
            </a:fld>
            <a:endParaRPr lang="en-US"/>
          </a:p>
        </p:txBody>
      </p:sp>
    </p:spTree>
    <p:extLst>
      <p:ext uri="{BB962C8B-B14F-4D97-AF65-F5344CB8AC3E}">
        <p14:creationId xmlns:p14="http://schemas.microsoft.com/office/powerpoint/2010/main" val="778974133"/>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B75B6EF-FA4B-4EBE-AF6A-7A35928A581D}" type="datetimeFigureOut">
              <a:rPr lang="en-US"/>
              <a:pPr>
                <a:defRPr/>
              </a:pPr>
              <a:t>2/13/2020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E35B453-7314-4BBD-9303-11C6BECC4B0D}" type="slidenum">
              <a:rPr lang="en-GB" altLang="en-US"/>
              <a:pPr>
                <a:defRPr/>
              </a:pPr>
              <a:t>‹#›</a:t>
            </a:fld>
            <a:endParaRPr lang="en-GB" altLang="en-US" dirty="0"/>
          </a:p>
        </p:txBody>
      </p:sp>
    </p:spTree>
    <p:extLst>
      <p:ext uri="{BB962C8B-B14F-4D97-AF65-F5344CB8AC3E}">
        <p14:creationId xmlns:p14="http://schemas.microsoft.com/office/powerpoint/2010/main" val="27459366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DFA8456-EFE9-4973-A4DC-8967F112F6FD}" type="datetimeFigureOut">
              <a:rPr lang="en-US"/>
              <a:pPr>
                <a:defRPr/>
              </a:pPr>
              <a:t>2/13/2020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83EA458-A00F-4FCF-A4D2-CE35A1127597}" type="slidenum">
              <a:rPr lang="en-GB" altLang="en-US"/>
              <a:pPr>
                <a:defRPr/>
              </a:pPr>
              <a:t>‹#›</a:t>
            </a:fld>
            <a:endParaRPr lang="en-GB" altLang="en-US" dirty="0"/>
          </a:p>
        </p:txBody>
      </p:sp>
    </p:spTree>
    <p:extLst>
      <p:ext uri="{BB962C8B-B14F-4D97-AF65-F5344CB8AC3E}">
        <p14:creationId xmlns:p14="http://schemas.microsoft.com/office/powerpoint/2010/main" val="1375280021"/>
      </p:ext>
    </p:extLst>
  </p:cSld>
  <p:clrMapOvr>
    <a:masterClrMapping/>
  </p:clrMapOvr>
  <p:transition>
    <p:fade/>
  </p:transition>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DF7432CB-609A-4073-A00A-2C8A7923E480}" type="datetimeFigureOut">
              <a:rPr lang="en-US" altLang="en-US"/>
              <a:pPr>
                <a:defRPr/>
              </a:pPr>
              <a:t>2/13/2020</a:t>
            </a:fld>
            <a:endParaRPr lang="en-US" alt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B1FBC033-1D56-4E21-9D51-FFCA08BFDC53}" type="slidenum">
              <a:rPr lang="en-US"/>
              <a:pPr>
                <a:defRPr/>
              </a:pPr>
              <a:t>‹#›</a:t>
            </a:fld>
            <a:endParaRPr lang="en-US"/>
          </a:p>
        </p:txBody>
      </p:sp>
    </p:spTree>
    <p:extLst>
      <p:ext uri="{BB962C8B-B14F-4D97-AF65-F5344CB8AC3E}">
        <p14:creationId xmlns:p14="http://schemas.microsoft.com/office/powerpoint/2010/main" val="3734653037"/>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9EDF30D0-F1F8-45C1-A1BC-22A99C13BE84}" type="datetimeFigureOut">
              <a:rPr lang="en-US"/>
              <a:pPr>
                <a:defRPr/>
              </a:pPr>
              <a:t>2/13/2020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FC9FC41-64C0-445B-B5F6-BF3E976EB4AE}" type="slidenum">
              <a:rPr lang="en-GB" altLang="en-US"/>
              <a:pPr>
                <a:defRPr/>
              </a:pPr>
              <a:t>‹#›</a:t>
            </a:fld>
            <a:endParaRPr lang="en-GB" altLang="en-US" dirty="0"/>
          </a:p>
        </p:txBody>
      </p:sp>
    </p:spTree>
    <p:extLst>
      <p:ext uri="{BB962C8B-B14F-4D97-AF65-F5344CB8AC3E}">
        <p14:creationId xmlns:p14="http://schemas.microsoft.com/office/powerpoint/2010/main" val="2543767721"/>
      </p:ext>
    </p:extLst>
  </p:cSld>
  <p:clrMapOvr>
    <a:masterClrMapping/>
  </p:clrMapOvr>
  <p:transition>
    <p:fade/>
  </p:transition>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453FA37-56EC-4856-AA87-0FB37638EE1E}" type="datetimeFigureOut">
              <a:rPr lang="en-US"/>
              <a:pPr>
                <a:defRPr/>
              </a:pPr>
              <a:t>2/13/2020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EAE04A5-F6AC-43BF-B975-8B278B8ABABB}" type="slidenum">
              <a:rPr lang="en-GB" altLang="en-US"/>
              <a:pPr>
                <a:defRPr/>
              </a:pPr>
              <a:t>‹#›</a:t>
            </a:fld>
            <a:endParaRPr lang="en-GB" altLang="en-US" dirty="0"/>
          </a:p>
        </p:txBody>
      </p:sp>
    </p:spTree>
    <p:extLst>
      <p:ext uri="{BB962C8B-B14F-4D97-AF65-F5344CB8AC3E}">
        <p14:creationId xmlns:p14="http://schemas.microsoft.com/office/powerpoint/2010/main" val="2264515899"/>
      </p:ext>
    </p:extLst>
  </p:cSld>
  <p:clrMapOvr>
    <a:masterClrMapping/>
  </p:clrMapOvr>
  <p:transition>
    <p:fade/>
  </p:transition>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B6D33F0-C866-49CD-9A8D-87C788497108}" type="datetimeFigureOut">
              <a:rPr lang="en-US"/>
              <a:pPr>
                <a:defRPr/>
              </a:pPr>
              <a:t>2/13/2020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6FF0013-1DD6-4175-BFB9-CB285DE91374}" type="slidenum">
              <a:rPr lang="en-GB" altLang="en-US"/>
              <a:pPr>
                <a:defRPr/>
              </a:pPr>
              <a:t>‹#›</a:t>
            </a:fld>
            <a:endParaRPr lang="en-GB" altLang="en-US" dirty="0"/>
          </a:p>
        </p:txBody>
      </p:sp>
    </p:spTree>
    <p:extLst>
      <p:ext uri="{BB962C8B-B14F-4D97-AF65-F5344CB8AC3E}">
        <p14:creationId xmlns:p14="http://schemas.microsoft.com/office/powerpoint/2010/main" val="2620808027"/>
      </p:ext>
    </p:extLst>
  </p:cSld>
  <p:clrMapOvr>
    <a:masterClrMapping/>
  </p:clrMapOvr>
  <p:transition>
    <p:fade/>
  </p:transition>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38BC874-228D-4345-BCB2-1B94E993F020}" type="datetimeFigureOut">
              <a:rPr lang="en-US"/>
              <a:pPr>
                <a:defRPr/>
              </a:pPr>
              <a:t>2/13/2020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A9B3C0A-43B8-4C34-B1A8-5838DA63F31D}" type="slidenum">
              <a:rPr lang="en-GB" altLang="en-US"/>
              <a:pPr>
                <a:defRPr/>
              </a:pPr>
              <a:t>‹#›</a:t>
            </a:fld>
            <a:endParaRPr lang="en-GB" altLang="en-US" dirty="0"/>
          </a:p>
        </p:txBody>
      </p:sp>
    </p:spTree>
    <p:extLst>
      <p:ext uri="{BB962C8B-B14F-4D97-AF65-F5344CB8AC3E}">
        <p14:creationId xmlns:p14="http://schemas.microsoft.com/office/powerpoint/2010/main" val="627949907"/>
      </p:ext>
    </p:extLst>
  </p:cSld>
  <p:clrMapOvr>
    <a:masterClrMapping/>
  </p:clrMapOvr>
  <p:transition>
    <p:fade/>
  </p:transition>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4B99DC9-2CCD-454E-B26E-EDCE3CD1F413}" type="datetimeFigureOut">
              <a:rPr lang="en-US"/>
              <a:pPr>
                <a:defRPr/>
              </a:pPr>
              <a:t>2/13/2020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88F806E-E709-44A5-86CC-0759AFD05035}" type="slidenum">
              <a:rPr lang="en-GB" altLang="en-US"/>
              <a:pPr>
                <a:defRPr/>
              </a:pPr>
              <a:t>‹#›</a:t>
            </a:fld>
            <a:endParaRPr lang="en-GB" altLang="en-US" dirty="0"/>
          </a:p>
        </p:txBody>
      </p:sp>
    </p:spTree>
    <p:extLst>
      <p:ext uri="{BB962C8B-B14F-4D97-AF65-F5344CB8AC3E}">
        <p14:creationId xmlns:p14="http://schemas.microsoft.com/office/powerpoint/2010/main" val="567261759"/>
      </p:ext>
    </p:extLst>
  </p:cSld>
  <p:clrMapOvr>
    <a:masterClrMapping/>
  </p:clrMapOvr>
  <p:transition>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tle Slide (Colour)">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7"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bwMode="hidden">
          <a:xfrm>
            <a:off x="0" y="3429000"/>
            <a:ext cx="9144000" cy="1714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pic>
        <p:nvPicPr>
          <p:cNvPr id="11" name="Picture 4"/>
          <p:cNvPicPr>
            <a:picLocks noChangeAspect="1"/>
          </p:cNvPicPr>
          <p:nvPr userDrawn="1"/>
        </p:nvPicPr>
        <p:blipFill>
          <a:blip r:embed="rId5">
            <a:extLst>
              <a:ext uri="{28A0092B-C50C-407E-A947-70E740481C1C}">
                <a14:useLocalDpi xmlns:a14="http://schemas.microsoft.com/office/drawing/2010/main" val="0"/>
              </a:ext>
            </a:extLst>
          </a:blip>
          <a:srcRect l="13858" t="424" r="7953" b="22234"/>
          <a:stretch>
            <a:fillRect/>
          </a:stretch>
        </p:blipFill>
        <p:spPr bwMode="auto">
          <a:xfrm>
            <a:off x="0" y="1714500"/>
            <a:ext cx="9144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userDrawn="1"/>
        </p:nvSpPr>
        <p:spPr bwMode="hidden">
          <a:xfrm>
            <a:off x="0" y="0"/>
            <a:ext cx="9144000" cy="1714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13" name="TextBox 12"/>
          <p:cNvSpPr txBox="1">
            <a:spLocks noChangeArrowheads="1"/>
          </p:cNvSpPr>
          <p:nvPr userDrawn="1"/>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solidFill>
                  <a:schemeClr val="bg1"/>
                </a:solidFill>
                <a:latin typeface="Effra Light" pitchFamily="34" charset="0"/>
              </a:rPr>
              <a:t>LIMITLESS </a:t>
            </a:r>
            <a:r>
              <a:rPr lang="en-GB" altLang="en-US" sz="1400" dirty="0">
                <a:solidFill>
                  <a:schemeClr val="bg1"/>
                </a:solidFill>
                <a:latin typeface="Effra Bold" panose="020B0803020203020204" pitchFamily="34" charset="0"/>
              </a:rPr>
              <a:t>POTENTIAL</a:t>
            </a:r>
            <a:r>
              <a:rPr lang="en-GB" altLang="en-US" sz="1400" dirty="0">
                <a:solidFill>
                  <a:schemeClr val="bg1"/>
                </a:solidFill>
                <a:latin typeface="Effra Light" pitchFamily="34" charset="0"/>
              </a:rPr>
              <a:t> | LIMITLESS </a:t>
            </a:r>
            <a:r>
              <a:rPr lang="en-GB" altLang="en-US" sz="1400" dirty="0">
                <a:solidFill>
                  <a:schemeClr val="bg1"/>
                </a:solidFill>
                <a:latin typeface="Effra Bold" panose="020B0803020203020204" pitchFamily="34" charset="0"/>
              </a:rPr>
              <a:t>OPPORTUNITIES</a:t>
            </a:r>
            <a:r>
              <a:rPr lang="en-GB" altLang="en-US" sz="1400" dirty="0">
                <a:solidFill>
                  <a:schemeClr val="bg1"/>
                </a:solidFill>
                <a:latin typeface="Effra Light" pitchFamily="34" charset="0"/>
              </a:rPr>
              <a:t> | LIMITLESS </a:t>
            </a:r>
            <a:r>
              <a:rPr lang="en-GB" altLang="en-US" sz="1400" dirty="0">
                <a:solidFill>
                  <a:schemeClr val="bg1"/>
                </a:solidFill>
                <a:latin typeface="Effra Bold" panose="020B0803020203020204" pitchFamily="34" charset="0"/>
              </a:rPr>
              <a:t>IMPACT</a:t>
            </a:r>
          </a:p>
        </p:txBody>
      </p:sp>
      <p:sp>
        <p:nvSpPr>
          <p:cNvPr id="15" name="TextBox 16"/>
          <p:cNvSpPr txBox="1">
            <a:spLocks noChangeArrowheads="1"/>
          </p:cNvSpPr>
          <p:nvPr userDrawn="1"/>
        </p:nvSpPr>
        <p:spPr bwMode="auto">
          <a:xfrm>
            <a:off x="425450" y="4984750"/>
            <a:ext cx="2016125"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pPr eaLnBrk="1" hangingPunct="1">
              <a:spcBef>
                <a:spcPct val="20000"/>
              </a:spcBef>
              <a:buClr>
                <a:srgbClr val="D2002E"/>
              </a:buClr>
              <a:buFont typeface="Arial" panose="020B0604020202020204" pitchFamily="34" charset="0"/>
              <a:buNone/>
            </a:pPr>
            <a:r>
              <a:rPr lang="en-GB" altLang="en-US" sz="800">
                <a:solidFill>
                  <a:schemeClr val="bg2"/>
                </a:solidFill>
              </a:rPr>
              <a:t>Copyright University of Reading</a:t>
            </a:r>
          </a:p>
        </p:txBody>
      </p:sp>
      <p:pic>
        <p:nvPicPr>
          <p:cNvPr id="16" name="Picture 55"/>
          <p:cNvPicPr>
            <a:picLocks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hidden">
          <a:xfrm>
            <a:off x="7524750" y="330200"/>
            <a:ext cx="1184275"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4" name="Rectangle 12"/>
          <p:cNvSpPr>
            <a:spLocks noGrp="1" noChangeArrowheads="1"/>
          </p:cNvSpPr>
          <p:nvPr>
            <p:ph type="subTitle" idx="1"/>
          </p:nvPr>
        </p:nvSpPr>
        <p:spPr>
          <a:xfrm>
            <a:off x="424800" y="3489852"/>
            <a:ext cx="7920038" cy="694134"/>
          </a:xfrm>
        </p:spPr>
        <p:txBody>
          <a:bodyPr/>
          <a:lstStyle>
            <a:lvl1pPr marL="0" indent="0">
              <a:buFontTx/>
              <a:buNone/>
              <a:defRPr sz="2000">
                <a:solidFill>
                  <a:schemeClr val="bg1"/>
                </a:solidFill>
              </a:defRPr>
            </a:lvl1pPr>
          </a:lstStyle>
          <a:p>
            <a:pPr lvl="0"/>
            <a:r>
              <a:rPr lang="en-US" altLang="en-US" noProof="0"/>
              <a:t>Click to edit Master subtitle style</a:t>
            </a:r>
            <a:endParaRPr lang="en-GB" altLang="en-US" noProof="0" dirty="0"/>
          </a:p>
        </p:txBody>
      </p:sp>
      <p:sp>
        <p:nvSpPr>
          <p:cNvPr id="14" name="Rectangle 11"/>
          <p:cNvSpPr>
            <a:spLocks noGrp="1" noChangeArrowheads="1"/>
          </p:cNvSpPr>
          <p:nvPr>
            <p:ph type="ctrTitle"/>
          </p:nvPr>
        </p:nvSpPr>
        <p:spPr>
          <a:xfrm>
            <a:off x="424800" y="857250"/>
            <a:ext cx="8280000" cy="689850"/>
          </a:xfrm>
        </p:spPr>
        <p:txBody>
          <a:bodyPr/>
          <a:lstStyle>
            <a:lvl1pPr defTabSz="-635">
              <a:lnSpc>
                <a:spcPct val="90000"/>
              </a:lnSpc>
              <a:tabLst>
                <a:tab pos="4038600" algn="l"/>
              </a:tabLst>
              <a:defRPr sz="4000" cap="all" baseline="0">
                <a:solidFill>
                  <a:schemeClr val="bg1"/>
                </a:solidFill>
              </a:defRPr>
            </a:lvl1pPr>
          </a:lstStyle>
          <a:p>
            <a:pPr lvl="0"/>
            <a:r>
              <a:rPr lang="en-US" altLang="en-US" noProof="0"/>
              <a:t>Click to edit Master title style</a:t>
            </a:r>
            <a:endParaRPr lang="en-GB" altLang="en-US" noProof="0" dirty="0"/>
          </a:p>
        </p:txBody>
      </p:sp>
      <p:sp>
        <p:nvSpPr>
          <p:cNvPr id="20" name="Text Placeholder 2"/>
          <p:cNvSpPr>
            <a:spLocks noGrp="1"/>
          </p:cNvSpPr>
          <p:nvPr>
            <p:ph type="body" sz="quarter" idx="13"/>
          </p:nvPr>
        </p:nvSpPr>
        <p:spPr>
          <a:xfrm>
            <a:off x="417512" y="0"/>
            <a:ext cx="2858344" cy="758051"/>
          </a:xfrm>
          <a:solidFill>
            <a:schemeClr val="accent1"/>
          </a:solidFill>
        </p:spPr>
        <p:txBody>
          <a:bodyPr lIns="72000" tIns="288000" rIns="72000" bIns="36000">
            <a:spAutoFit/>
          </a:bodyPr>
          <a:lstStyle>
            <a:lvl1pPr marL="0" indent="0">
              <a:buNone/>
              <a:defRPr sz="1400">
                <a:solidFill>
                  <a:schemeClr val="bg1"/>
                </a:solidFill>
                <a:latin typeface="+mj-lt"/>
              </a:defRPr>
            </a:lvl1pPr>
          </a:lstStyle>
          <a:p>
            <a:pPr lvl="0"/>
            <a:r>
              <a:rPr lang="en-US"/>
              <a:t>Click to edit Master text styles</a:t>
            </a:r>
          </a:p>
        </p:txBody>
      </p:sp>
      <p:sp>
        <p:nvSpPr>
          <p:cNvPr id="24" name="Picture Placeholder 7"/>
          <p:cNvSpPr>
            <a:spLocks noGrp="1"/>
          </p:cNvSpPr>
          <p:nvPr>
            <p:ph type="pic" sz="quarter" idx="16"/>
          </p:nvPr>
        </p:nvSpPr>
        <p:spPr>
          <a:xfrm>
            <a:off x="0" y="1714500"/>
            <a:ext cx="9144000" cy="1714500"/>
          </a:xfrm>
        </p:spPr>
        <p:txBody>
          <a:bodyPr/>
          <a:lstStyle>
            <a:lvl1pPr marL="0" indent="0">
              <a:buNone/>
              <a:defRPr sz="1000">
                <a:solidFill>
                  <a:schemeClr val="bg1"/>
                </a:solidFill>
              </a:defRPr>
            </a:lvl1pPr>
          </a:lstStyle>
          <a:p>
            <a:pPr lvl="0"/>
            <a:r>
              <a:rPr lang="en-US" noProof="0"/>
              <a:t>Click icon to add picture</a:t>
            </a:r>
            <a:endParaRPr lang="en-US" noProof="0" dirty="0"/>
          </a:p>
        </p:txBody>
      </p:sp>
      <p:sp>
        <p:nvSpPr>
          <p:cNvPr id="17" name="Rectangle 13"/>
          <p:cNvSpPr>
            <a:spLocks noGrp="1" noChangeArrowheads="1"/>
          </p:cNvSpPr>
          <p:nvPr>
            <p:ph type="sldNum" sz="quarter" idx="17"/>
          </p:nvPr>
        </p:nvSpPr>
        <p:spPr/>
        <p:txBody>
          <a:bodyPr/>
          <a:lstStyle>
            <a:lvl1pPr algn="r">
              <a:defRPr sz="1200" smtClean="0">
                <a:solidFill>
                  <a:schemeClr val="bg2"/>
                </a:solidFill>
                <a:latin typeface="+mn-lt"/>
              </a:defRPr>
            </a:lvl1pPr>
          </a:lstStyle>
          <a:p>
            <a:pPr>
              <a:defRPr/>
            </a:pPr>
            <a:fld id="{8BE62F2C-5F5D-4F1F-B829-F41AEA17CAA0}" type="slidenum">
              <a:rPr lang="en-GB" altLang="en-US"/>
              <a:pPr>
                <a:defRPr/>
              </a:pPr>
              <a:t>‹#›</a:t>
            </a:fld>
            <a:endParaRPr lang="en-GB" altLang="en-US" dirty="0"/>
          </a:p>
        </p:txBody>
      </p:sp>
      <p:sp>
        <p:nvSpPr>
          <p:cNvPr id="18" name="Footer Placeholder 2"/>
          <p:cNvSpPr>
            <a:spLocks noGrp="1"/>
          </p:cNvSpPr>
          <p:nvPr>
            <p:ph type="ftr" sz="quarter" idx="18"/>
          </p:nvPr>
        </p:nvSpPr>
        <p:spPr>
          <a:xfrm>
            <a:off x="3124200" y="4678363"/>
            <a:ext cx="2895600" cy="188912"/>
          </a:xfrm>
          <a:prstGeom prst="rect">
            <a:avLst/>
          </a:prstGeom>
        </p:spPr>
        <p:txBody>
          <a:bodyPr vert="horz" lIns="0" tIns="0" rIns="0" bIns="0" rtlCol="0" anchor="t" anchorCtr="0"/>
          <a:lstStyle>
            <a:lvl1pPr algn="ctr" eaLnBrk="1" hangingPunct="1">
              <a:defRPr sz="1200" smtClean="0">
                <a:solidFill>
                  <a:schemeClr val="bg2"/>
                </a:solidFill>
                <a:latin typeface="+mn-lt"/>
              </a:defRPr>
            </a:lvl1pPr>
          </a:lstStyle>
          <a:p>
            <a:pPr>
              <a:defRPr/>
            </a:pPr>
            <a:r>
              <a:rPr lang="en-GB"/>
              <a:t>Copyright University of Reading</a:t>
            </a:r>
            <a:endParaRPr lang="en-GB" dirty="0"/>
          </a:p>
        </p:txBody>
      </p:sp>
      <p:sp>
        <p:nvSpPr>
          <p:cNvPr id="19" name="Date Placeholder 1"/>
          <p:cNvSpPr>
            <a:spLocks noGrp="1"/>
          </p:cNvSpPr>
          <p:nvPr>
            <p:ph type="dt" sz="half" idx="19"/>
          </p:nvPr>
        </p:nvSpPr>
        <p:spPr>
          <a:xfrm>
            <a:off x="425450" y="4678363"/>
            <a:ext cx="2133600" cy="188912"/>
          </a:xfrm>
          <a:prstGeom prst="rect">
            <a:avLst/>
          </a:prstGeom>
        </p:spPr>
        <p:txBody>
          <a:bodyPr vert="horz" lIns="0" tIns="0" rIns="0" bIns="0" rtlCol="0" anchor="t" anchorCtr="0"/>
          <a:lstStyle>
            <a:lvl1pPr algn="l" eaLnBrk="1" hangingPunct="1">
              <a:defRPr sz="1200" dirty="0" smtClean="0">
                <a:solidFill>
                  <a:schemeClr val="bg2"/>
                </a:solidFill>
                <a:latin typeface="+mn-lt"/>
              </a:defRPr>
            </a:lvl1pPr>
          </a:lstStyle>
          <a:p>
            <a:pPr>
              <a:defRPr/>
            </a:pPr>
            <a:r>
              <a:rPr lang="en-GB"/>
              <a:t>Wednesday, 11 June 2014</a:t>
            </a:r>
          </a:p>
        </p:txBody>
      </p:sp>
    </p:spTree>
    <p:extLst>
      <p:ext uri="{BB962C8B-B14F-4D97-AF65-F5344CB8AC3E}">
        <p14:creationId xmlns:p14="http://schemas.microsoft.com/office/powerpoint/2010/main" val="196897327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EEE2A7C-D904-4027-8E63-FF373CAAA7C0}" type="datetimeFigureOut">
              <a:rPr lang="en-US"/>
              <a:pPr>
                <a:defRPr/>
              </a:pPr>
              <a:t>2/13/2020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9611D77-F33D-4C03-A50B-E50B32F194BF}" type="slidenum">
              <a:rPr lang="en-GB" altLang="en-US"/>
              <a:pPr>
                <a:defRPr/>
              </a:pPr>
              <a:t>‹#›</a:t>
            </a:fld>
            <a:endParaRPr lang="en-GB" altLang="en-US" dirty="0"/>
          </a:p>
        </p:txBody>
      </p:sp>
    </p:spTree>
    <p:extLst>
      <p:ext uri="{BB962C8B-B14F-4D97-AF65-F5344CB8AC3E}">
        <p14:creationId xmlns:p14="http://schemas.microsoft.com/office/powerpoint/2010/main" val="3363017326"/>
      </p:ext>
    </p:extLst>
  </p:cSld>
  <p:clrMapOvr>
    <a:masterClrMapping/>
  </p:clrMapOvr>
  <p:transition>
    <p:fade/>
  </p:transition>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8E48E6C-542A-4D49-9BFD-9EC0C2896A1E}" type="datetimeFigureOut">
              <a:rPr lang="en-US"/>
              <a:pPr>
                <a:defRPr/>
              </a:pPr>
              <a:t>2/13/2020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42B04E0-16D6-484B-BD7B-7CE13B5C5C2E}" type="slidenum">
              <a:rPr lang="en-GB" altLang="en-US"/>
              <a:pPr>
                <a:defRPr/>
              </a:pPr>
              <a:t>‹#›</a:t>
            </a:fld>
            <a:endParaRPr lang="en-GB" altLang="en-US" dirty="0"/>
          </a:p>
        </p:txBody>
      </p:sp>
    </p:spTree>
    <p:extLst>
      <p:ext uri="{BB962C8B-B14F-4D97-AF65-F5344CB8AC3E}">
        <p14:creationId xmlns:p14="http://schemas.microsoft.com/office/powerpoint/2010/main" val="3901201962"/>
      </p:ext>
    </p:extLst>
  </p:cSld>
  <p:clrMapOvr>
    <a:masterClrMapping/>
  </p:clrMapOvr>
  <p:transition>
    <p:fade/>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Grey)">
    <p:spTree>
      <p:nvGrpSpPr>
        <p:cNvPr id="1" name=""/>
        <p:cNvGrpSpPr/>
        <p:nvPr/>
      </p:nvGrpSpPr>
      <p:grpSpPr>
        <a:xfrm>
          <a:off x="0" y="0"/>
          <a:ext cx="0" cy="0"/>
          <a:chOff x="0" y="0"/>
          <a:chExt cx="0" cy="0"/>
        </a:xfrm>
      </p:grpSpPr>
      <p:sp>
        <p:nvSpPr>
          <p:cNvPr id="4" name="Rectangle 3"/>
          <p:cNvSpPr/>
          <p:nvPr userDrawn="1"/>
        </p:nvSpPr>
        <p:spPr bwMode="hidden">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5" name="TextBox 4"/>
          <p:cNvSpPr txBox="1">
            <a:spLocks noChangeArrowheads="1"/>
          </p:cNvSpPr>
          <p:nvPr userDrawn="1"/>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solidFill>
                  <a:schemeClr val="bg1"/>
                </a:solidFill>
                <a:latin typeface="Effra Light" pitchFamily="34" charset="0"/>
              </a:rPr>
              <a:t>LIMITLESS </a:t>
            </a:r>
            <a:r>
              <a:rPr lang="en-GB" altLang="en-US" sz="1400" dirty="0">
                <a:solidFill>
                  <a:schemeClr val="bg1"/>
                </a:solidFill>
                <a:latin typeface="Effra Bold" panose="020B0803020203020204" pitchFamily="34" charset="0"/>
              </a:rPr>
              <a:t>POTENTIAL</a:t>
            </a:r>
            <a:r>
              <a:rPr lang="en-GB" altLang="en-US" sz="1400" dirty="0">
                <a:solidFill>
                  <a:schemeClr val="bg1"/>
                </a:solidFill>
                <a:latin typeface="Effra Light" pitchFamily="34" charset="0"/>
              </a:rPr>
              <a:t> | LIMITLESS </a:t>
            </a:r>
            <a:r>
              <a:rPr lang="en-GB" altLang="en-US" sz="1400" dirty="0">
                <a:solidFill>
                  <a:schemeClr val="bg1"/>
                </a:solidFill>
                <a:latin typeface="Effra Bold" panose="020B0803020203020204" pitchFamily="34" charset="0"/>
              </a:rPr>
              <a:t>OPPORTUNITIES</a:t>
            </a:r>
            <a:r>
              <a:rPr lang="en-GB" altLang="en-US" sz="1400" dirty="0">
                <a:solidFill>
                  <a:schemeClr val="bg1"/>
                </a:solidFill>
                <a:latin typeface="Effra Light" pitchFamily="34" charset="0"/>
              </a:rPr>
              <a:t> | LIMITLESS </a:t>
            </a:r>
            <a:r>
              <a:rPr lang="en-GB" altLang="en-US" sz="1400" dirty="0">
                <a:solidFill>
                  <a:schemeClr val="bg1"/>
                </a:solidFill>
                <a:latin typeface="Effra Bold" panose="020B0803020203020204" pitchFamily="34" charset="0"/>
              </a:rPr>
              <a:t>IMPACT</a:t>
            </a:r>
          </a:p>
        </p:txBody>
      </p:sp>
      <p:pic>
        <p:nvPicPr>
          <p:cNvPr id="6" name="Picture 55"/>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hidden">
          <a:xfrm>
            <a:off x="7524750" y="330200"/>
            <a:ext cx="1184275"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idx="1"/>
          </p:nvPr>
        </p:nvSpPr>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Slide Number Placeholder 3"/>
          <p:cNvSpPr>
            <a:spLocks noGrp="1"/>
          </p:cNvSpPr>
          <p:nvPr>
            <p:ph type="sldNum" sz="quarter" idx="10"/>
          </p:nvPr>
        </p:nvSpPr>
        <p:spPr/>
        <p:txBody>
          <a:bodyPr/>
          <a:lstStyle>
            <a:lvl1pPr>
              <a:defRPr smtClean="0">
                <a:solidFill>
                  <a:schemeClr val="bg1"/>
                </a:solidFill>
              </a:defRPr>
            </a:lvl1pPr>
          </a:lstStyle>
          <a:p>
            <a:pPr>
              <a:defRPr/>
            </a:pPr>
            <a:fld id="{7AA63999-364B-42DC-9B80-59FC97D2F8B5}" type="slidenum">
              <a:rPr lang="en-GB" altLang="en-US"/>
              <a:pPr>
                <a:defRPr/>
              </a:pPr>
              <a:t>‹#›</a:t>
            </a:fld>
            <a:endParaRPr lang="en-GB" altLang="en-US" dirty="0"/>
          </a:p>
        </p:txBody>
      </p:sp>
    </p:spTree>
    <p:extLst>
      <p:ext uri="{BB962C8B-B14F-4D97-AF65-F5344CB8AC3E}">
        <p14:creationId xmlns:p14="http://schemas.microsoft.com/office/powerpoint/2010/main" val="385909876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Grey)">
    <p:spTree>
      <p:nvGrpSpPr>
        <p:cNvPr id="1" name=""/>
        <p:cNvGrpSpPr/>
        <p:nvPr/>
      </p:nvGrpSpPr>
      <p:grpSpPr>
        <a:xfrm>
          <a:off x="0" y="0"/>
          <a:ext cx="0" cy="0"/>
          <a:chOff x="0" y="0"/>
          <a:chExt cx="0" cy="0"/>
        </a:xfrm>
      </p:grpSpPr>
      <p:sp>
        <p:nvSpPr>
          <p:cNvPr id="5" name="Rectangle 4"/>
          <p:cNvSpPr/>
          <p:nvPr userDrawn="1"/>
        </p:nvSpPr>
        <p:spPr bwMode="hidden">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6" name="TextBox 5"/>
          <p:cNvSpPr txBox="1">
            <a:spLocks noChangeArrowheads="1"/>
          </p:cNvSpPr>
          <p:nvPr userDrawn="1"/>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solidFill>
                  <a:schemeClr val="bg1"/>
                </a:solidFill>
                <a:latin typeface="Effra Light" pitchFamily="34" charset="0"/>
              </a:rPr>
              <a:t>LIMITLESS </a:t>
            </a:r>
            <a:r>
              <a:rPr lang="en-GB" altLang="en-US" sz="1400" dirty="0">
                <a:solidFill>
                  <a:schemeClr val="bg1"/>
                </a:solidFill>
                <a:latin typeface="Effra Bold" panose="020B0803020203020204" pitchFamily="34" charset="0"/>
              </a:rPr>
              <a:t>POTENTIAL</a:t>
            </a:r>
            <a:r>
              <a:rPr lang="en-GB" altLang="en-US" sz="1400" dirty="0">
                <a:solidFill>
                  <a:schemeClr val="bg1"/>
                </a:solidFill>
                <a:latin typeface="Effra Light" pitchFamily="34" charset="0"/>
              </a:rPr>
              <a:t> | LIMITLESS </a:t>
            </a:r>
            <a:r>
              <a:rPr lang="en-GB" altLang="en-US" sz="1400" dirty="0">
                <a:solidFill>
                  <a:schemeClr val="bg1"/>
                </a:solidFill>
                <a:latin typeface="Effra Bold" panose="020B0803020203020204" pitchFamily="34" charset="0"/>
              </a:rPr>
              <a:t>OPPORTUNITIES</a:t>
            </a:r>
            <a:r>
              <a:rPr lang="en-GB" altLang="en-US" sz="1400" dirty="0">
                <a:solidFill>
                  <a:schemeClr val="bg1"/>
                </a:solidFill>
                <a:latin typeface="Effra Light" pitchFamily="34" charset="0"/>
              </a:rPr>
              <a:t> | LIMITLESS </a:t>
            </a:r>
            <a:r>
              <a:rPr lang="en-GB" altLang="en-US" sz="1400" dirty="0">
                <a:solidFill>
                  <a:schemeClr val="bg1"/>
                </a:solidFill>
                <a:latin typeface="Effra Bold" panose="020B0803020203020204" pitchFamily="34" charset="0"/>
              </a:rPr>
              <a:t>IMPACT</a:t>
            </a:r>
          </a:p>
        </p:txBody>
      </p:sp>
      <p:pic>
        <p:nvPicPr>
          <p:cNvPr id="7" name="Picture 55"/>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hidden">
          <a:xfrm>
            <a:off x="7524750" y="330200"/>
            <a:ext cx="1184275"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
        <p:nvSpPr>
          <p:cNvPr id="9" name="Content Placeholder 2"/>
          <p:cNvSpPr>
            <a:spLocks noGrp="1"/>
          </p:cNvSpPr>
          <p:nvPr>
            <p:ph idx="11"/>
          </p:nvPr>
        </p:nvSpPr>
        <p:spPr>
          <a:xfrm>
            <a:off x="424800" y="1660500"/>
            <a:ext cx="3888000" cy="3240000"/>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2"/>
          <p:cNvSpPr>
            <a:spLocks noGrp="1"/>
          </p:cNvSpPr>
          <p:nvPr>
            <p:ph idx="12"/>
          </p:nvPr>
        </p:nvSpPr>
        <p:spPr>
          <a:xfrm>
            <a:off x="4581327" y="1660500"/>
            <a:ext cx="3888000" cy="3240000"/>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Slide Number Placeholder 4"/>
          <p:cNvSpPr>
            <a:spLocks noGrp="1"/>
          </p:cNvSpPr>
          <p:nvPr>
            <p:ph type="sldNum" sz="quarter" idx="13"/>
          </p:nvPr>
        </p:nvSpPr>
        <p:spPr/>
        <p:txBody>
          <a:bodyPr/>
          <a:lstStyle>
            <a:lvl1pPr>
              <a:defRPr smtClean="0">
                <a:solidFill>
                  <a:schemeClr val="bg1"/>
                </a:solidFill>
              </a:defRPr>
            </a:lvl1pPr>
          </a:lstStyle>
          <a:p>
            <a:pPr>
              <a:defRPr/>
            </a:pPr>
            <a:fld id="{C357B1D9-2C12-4F9B-9277-5C00B513411C}" type="slidenum">
              <a:rPr lang="en-GB" altLang="en-US"/>
              <a:pPr>
                <a:defRPr/>
              </a:pPr>
              <a:t>‹#›</a:t>
            </a:fld>
            <a:endParaRPr lang="en-GB" altLang="en-US" dirty="0"/>
          </a:p>
        </p:txBody>
      </p:sp>
    </p:spTree>
    <p:extLst>
      <p:ext uri="{BB962C8B-B14F-4D97-AF65-F5344CB8AC3E}">
        <p14:creationId xmlns:p14="http://schemas.microsoft.com/office/powerpoint/2010/main" val="356084349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
        <p:nvSpPr>
          <p:cNvPr id="3" name="Rectangle 2"/>
          <p:cNvSpPr/>
          <p:nvPr userDrawn="1"/>
        </p:nvSpPr>
        <p:spPr bwMode="hidden">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6" name="Content Placeholder 5"/>
          <p:cNvSpPr>
            <a:spLocks noGrp="1"/>
          </p:cNvSpPr>
          <p:nvPr>
            <p:ph sz="quarter" idx="11"/>
          </p:nvPr>
        </p:nvSpPr>
        <p:spPr>
          <a:xfrm>
            <a:off x="424800" y="357504"/>
            <a:ext cx="8280000" cy="4428492"/>
          </a:xfrm>
        </p:spPr>
        <p:txBody>
          <a:bodyPr/>
          <a:lstStyle>
            <a:lvl1pPr>
              <a:buClr>
                <a:schemeClr val="accent1"/>
              </a:buCl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Slide Number Placeholder 1"/>
          <p:cNvSpPr>
            <a:spLocks noGrp="1"/>
          </p:cNvSpPr>
          <p:nvPr>
            <p:ph type="sldNum" sz="quarter" idx="12"/>
          </p:nvPr>
        </p:nvSpPr>
        <p:spPr/>
        <p:txBody>
          <a:bodyPr/>
          <a:lstStyle>
            <a:lvl1pPr>
              <a:defRPr/>
            </a:lvl1pPr>
          </a:lstStyle>
          <a:p>
            <a:pPr>
              <a:defRPr/>
            </a:pPr>
            <a:fld id="{1B33DBE5-FA3D-45C0-A34F-0FE6CF4217A3}" type="slidenum">
              <a:rPr lang="en-GB" altLang="en-US"/>
              <a:pPr>
                <a:defRPr/>
              </a:pPr>
              <a:t>‹#›</a:t>
            </a:fld>
            <a:endParaRPr lang="en-GB" altLang="en-US"/>
          </a:p>
        </p:txBody>
      </p:sp>
    </p:spTree>
    <p:extLst>
      <p:ext uri="{BB962C8B-B14F-4D97-AF65-F5344CB8AC3E}">
        <p14:creationId xmlns:p14="http://schemas.microsoft.com/office/powerpoint/2010/main" val="133268364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colour)">
    <p:spTree>
      <p:nvGrpSpPr>
        <p:cNvPr id="1" name=""/>
        <p:cNvGrpSpPr/>
        <p:nvPr/>
      </p:nvGrpSpPr>
      <p:grpSpPr>
        <a:xfrm>
          <a:off x="0" y="0"/>
          <a:ext cx="0" cy="0"/>
          <a:chOff x="0" y="0"/>
          <a:chExt cx="0" cy="0"/>
        </a:xfrm>
      </p:grpSpPr>
      <p:sp>
        <p:nvSpPr>
          <p:cNvPr id="3" name="Rectangle 2"/>
          <p:cNvSpPr/>
          <p:nvPr userDrawn="1"/>
        </p:nvSpPr>
        <p:spPr bwMode="hidden">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4" name="Content Placeholder 5"/>
          <p:cNvSpPr>
            <a:spLocks noGrp="1"/>
          </p:cNvSpPr>
          <p:nvPr>
            <p:ph sz="quarter" idx="11"/>
          </p:nvPr>
        </p:nvSpPr>
        <p:spPr>
          <a:xfrm>
            <a:off x="424800" y="357504"/>
            <a:ext cx="8280000" cy="4428492"/>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Slide Number Placeholder 1"/>
          <p:cNvSpPr>
            <a:spLocks noGrp="1"/>
          </p:cNvSpPr>
          <p:nvPr>
            <p:ph type="sldNum" sz="quarter" idx="12"/>
          </p:nvPr>
        </p:nvSpPr>
        <p:spPr/>
        <p:txBody>
          <a:bodyPr/>
          <a:lstStyle>
            <a:lvl1pPr>
              <a:defRPr/>
            </a:lvl1pPr>
          </a:lstStyle>
          <a:p>
            <a:pPr>
              <a:defRPr/>
            </a:pPr>
            <a:fld id="{4276B086-1DC1-4182-8EE9-8D68177CE347}" type="slidenum">
              <a:rPr lang="en-GB" altLang="en-US"/>
              <a:pPr>
                <a:defRPr/>
              </a:pPr>
              <a:t>‹#›</a:t>
            </a:fld>
            <a:endParaRPr lang="en-GB" altLang="en-US"/>
          </a:p>
        </p:txBody>
      </p:sp>
    </p:spTree>
    <p:extLst>
      <p:ext uri="{BB962C8B-B14F-4D97-AF65-F5344CB8AC3E}">
        <p14:creationId xmlns:p14="http://schemas.microsoft.com/office/powerpoint/2010/main" val="23639668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showMasterPhAnim="0" preserve="1" userDrawn="1">
  <p:cSld name="Section splash (Colou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7"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bwMode="hidden">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13" name="TextBox 12"/>
          <p:cNvSpPr txBox="1">
            <a:spLocks noChangeArrowheads="1"/>
          </p:cNvSpPr>
          <p:nvPr userDrawn="1"/>
        </p:nvSpPr>
        <p:spPr bwMode="auto">
          <a:xfrm>
            <a:off x="-238125" y="2932113"/>
            <a:ext cx="1020286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defRPr/>
            </a:pPr>
            <a:r>
              <a:rPr lang="en-GB" altLang="en-US" sz="9600" dirty="0">
                <a:solidFill>
                  <a:schemeClr val="bg1"/>
                </a:solidFill>
                <a:latin typeface="+mj-lt"/>
              </a:rPr>
              <a:t>LIMITLESS</a:t>
            </a:r>
          </a:p>
        </p:txBody>
      </p:sp>
      <p:sp>
        <p:nvSpPr>
          <p:cNvPr id="6" name="Picture Placeholder 12"/>
          <p:cNvSpPr>
            <a:spLocks noGrp="1"/>
          </p:cNvSpPr>
          <p:nvPr>
            <p:ph type="pic" sz="quarter" idx="11"/>
          </p:nvPr>
        </p:nvSpPr>
        <p:spPr>
          <a:xfrm>
            <a:off x="0" y="0"/>
            <a:ext cx="9144000" cy="3327834"/>
          </a:xfrm>
          <a:ln>
            <a:noFill/>
          </a:ln>
        </p:spPr>
        <p:txBody>
          <a:bodyPr/>
          <a:lstStyle/>
          <a:p>
            <a:pPr lvl="0"/>
            <a:r>
              <a:rPr lang="en-US" noProof="0"/>
              <a:t>Click icon to add picture</a:t>
            </a:r>
            <a:endParaRPr lang="en-GB" noProof="0" dirty="0"/>
          </a:p>
        </p:txBody>
      </p:sp>
      <p:sp>
        <p:nvSpPr>
          <p:cNvPr id="10" name="Text Placeholder 10"/>
          <p:cNvSpPr>
            <a:spLocks noGrp="1"/>
          </p:cNvSpPr>
          <p:nvPr>
            <p:ph type="body" sz="quarter" idx="16"/>
          </p:nvPr>
        </p:nvSpPr>
        <p:spPr>
          <a:xfrm>
            <a:off x="251520" y="2859822"/>
            <a:ext cx="2304000" cy="360000"/>
          </a:xfrm>
          <a:solidFill>
            <a:schemeClr val="bg1"/>
          </a:solidFill>
        </p:spPr>
        <p:txBody>
          <a:bodyPr lIns="90000" tIns="46800" rIns="90000" bIns="46800">
            <a:noAutofit/>
          </a:bodyPr>
          <a:lstStyle>
            <a:lvl1pPr marL="0" indent="0">
              <a:buNone/>
              <a:defRPr sz="1800" cap="all" baseline="0">
                <a:solidFill>
                  <a:schemeClr val="tx1"/>
                </a:solidFill>
                <a:latin typeface="+mj-lt"/>
                <a:cs typeface="AngsanaUPC" panose="02020603050405020304" pitchFamily="18" charset="-34"/>
              </a:defRPr>
            </a:lvl1pPr>
          </a:lstStyle>
          <a:p>
            <a:pPr lvl="0"/>
            <a:r>
              <a:rPr lang="en-US"/>
              <a:t>Click to edit Master text styles</a:t>
            </a:r>
          </a:p>
        </p:txBody>
      </p:sp>
      <p:sp>
        <p:nvSpPr>
          <p:cNvPr id="12" name="Text Placeholder 10"/>
          <p:cNvSpPr>
            <a:spLocks noGrp="1"/>
          </p:cNvSpPr>
          <p:nvPr>
            <p:ph type="body" sz="quarter" idx="17"/>
          </p:nvPr>
        </p:nvSpPr>
        <p:spPr>
          <a:xfrm>
            <a:off x="251520" y="4227934"/>
            <a:ext cx="5256584" cy="360000"/>
          </a:xfrm>
          <a:solidFill>
            <a:schemeClr val="bg1"/>
          </a:solidFill>
        </p:spPr>
        <p:txBody>
          <a:bodyPr lIns="90000" tIns="46800" rIns="90000" bIns="46800"/>
          <a:lstStyle>
            <a:lvl1pPr marL="0" indent="0">
              <a:buNone/>
              <a:defRPr sz="1800" cap="all" baseline="0">
                <a:solidFill>
                  <a:schemeClr val="tx1"/>
                </a:solidFill>
                <a:latin typeface="+mj-lt"/>
              </a:defRPr>
            </a:lvl1pPr>
          </a:lstStyle>
          <a:p>
            <a:pPr lvl="0"/>
            <a:r>
              <a:rPr lang="en-US"/>
              <a:t>Click to edit Master text styles</a:t>
            </a:r>
          </a:p>
        </p:txBody>
      </p:sp>
      <p:sp>
        <p:nvSpPr>
          <p:cNvPr id="14" name="Slide Number Placeholder 1"/>
          <p:cNvSpPr>
            <a:spLocks noGrp="1"/>
          </p:cNvSpPr>
          <p:nvPr>
            <p:ph type="sldNum" sz="quarter" idx="18"/>
          </p:nvPr>
        </p:nvSpPr>
        <p:spPr/>
        <p:txBody>
          <a:bodyPr/>
          <a:lstStyle>
            <a:lvl1pPr>
              <a:defRPr smtClean="0">
                <a:solidFill>
                  <a:schemeClr val="bg1"/>
                </a:solidFill>
              </a:defRPr>
            </a:lvl1pPr>
          </a:lstStyle>
          <a:p>
            <a:pPr>
              <a:defRPr/>
            </a:pPr>
            <a:fld id="{5D0EEF15-85D0-4206-A3C8-518E485208F5}" type="slidenum">
              <a:rPr lang="en-GB" altLang="en-US"/>
              <a:pPr>
                <a:defRPr/>
              </a:pPr>
              <a:t>‹#›</a:t>
            </a:fld>
            <a:endParaRPr lang="en-GB" altLang="en-US"/>
          </a:p>
        </p:txBody>
      </p:sp>
    </p:spTree>
    <p:extLst>
      <p:ext uri="{BB962C8B-B14F-4D97-AF65-F5344CB8AC3E}">
        <p14:creationId xmlns:p14="http://schemas.microsoft.com/office/powerpoint/2010/main" val="207451104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splash (White)">
    <p:spTree>
      <p:nvGrpSpPr>
        <p:cNvPr id="1" name=""/>
        <p:cNvGrpSpPr/>
        <p:nvPr/>
      </p:nvGrpSpPr>
      <p:grpSpPr>
        <a:xfrm>
          <a:off x="0" y="0"/>
          <a:ext cx="0" cy="0"/>
          <a:chOff x="0" y="0"/>
          <a:chExt cx="0" cy="0"/>
        </a:xfrm>
      </p:grpSpPr>
      <p:sp>
        <p:nvSpPr>
          <p:cNvPr id="5" name="Rectangle 4"/>
          <p:cNvSpPr/>
          <p:nvPr userDrawn="1"/>
        </p:nvSpPr>
        <p:spPr bwMode="hidden">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7" name="TextBox 6"/>
          <p:cNvSpPr txBox="1">
            <a:spLocks noChangeArrowheads="1"/>
          </p:cNvSpPr>
          <p:nvPr userDrawn="1"/>
        </p:nvSpPr>
        <p:spPr bwMode="auto">
          <a:xfrm>
            <a:off x="-238125" y="2932113"/>
            <a:ext cx="1020286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defRPr/>
            </a:pPr>
            <a:r>
              <a:rPr lang="en-GB" altLang="en-US" sz="9600" dirty="0">
                <a:latin typeface="+mj-lt"/>
              </a:rPr>
              <a:t>LIMITLESS</a:t>
            </a:r>
          </a:p>
        </p:txBody>
      </p:sp>
      <p:sp>
        <p:nvSpPr>
          <p:cNvPr id="6" name="Picture Placeholder 12"/>
          <p:cNvSpPr>
            <a:spLocks noGrp="1"/>
          </p:cNvSpPr>
          <p:nvPr>
            <p:ph type="pic" sz="quarter" idx="11"/>
          </p:nvPr>
        </p:nvSpPr>
        <p:spPr>
          <a:xfrm>
            <a:off x="0" y="0"/>
            <a:ext cx="9144000" cy="3327834"/>
          </a:xfrm>
          <a:ln>
            <a:noFill/>
          </a:ln>
        </p:spPr>
        <p:txBody>
          <a:bodyPr/>
          <a:lstStyle/>
          <a:p>
            <a:pPr lvl="0"/>
            <a:r>
              <a:rPr lang="en-US" noProof="0"/>
              <a:t>Click icon to add picture</a:t>
            </a:r>
            <a:endParaRPr lang="en-GB" noProof="0" dirty="0"/>
          </a:p>
        </p:txBody>
      </p:sp>
      <p:sp>
        <p:nvSpPr>
          <p:cNvPr id="9" name="Text Placeholder 10"/>
          <p:cNvSpPr>
            <a:spLocks noGrp="1"/>
          </p:cNvSpPr>
          <p:nvPr>
            <p:ph type="body" sz="quarter" idx="16"/>
          </p:nvPr>
        </p:nvSpPr>
        <p:spPr>
          <a:xfrm>
            <a:off x="251520" y="2859822"/>
            <a:ext cx="2304000" cy="360000"/>
          </a:xfrm>
          <a:solidFill>
            <a:schemeClr val="accent1"/>
          </a:solidFill>
        </p:spPr>
        <p:txBody>
          <a:bodyPr lIns="90000" tIns="46800" rIns="90000" bIns="46800">
            <a:noAutofit/>
          </a:bodyPr>
          <a:lstStyle>
            <a:lvl1pPr marL="0" indent="0">
              <a:buNone/>
              <a:defRPr sz="1800" cap="all" baseline="0">
                <a:solidFill>
                  <a:schemeClr val="bg1"/>
                </a:solidFill>
                <a:latin typeface="+mj-lt"/>
                <a:cs typeface="AngsanaUPC" panose="02020603050405020304" pitchFamily="18" charset="-34"/>
              </a:defRPr>
            </a:lvl1pPr>
          </a:lstStyle>
          <a:p>
            <a:pPr lvl="0"/>
            <a:r>
              <a:rPr lang="en-US"/>
              <a:t>Click to edit Master text styles</a:t>
            </a:r>
          </a:p>
        </p:txBody>
      </p:sp>
      <p:sp>
        <p:nvSpPr>
          <p:cNvPr id="10" name="Text Placeholder 10"/>
          <p:cNvSpPr>
            <a:spLocks noGrp="1"/>
          </p:cNvSpPr>
          <p:nvPr>
            <p:ph type="body" sz="quarter" idx="17"/>
          </p:nvPr>
        </p:nvSpPr>
        <p:spPr>
          <a:xfrm>
            <a:off x="251520" y="4227934"/>
            <a:ext cx="5256584" cy="360000"/>
          </a:xfrm>
          <a:solidFill>
            <a:schemeClr val="accent1"/>
          </a:solidFill>
        </p:spPr>
        <p:txBody>
          <a:bodyPr lIns="90000" tIns="46800" rIns="90000" bIns="46800"/>
          <a:lstStyle>
            <a:lvl1pPr marL="0" indent="0">
              <a:buNone/>
              <a:defRPr sz="1800" cap="all" baseline="0">
                <a:solidFill>
                  <a:schemeClr val="bg1"/>
                </a:solidFill>
                <a:latin typeface="+mj-lt"/>
              </a:defRPr>
            </a:lvl1pPr>
          </a:lstStyle>
          <a:p>
            <a:pPr lvl="0"/>
            <a:r>
              <a:rPr lang="en-US"/>
              <a:t>Click to edit Master text styles</a:t>
            </a:r>
          </a:p>
        </p:txBody>
      </p:sp>
      <p:sp>
        <p:nvSpPr>
          <p:cNvPr id="8" name="Slide Number Placeholder 1"/>
          <p:cNvSpPr>
            <a:spLocks noGrp="1"/>
          </p:cNvSpPr>
          <p:nvPr>
            <p:ph type="sldNum" sz="quarter" idx="18"/>
          </p:nvPr>
        </p:nvSpPr>
        <p:spPr/>
        <p:txBody>
          <a:bodyPr/>
          <a:lstStyle>
            <a:lvl1pPr>
              <a:defRPr/>
            </a:lvl1pPr>
          </a:lstStyle>
          <a:p>
            <a:pPr>
              <a:defRPr/>
            </a:pPr>
            <a:fld id="{427722F4-AFC0-4B95-B201-9482EAF81E89}" type="slidenum">
              <a:rPr lang="en-GB" altLang="en-US"/>
              <a:pPr>
                <a:defRPr/>
              </a:pPr>
              <a:t>‹#›</a:t>
            </a:fld>
            <a:endParaRPr lang="en-GB" altLang="en-US"/>
          </a:p>
        </p:txBody>
      </p:sp>
    </p:spTree>
    <p:extLst>
      <p:ext uri="{BB962C8B-B14F-4D97-AF65-F5344CB8AC3E}">
        <p14:creationId xmlns:p14="http://schemas.microsoft.com/office/powerpoint/2010/main" val="33713875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image" Target="../media/image1.png"/><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image" Target="../media/image3.png"/><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25450" y="925513"/>
            <a:ext cx="827881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lstStyle/>
          <a:p>
            <a:pPr lvl="0"/>
            <a:r>
              <a:rPr lang="en-US" altLang="en-US"/>
              <a:t>Click to edit Master title style</a:t>
            </a:r>
            <a:endParaRPr lang="en-GB" altLang="en-US" dirty="0"/>
          </a:p>
        </p:txBody>
      </p:sp>
      <p:sp>
        <p:nvSpPr>
          <p:cNvPr id="1027" name="Rectangle 3"/>
          <p:cNvSpPr>
            <a:spLocks noGrp="1" noChangeArrowheads="1"/>
          </p:cNvSpPr>
          <p:nvPr>
            <p:ph type="body" idx="1"/>
          </p:nvPr>
        </p:nvSpPr>
        <p:spPr bwMode="auto">
          <a:xfrm>
            <a:off x="425450" y="1660525"/>
            <a:ext cx="8278813" cy="297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1037" name="Rectangle 13"/>
          <p:cNvSpPr>
            <a:spLocks noGrp="1" noChangeArrowheads="1"/>
          </p:cNvSpPr>
          <p:nvPr>
            <p:ph type="sldNum" sz="quarter" idx="4"/>
          </p:nvPr>
        </p:nvSpPr>
        <p:spPr bwMode="auto">
          <a:xfrm>
            <a:off x="8027988" y="4678363"/>
            <a:ext cx="676275" cy="18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lstStyle>
            <a:lvl1pPr algn="r" eaLnBrk="1" hangingPunct="1">
              <a:defRPr sz="1200" smtClean="0">
                <a:solidFill>
                  <a:schemeClr val="tx1"/>
                </a:solidFill>
                <a:latin typeface="+mn-lt"/>
              </a:defRPr>
            </a:lvl1pPr>
          </a:lstStyle>
          <a:p>
            <a:pPr>
              <a:defRPr/>
            </a:pPr>
            <a:fld id="{63CEF7AC-909A-4DF0-A468-41523B6692F4}" type="slidenum">
              <a:rPr lang="en-GB" altLang="en-US"/>
              <a:pPr>
                <a:defRPr/>
              </a:pPr>
              <a:t>‹#›</a:t>
            </a:fld>
            <a:endParaRPr lang="en-GB" altLang="en-US" dirty="0"/>
          </a:p>
        </p:txBody>
      </p:sp>
      <p:sp>
        <p:nvSpPr>
          <p:cNvPr id="9" name="TextBox 8"/>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1030" name="Picture 53" descr="Device-black"/>
          <p:cNvPicPr>
            <a:picLocks noChangeArrowheads="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50" descr="Device-wine"/>
          <p:cNvPicPr>
            <a:picLocks noChangeArrowheads="1"/>
          </p:cNvPicPr>
          <p:nvPr userDrawn="1"/>
        </p:nvPicPr>
        <p:blipFill>
          <a:blip r:embed="rId2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032" name="Picture 55" descr="Device-white"/>
          <p:cNvPicPr>
            <a:picLocks noChangeArrowheads="1"/>
          </p:cNvPicPr>
          <p:nvPr userDrawn="1"/>
        </p:nvPicPr>
        <p:blipFill>
          <a:blip r:embed="rId2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1" r:id="rId1"/>
    <p:sldLayoutId id="2147483702"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 id="2147483728" r:id="rId19"/>
    <p:sldLayoutId id="2147483729" r:id="rId20"/>
  </p:sldLayoutIdLst>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7">
                                            <p:txEl>
                                              <p:pRg st="0" end="0"/>
                                            </p:txEl>
                                          </p:spTgt>
                                        </p:tgtEl>
                                        <p:attrNameLst>
                                          <p:attrName>style.visibility</p:attrName>
                                        </p:attrNameLst>
                                      </p:cBhvr>
                                      <p:to>
                                        <p:strVal val="visible"/>
                                      </p:to>
                                    </p:set>
                                    <p:animEffect transition="in" filter="fade">
                                      <p:cBhvr>
                                        <p:cTn id="12" dur="1000"/>
                                        <p:tgtEl>
                                          <p:spTgt spid="102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27">
                                            <p:txEl>
                                              <p:pRg st="1" end="1"/>
                                            </p:txEl>
                                          </p:spTgt>
                                        </p:tgtEl>
                                        <p:attrNameLst>
                                          <p:attrName>style.visibility</p:attrName>
                                        </p:attrNameLst>
                                      </p:cBhvr>
                                      <p:to>
                                        <p:strVal val="visible"/>
                                      </p:to>
                                    </p:set>
                                    <p:animEffect transition="in" filter="fade">
                                      <p:cBhvr>
                                        <p:cTn id="17" dur="1000"/>
                                        <p:tgtEl>
                                          <p:spTgt spid="10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P spid="1027" grpId="0" build="p" bldLvl="5">
        <p:tmplLst>
          <p:tmpl lvl="1">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childTnLst>
                </p:cTn>
              </p:par>
            </p:tnLst>
          </p:tmpl>
        </p:tmplLst>
      </p:bldP>
    </p:bldLst>
  </p:timing>
  <p:hf hdr="0" ftr="0" dt="0"/>
  <p:txStyles>
    <p:titleStyle>
      <a:lvl1pPr algn="l" rtl="0" fontAlgn="base">
        <a:spcBef>
          <a:spcPct val="0"/>
        </a:spcBef>
        <a:spcAft>
          <a:spcPct val="0"/>
        </a:spcAft>
        <a:defRPr sz="4000" b="1" cap="all">
          <a:solidFill>
            <a:schemeClr val="accent1"/>
          </a:solidFill>
          <a:latin typeface="+mj-lt"/>
          <a:ea typeface="+mj-ea"/>
          <a:cs typeface="+mj-cs"/>
        </a:defRPr>
      </a:lvl1pPr>
      <a:lvl2pPr algn="l" rtl="0" fontAlgn="base">
        <a:spcBef>
          <a:spcPct val="0"/>
        </a:spcBef>
        <a:spcAft>
          <a:spcPct val="0"/>
        </a:spcAft>
        <a:defRPr sz="4000" b="1">
          <a:solidFill>
            <a:schemeClr val="accent1"/>
          </a:solidFill>
          <a:latin typeface="Effra Bold" panose="020B0604020202020204" charset="0"/>
        </a:defRPr>
      </a:lvl2pPr>
      <a:lvl3pPr algn="l" rtl="0" fontAlgn="base">
        <a:spcBef>
          <a:spcPct val="0"/>
        </a:spcBef>
        <a:spcAft>
          <a:spcPct val="0"/>
        </a:spcAft>
        <a:defRPr sz="4000" b="1">
          <a:solidFill>
            <a:schemeClr val="accent1"/>
          </a:solidFill>
          <a:latin typeface="Effra Bold" panose="020B0604020202020204" charset="0"/>
        </a:defRPr>
      </a:lvl3pPr>
      <a:lvl4pPr algn="l" rtl="0" fontAlgn="base">
        <a:spcBef>
          <a:spcPct val="0"/>
        </a:spcBef>
        <a:spcAft>
          <a:spcPct val="0"/>
        </a:spcAft>
        <a:defRPr sz="4000" b="1">
          <a:solidFill>
            <a:schemeClr val="accent1"/>
          </a:solidFill>
          <a:latin typeface="Effra Bold" panose="020B0604020202020204" charset="0"/>
        </a:defRPr>
      </a:lvl4pPr>
      <a:lvl5pPr algn="l" rtl="0" fontAlgn="base">
        <a:spcBef>
          <a:spcPct val="0"/>
        </a:spcBef>
        <a:spcAft>
          <a:spcPct val="0"/>
        </a:spcAft>
        <a:defRPr sz="4000" b="1">
          <a:solidFill>
            <a:schemeClr val="accent1"/>
          </a:solidFill>
          <a:latin typeface="Effra Bold" panose="020B0604020202020204" charset="0"/>
        </a:defRPr>
      </a:lvl5pPr>
      <a:lvl6pPr marL="457200" algn="l" rtl="0" eaLnBrk="1" fontAlgn="base" hangingPunct="1">
        <a:spcBef>
          <a:spcPct val="0"/>
        </a:spcBef>
        <a:spcAft>
          <a:spcPct val="0"/>
        </a:spcAft>
        <a:defRPr sz="3600">
          <a:solidFill>
            <a:schemeClr val="tx2"/>
          </a:solidFill>
          <a:latin typeface="+mn-lt"/>
        </a:defRPr>
      </a:lvl6pPr>
      <a:lvl7pPr marL="914400" algn="l" rtl="0" eaLnBrk="1" fontAlgn="base" hangingPunct="1">
        <a:spcBef>
          <a:spcPct val="0"/>
        </a:spcBef>
        <a:spcAft>
          <a:spcPct val="0"/>
        </a:spcAft>
        <a:defRPr sz="3600">
          <a:solidFill>
            <a:schemeClr val="tx2"/>
          </a:solidFill>
          <a:latin typeface="+mn-lt"/>
        </a:defRPr>
      </a:lvl7pPr>
      <a:lvl8pPr marL="1371600" algn="l" rtl="0" eaLnBrk="1" fontAlgn="base" hangingPunct="1">
        <a:spcBef>
          <a:spcPct val="0"/>
        </a:spcBef>
        <a:spcAft>
          <a:spcPct val="0"/>
        </a:spcAft>
        <a:defRPr sz="3600">
          <a:solidFill>
            <a:schemeClr val="tx2"/>
          </a:solidFill>
          <a:latin typeface="+mn-lt"/>
        </a:defRPr>
      </a:lvl8pPr>
      <a:lvl9pPr marL="1828800" algn="l" rtl="0" eaLnBrk="1" fontAlgn="base" hangingPunct="1">
        <a:spcBef>
          <a:spcPct val="0"/>
        </a:spcBef>
        <a:spcAft>
          <a:spcPct val="0"/>
        </a:spcAft>
        <a:defRPr sz="3600">
          <a:solidFill>
            <a:schemeClr val="tx2"/>
          </a:solidFill>
          <a:latin typeface="+mn-lt"/>
        </a:defRPr>
      </a:lvl9pPr>
    </p:titleStyle>
    <p:bodyStyle>
      <a:lvl1pPr marL="179388" indent="-179388" algn="l" rtl="0" fontAlgn="base">
        <a:spcBef>
          <a:spcPct val="20000"/>
        </a:spcBef>
        <a:spcAft>
          <a:spcPct val="0"/>
        </a:spcAft>
        <a:buClr>
          <a:schemeClr val="accent1"/>
        </a:buClr>
        <a:buFont typeface="Arial" panose="020B0604020202020204" pitchFamily="34" charset="0"/>
        <a:buChar char="•"/>
        <a:defRPr sz="2000">
          <a:solidFill>
            <a:schemeClr val="tx2"/>
          </a:solidFill>
          <a:latin typeface="+mn-lt"/>
          <a:ea typeface="+mn-ea"/>
          <a:cs typeface="+mn-cs"/>
        </a:defRPr>
      </a:lvl1pPr>
      <a:lvl2pPr marL="539750" indent="-179388" algn="l" rtl="0" fontAlgn="base">
        <a:spcBef>
          <a:spcPct val="20000"/>
        </a:spcBef>
        <a:spcAft>
          <a:spcPct val="0"/>
        </a:spcAft>
        <a:buClr>
          <a:srgbClr val="63656A"/>
        </a:buClr>
        <a:buFont typeface="Effra" panose="020B0604020202020204" charset="0"/>
        <a:buChar char="•"/>
        <a:defRPr sz="2000">
          <a:solidFill>
            <a:schemeClr val="tx2"/>
          </a:solidFill>
          <a:latin typeface="+mn-lt"/>
        </a:defRPr>
      </a:lvl2pPr>
      <a:lvl3pPr marL="898525" indent="-179388" algn="l" rtl="0" fontAlgn="base">
        <a:spcBef>
          <a:spcPct val="20000"/>
        </a:spcBef>
        <a:spcAft>
          <a:spcPct val="0"/>
        </a:spcAft>
        <a:buFont typeface="Effra" panose="020B0604020202020204" charset="0"/>
        <a:buChar char="•"/>
        <a:defRPr sz="2000">
          <a:solidFill>
            <a:schemeClr val="tx2"/>
          </a:solidFill>
          <a:latin typeface="+mn-lt"/>
        </a:defRPr>
      </a:lvl3pPr>
      <a:lvl4pPr marL="1258888" indent="-179388" algn="l" rtl="0" fontAlgn="base">
        <a:spcBef>
          <a:spcPct val="20000"/>
        </a:spcBef>
        <a:spcAft>
          <a:spcPct val="0"/>
        </a:spcAft>
        <a:buFont typeface="Effra" panose="020B0604020202020204" charset="0"/>
        <a:buChar char="&gt;"/>
        <a:defRPr sz="2000">
          <a:solidFill>
            <a:schemeClr val="tx2"/>
          </a:solidFill>
          <a:latin typeface="+mn-lt"/>
        </a:defRPr>
      </a:lvl4pPr>
      <a:lvl5pPr marL="1619250" indent="-179388" algn="l" rtl="0" fontAlgn="base">
        <a:spcBef>
          <a:spcPct val="20000"/>
        </a:spcBef>
        <a:spcAft>
          <a:spcPct val="0"/>
        </a:spcAft>
        <a:buFont typeface="Effra" panose="020B0604020202020204" charset="0"/>
        <a:buChar char="-"/>
        <a:defRPr sz="2000">
          <a:solidFill>
            <a:schemeClr val="tx2"/>
          </a:solidFill>
          <a:latin typeface="+mn-lt"/>
        </a:defRPr>
      </a:lvl5pPr>
      <a:lvl6pPr marL="2514600" indent="-228600" algn="l" rtl="0" eaLnBrk="1" fontAlgn="base" hangingPunct="1">
        <a:lnSpc>
          <a:spcPct val="110000"/>
        </a:lnSpc>
        <a:spcBef>
          <a:spcPct val="10000"/>
        </a:spcBef>
        <a:spcAft>
          <a:spcPct val="0"/>
        </a:spcAft>
        <a:buClr>
          <a:schemeClr val="tx2"/>
        </a:buClr>
        <a:buFont typeface="Effra" panose="020B0603020203020204" pitchFamily="34" charset="0"/>
        <a:buChar char="»"/>
        <a:defRPr sz="2000">
          <a:solidFill>
            <a:schemeClr val="tx1"/>
          </a:solidFill>
          <a:latin typeface="+mn-lt"/>
        </a:defRPr>
      </a:lvl6pPr>
      <a:lvl7pPr marL="2971800" indent="-228600" algn="l" rtl="0" eaLnBrk="1" fontAlgn="base" hangingPunct="1">
        <a:lnSpc>
          <a:spcPct val="110000"/>
        </a:lnSpc>
        <a:spcBef>
          <a:spcPct val="10000"/>
        </a:spcBef>
        <a:spcAft>
          <a:spcPct val="0"/>
        </a:spcAft>
        <a:buClr>
          <a:schemeClr val="tx2"/>
        </a:buClr>
        <a:buFont typeface="Effra" panose="020B0603020203020204" pitchFamily="34" charset="0"/>
        <a:buChar char="»"/>
        <a:defRPr sz="2000">
          <a:solidFill>
            <a:schemeClr val="tx1"/>
          </a:solidFill>
          <a:latin typeface="+mn-lt"/>
        </a:defRPr>
      </a:lvl7pPr>
      <a:lvl8pPr marL="3429000" indent="-228600" algn="l" rtl="0" eaLnBrk="1" fontAlgn="base" hangingPunct="1">
        <a:lnSpc>
          <a:spcPct val="110000"/>
        </a:lnSpc>
        <a:spcBef>
          <a:spcPct val="10000"/>
        </a:spcBef>
        <a:spcAft>
          <a:spcPct val="0"/>
        </a:spcAft>
        <a:buClr>
          <a:schemeClr val="tx2"/>
        </a:buClr>
        <a:buFont typeface="Effra" panose="020B0603020203020204" pitchFamily="34" charset="0"/>
        <a:buChar char="»"/>
        <a:defRPr sz="2000">
          <a:solidFill>
            <a:schemeClr val="tx1"/>
          </a:solidFill>
          <a:latin typeface="+mn-lt"/>
        </a:defRPr>
      </a:lvl8pPr>
      <a:lvl9pPr marL="3886200" indent="-228600" algn="l" rtl="0" eaLnBrk="1" fontAlgn="base" hangingPunct="1">
        <a:lnSpc>
          <a:spcPct val="110000"/>
        </a:lnSpc>
        <a:spcBef>
          <a:spcPct val="10000"/>
        </a:spcBef>
        <a:spcAft>
          <a:spcPct val="0"/>
        </a:spcAft>
        <a:buClr>
          <a:schemeClr val="tx2"/>
        </a:buClr>
        <a:buFont typeface="Effra" panose="020B0603020203020204"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eaLnBrk="1" hangingPunct="1">
              <a:defRPr sz="900" smtClean="0">
                <a:solidFill>
                  <a:schemeClr val="tx1">
                    <a:tint val="75000"/>
                  </a:schemeClr>
                </a:solidFill>
                <a:latin typeface="+mn-lt"/>
              </a:defRPr>
            </a:lvl1pPr>
          </a:lstStyle>
          <a:p>
            <a:pPr>
              <a:defRPr/>
            </a:pPr>
            <a:fld id="{C94B7259-E53C-4944-AAB1-4536724CCE7B}" type="datetimeFigureOut">
              <a:rPr lang="en-US"/>
              <a:pPr>
                <a:defRPr/>
              </a:pPr>
              <a:t>2/13/2020</a:t>
            </a:fld>
            <a:endParaRPr lang="en-US"/>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eaLnBrk="1" hangingPunct="1">
              <a:defRPr sz="9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eaLnBrk="1" hangingPunct="1">
              <a:defRPr sz="900" smtClean="0">
                <a:solidFill>
                  <a:schemeClr val="tx1">
                    <a:tint val="75000"/>
                  </a:schemeClr>
                </a:solidFill>
                <a:latin typeface="+mn-lt"/>
              </a:defRPr>
            </a:lvl1pPr>
          </a:lstStyle>
          <a:p>
            <a:pPr>
              <a:defRPr/>
            </a:pPr>
            <a:fld id="{EA1ECBDC-BA20-4E38-84DE-8B1F7CDA5A40}" type="slidenum">
              <a:rPr lang="en-GB" altLang="en-US"/>
              <a:pPr>
                <a:defRPr/>
              </a:pPr>
              <a:t>‹#›</a:t>
            </a:fld>
            <a:endParaRPr lang="en-GB" altLang="en-US" dirty="0"/>
          </a:p>
        </p:txBody>
      </p:sp>
      <p:pic>
        <p:nvPicPr>
          <p:cNvPr id="2055" name="Picture 53" descr="Device-black"/>
          <p:cNvPicPr>
            <a:picLocks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50" descr="Device-wine"/>
          <p:cNvPicPr>
            <a:picLocks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057" name="Picture 55" descr="Device-white"/>
          <p:cNvPicPr>
            <a:picLocks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0" r:id="rId1"/>
    <p:sldLayoutId id="2147483703" r:id="rId2"/>
    <p:sldLayoutId id="2147483704" r:id="rId3"/>
    <p:sldLayoutId id="2147483731" r:id="rId4"/>
    <p:sldLayoutId id="2147483705" r:id="rId5"/>
    <p:sldLayoutId id="2147483706" r:id="rId6"/>
    <p:sldLayoutId id="2147483707" r:id="rId7"/>
    <p:sldLayoutId id="2147483708" r:id="rId8"/>
    <p:sldLayoutId id="2147483709" r:id="rId9"/>
    <p:sldLayoutId id="2147483710" r:id="rId10"/>
    <p:sldLayoutId id="2147483711" r:id="rId11"/>
  </p:sldLayoutIdLst>
  <p:transition>
    <p:fade/>
  </p:transition>
  <p:hf hdr="0" ftr="0" dt="0"/>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anose="020F0302020204030204" pitchFamily="34" charset="0"/>
        </a:defRPr>
      </a:lvl2pPr>
      <a:lvl3pPr algn="l" defTabSz="685800" rtl="0" fontAlgn="base">
        <a:lnSpc>
          <a:spcPct val="90000"/>
        </a:lnSpc>
        <a:spcBef>
          <a:spcPct val="0"/>
        </a:spcBef>
        <a:spcAft>
          <a:spcPct val="0"/>
        </a:spcAft>
        <a:defRPr sz="3300">
          <a:solidFill>
            <a:schemeClr val="tx1"/>
          </a:solidFill>
          <a:latin typeface="Calibri Light" panose="020F0302020204030204" pitchFamily="34" charset="0"/>
        </a:defRPr>
      </a:lvl3pPr>
      <a:lvl4pPr algn="l" defTabSz="685800" rtl="0" fontAlgn="base">
        <a:lnSpc>
          <a:spcPct val="90000"/>
        </a:lnSpc>
        <a:spcBef>
          <a:spcPct val="0"/>
        </a:spcBef>
        <a:spcAft>
          <a:spcPct val="0"/>
        </a:spcAft>
        <a:defRPr sz="3300">
          <a:solidFill>
            <a:schemeClr val="tx1"/>
          </a:solidFill>
          <a:latin typeface="Calibri Light" panose="020F0302020204030204" pitchFamily="34" charset="0"/>
        </a:defRPr>
      </a:lvl4pPr>
      <a:lvl5pPr algn="l" defTabSz="685800" rtl="0" fontAlgn="base">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Srivastava@pgr.reading.ac.uk" TargetMode="External"/><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0.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noChangeArrowheads="1"/>
          </p:cNvSpPr>
          <p:nvPr>
            <p:ph type="ctrTitle"/>
          </p:nvPr>
        </p:nvSpPr>
        <p:spPr/>
        <p:txBody>
          <a:bodyPr/>
          <a:lstStyle/>
          <a:p>
            <a:r>
              <a:rPr lang="en-GB" dirty="0"/>
              <a:t>Status Consumption and </a:t>
            </a:r>
            <a:br>
              <a:rPr lang="en-GB" dirty="0"/>
            </a:br>
            <a:r>
              <a:rPr lang="en-GB" dirty="0"/>
              <a:t>Intertemporal Substitution</a:t>
            </a:r>
            <a:endParaRPr lang="zh-CN" altLang="en-GB" dirty="0"/>
          </a:p>
        </p:txBody>
      </p:sp>
      <p:sp>
        <p:nvSpPr>
          <p:cNvPr id="25603" name="Subtitle 2"/>
          <p:cNvSpPr>
            <a:spLocks noGrp="1" noChangeArrowheads="1"/>
          </p:cNvSpPr>
          <p:nvPr>
            <p:ph type="subTitle" idx="1"/>
          </p:nvPr>
        </p:nvSpPr>
        <p:spPr bwMode="auto">
          <a:xfrm>
            <a:off x="533400" y="2701926"/>
            <a:ext cx="7467600" cy="1241425"/>
          </a:xfrm>
        </p:spPr>
        <p:txBody>
          <a:bodyPr wrap="square" numCol="1" anchor="t" anchorCtr="0" compatLnSpc="1">
            <a:prstTxWarp prst="textNoShape">
              <a:avLst/>
            </a:prstTxWarp>
            <a:normAutofit/>
          </a:bodyPr>
          <a:lstStyle/>
          <a:p>
            <a:endParaRPr lang="en-GB" altLang="zh-CN" dirty="0"/>
          </a:p>
          <a:p>
            <a:r>
              <a:rPr lang="en-US" altLang="zh-CN" dirty="0"/>
              <a:t>Department of Economics  </a:t>
            </a:r>
          </a:p>
          <a:p>
            <a:r>
              <a:rPr lang="en-US" altLang="zh-CN" dirty="0">
                <a:hlinkClick r:id="rId3"/>
              </a:rPr>
              <a:t>a.srivastava@pgr.reading.ac.uk</a:t>
            </a:r>
            <a:endParaRPr lang="en-US" altLang="zh-CN" dirty="0"/>
          </a:p>
          <a:p>
            <a:endParaRPr lang="zh-CN" altLang="en-GB" dirty="0"/>
          </a:p>
        </p:txBody>
      </p:sp>
    </p:spTree>
    <p:extLst>
      <p:ext uri="{BB962C8B-B14F-4D97-AF65-F5344CB8AC3E}">
        <p14:creationId xmlns:p14="http://schemas.microsoft.com/office/powerpoint/2010/main" val="203718509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8D6EA-A658-4479-A37B-FE625FD139E9}"/>
              </a:ext>
            </a:extLst>
          </p:cNvPr>
          <p:cNvSpPr>
            <a:spLocks noGrp="1"/>
          </p:cNvSpPr>
          <p:nvPr>
            <p:ph type="title"/>
          </p:nvPr>
        </p:nvSpPr>
        <p:spPr/>
        <p:txBody>
          <a:bodyPr/>
          <a:lstStyle/>
          <a:p>
            <a:r>
              <a:rPr lang="en-GB" dirty="0"/>
              <a:t>Discounting of net worth</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DC6CB51-E049-4B31-96C0-5896D9AB9B7E}"/>
                  </a:ext>
                </a:extLst>
              </p:cNvPr>
              <p:cNvSpPr>
                <a:spLocks noGrp="1"/>
              </p:cNvSpPr>
              <p:nvPr>
                <p:ph idx="1"/>
              </p:nvPr>
            </p:nvSpPr>
            <p:spPr>
              <a:xfrm>
                <a:off x="628649" y="1370013"/>
                <a:ext cx="4411759" cy="3262312"/>
              </a:xfrm>
            </p:spPr>
            <p:txBody>
              <a:bodyPr>
                <a:normAutofit fontScale="77500" lnSpcReduction="20000"/>
              </a:bodyPr>
              <a:lstStyle/>
              <a:p>
                <a:r>
                  <a:rPr lang="en-GB" dirty="0"/>
                  <a:t>The diagram shows how the players in our game may evaluate their subjective net worth based on evaluation of a prospect (i.e. achievement of the target wealth) -  assigning a different probability at every stage </a:t>
                </a:r>
                <a14:m>
                  <m:oMath xmlns:m="http://schemas.openxmlformats.org/officeDocument/2006/math">
                    <m:r>
                      <a:rPr lang="en-GB" sz="2400" i="1">
                        <a:latin typeface="Cambria Math" panose="02040503050406030204" pitchFamily="18" charset="0"/>
                      </a:rPr>
                      <m:t>𝑡</m:t>
                    </m:r>
                  </m:oMath>
                </a14:m>
                <a:r>
                  <a:rPr lang="en-GB" dirty="0"/>
                  <a:t> – thus having a subjective net worth at all times</a:t>
                </a:r>
              </a:p>
              <a:p>
                <a:r>
                  <a:rPr lang="en-GB" dirty="0"/>
                  <a:t>Recall that Intertemporal substitution setting is one where the consumer can either choose to consume now or accumulate in the future</a:t>
                </a:r>
              </a:p>
              <a:p>
                <a:r>
                  <a:rPr lang="en-GB" dirty="0"/>
                  <a:t>The framework is often applied on data from savings, interest rate and consumption. The Euler Equations used in the model can be used to test hypotheses such as the random walk or PIH (see Deaton[1])</a:t>
                </a:r>
              </a:p>
              <a:p>
                <a:r>
                  <a:rPr lang="en-GB" dirty="0"/>
                  <a:t>How does such risk-seeking or risk-averse behaviour relate to non-durable consumption?</a:t>
                </a:r>
              </a:p>
              <a:p>
                <a:endParaRPr lang="en-GB" dirty="0"/>
              </a:p>
              <a:p>
                <a:endParaRPr lang="en-GB" dirty="0"/>
              </a:p>
              <a:p>
                <a:endParaRPr lang="en-GB" dirty="0"/>
              </a:p>
            </p:txBody>
          </p:sp>
        </mc:Choice>
        <mc:Fallback>
          <p:sp>
            <p:nvSpPr>
              <p:cNvPr id="3" name="Content Placeholder 2">
                <a:extLst>
                  <a:ext uri="{FF2B5EF4-FFF2-40B4-BE49-F238E27FC236}">
                    <a16:creationId xmlns:a16="http://schemas.microsoft.com/office/drawing/2014/main" id="{DDC6CB51-E049-4B31-96C0-5896D9AB9B7E}"/>
                  </a:ext>
                </a:extLst>
              </p:cNvPr>
              <p:cNvSpPr>
                <a:spLocks noGrp="1" noRot="1" noChangeAspect="1" noMove="1" noResize="1" noEditPoints="1" noAdjustHandles="1" noChangeArrowheads="1" noChangeShapeType="1" noTextEdit="1"/>
              </p:cNvSpPr>
              <p:nvPr>
                <p:ph idx="1"/>
              </p:nvPr>
            </p:nvSpPr>
            <p:spPr>
              <a:xfrm>
                <a:off x="628649" y="1370013"/>
                <a:ext cx="4411759" cy="3262312"/>
              </a:xfrm>
              <a:blipFill>
                <a:blip r:embed="rId2"/>
                <a:stretch>
                  <a:fillRect l="-552" t="-2430" r="-1796"/>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BCC62E85-D1E5-48B1-967D-204D65DC685B}"/>
              </a:ext>
            </a:extLst>
          </p:cNvPr>
          <p:cNvSpPr>
            <a:spLocks noGrp="1"/>
          </p:cNvSpPr>
          <p:nvPr>
            <p:ph type="sldNum" sz="quarter" idx="12"/>
          </p:nvPr>
        </p:nvSpPr>
        <p:spPr/>
        <p:txBody>
          <a:bodyPr/>
          <a:lstStyle/>
          <a:p>
            <a:pPr>
              <a:defRPr/>
            </a:pPr>
            <a:fld id="{8E35B453-7314-4BBD-9303-11C6BECC4B0D}" type="slidenum">
              <a:rPr lang="en-GB" altLang="en-US" smtClean="0"/>
              <a:pPr>
                <a:defRPr/>
              </a:pPr>
              <a:t>10</a:t>
            </a:fld>
            <a:endParaRPr lang="en-GB" altLang="en-US" dirty="0"/>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F32F1FC3-12E3-49B5-8A65-7432224DD232}"/>
                  </a:ext>
                </a:extLst>
              </p:cNvPr>
              <p:cNvSpPr/>
              <p:nvPr/>
            </p:nvSpPr>
            <p:spPr>
              <a:xfrm>
                <a:off x="5335563" y="2922102"/>
                <a:ext cx="335650" cy="34521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GB" sz="1200" i="1">
                              <a:latin typeface="Cambria Math" panose="02040503050406030204" pitchFamily="18" charset="0"/>
                            </a:rPr>
                          </m:ctrlPr>
                        </m:fPr>
                        <m:num>
                          <m:r>
                            <a:rPr lang="en-GB" sz="1200" i="1">
                              <a:latin typeface="Cambria Math" panose="02040503050406030204" pitchFamily="18" charset="0"/>
                            </a:rPr>
                            <m:t>𝐴</m:t>
                          </m:r>
                        </m:num>
                        <m:den>
                          <m:r>
                            <a:rPr lang="en-GB" sz="1200" i="1">
                              <a:latin typeface="Cambria Math" panose="02040503050406030204" pitchFamily="18" charset="0"/>
                            </a:rPr>
                            <m:t>2</m:t>
                          </m:r>
                        </m:den>
                      </m:f>
                    </m:oMath>
                  </m:oMathPara>
                </a14:m>
                <a:endParaRPr lang="en-GB" sz="1200" dirty="0"/>
              </a:p>
            </p:txBody>
          </p:sp>
        </mc:Choice>
        <mc:Fallback xmlns="">
          <p:sp>
            <p:nvSpPr>
              <p:cNvPr id="5" name="Oval 4">
                <a:extLst>
                  <a:ext uri="{FF2B5EF4-FFF2-40B4-BE49-F238E27FC236}">
                    <a16:creationId xmlns:a16="http://schemas.microsoft.com/office/drawing/2014/main" id="{F32F1FC3-12E3-49B5-8A65-7432224DD232}"/>
                  </a:ext>
                </a:extLst>
              </p:cNvPr>
              <p:cNvSpPr>
                <a:spLocks noRot="1" noChangeAspect="1" noMove="1" noResize="1" noEditPoints="1" noAdjustHandles="1" noChangeArrowheads="1" noChangeShapeType="1" noTextEdit="1"/>
              </p:cNvSpPr>
              <p:nvPr/>
            </p:nvSpPr>
            <p:spPr>
              <a:xfrm>
                <a:off x="5335563" y="2922102"/>
                <a:ext cx="335650" cy="345217"/>
              </a:xfrm>
              <a:prstGeom prst="ellipse">
                <a:avLst/>
              </a:prstGeom>
              <a:blipFill>
                <a:blip r:embed="rId3"/>
                <a:stretch>
                  <a:fillRect b="-1355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9E0D4DBE-5773-4BA8-9570-4B8614449730}"/>
                  </a:ext>
                </a:extLst>
              </p:cNvPr>
              <p:cNvSpPr/>
              <p:nvPr/>
            </p:nvSpPr>
            <p:spPr>
              <a:xfrm>
                <a:off x="6705600" y="1959252"/>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1100" i="1">
                          <a:latin typeface="Cambria Math" panose="02040503050406030204" pitchFamily="18" charset="0"/>
                        </a:rPr>
                        <m:t>𝐴</m:t>
                      </m:r>
                    </m:oMath>
                  </m:oMathPara>
                </a14:m>
                <a:endParaRPr lang="en-GB" sz="1100" dirty="0"/>
              </a:p>
            </p:txBody>
          </p:sp>
        </mc:Choice>
        <mc:Fallback xmlns="">
          <p:sp>
            <p:nvSpPr>
              <p:cNvPr id="7" name="Oval 6">
                <a:extLst>
                  <a:ext uri="{FF2B5EF4-FFF2-40B4-BE49-F238E27FC236}">
                    <a16:creationId xmlns:a16="http://schemas.microsoft.com/office/drawing/2014/main" id="{9E0D4DBE-5773-4BA8-9570-4B8614449730}"/>
                  </a:ext>
                </a:extLst>
              </p:cNvPr>
              <p:cNvSpPr>
                <a:spLocks noRot="1" noChangeAspect="1" noMove="1" noResize="1" noEditPoints="1" noAdjustHandles="1" noChangeArrowheads="1" noChangeShapeType="1" noTextEdit="1"/>
              </p:cNvSpPr>
              <p:nvPr/>
            </p:nvSpPr>
            <p:spPr>
              <a:xfrm>
                <a:off x="6705600" y="1959252"/>
                <a:ext cx="228600" cy="228600"/>
              </a:xfrm>
              <a:prstGeom prst="ellipse">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B9F857EC-8018-4699-856A-EFCEED9088CB}"/>
                  </a:ext>
                </a:extLst>
              </p:cNvPr>
              <p:cNvSpPr/>
              <p:nvPr/>
            </p:nvSpPr>
            <p:spPr>
              <a:xfrm>
                <a:off x="6707875" y="2922103"/>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1100" i="1">
                          <a:latin typeface="Cambria Math" panose="02040503050406030204" pitchFamily="18" charset="0"/>
                        </a:rPr>
                        <m:t>𝐴</m:t>
                      </m:r>
                    </m:oMath>
                  </m:oMathPara>
                </a14:m>
                <a:endParaRPr lang="en-GB" sz="1100" dirty="0"/>
              </a:p>
            </p:txBody>
          </p:sp>
        </mc:Choice>
        <mc:Fallback xmlns="">
          <p:sp>
            <p:nvSpPr>
              <p:cNvPr id="8" name="Oval 7">
                <a:extLst>
                  <a:ext uri="{FF2B5EF4-FFF2-40B4-BE49-F238E27FC236}">
                    <a16:creationId xmlns:a16="http://schemas.microsoft.com/office/drawing/2014/main" id="{B9F857EC-8018-4699-856A-EFCEED9088CB}"/>
                  </a:ext>
                </a:extLst>
              </p:cNvPr>
              <p:cNvSpPr>
                <a:spLocks noRot="1" noChangeAspect="1" noMove="1" noResize="1" noEditPoints="1" noAdjustHandles="1" noChangeArrowheads="1" noChangeShapeType="1" noTextEdit="1"/>
              </p:cNvSpPr>
              <p:nvPr/>
            </p:nvSpPr>
            <p:spPr>
              <a:xfrm>
                <a:off x="6707875" y="2922103"/>
                <a:ext cx="228600" cy="228600"/>
              </a:xfrm>
              <a:prstGeom prst="ellipse">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FD6E31D-88CE-46E1-A478-5B032BEEC39D}"/>
                  </a:ext>
                </a:extLst>
              </p:cNvPr>
              <p:cNvSpPr/>
              <p:nvPr/>
            </p:nvSpPr>
            <p:spPr>
              <a:xfrm>
                <a:off x="5972885" y="2417554"/>
                <a:ext cx="228601" cy="2433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1100" b="0" i="1" smtClean="0">
                          <a:latin typeface="Cambria Math" panose="02040503050406030204" pitchFamily="18" charset="0"/>
                        </a:rPr>
                        <m:t>𝐴</m:t>
                      </m:r>
                    </m:oMath>
                  </m:oMathPara>
                </a14:m>
                <a:endParaRPr lang="en-GB" sz="1100" dirty="0"/>
              </a:p>
            </p:txBody>
          </p:sp>
        </mc:Choice>
        <mc:Fallback xmlns="">
          <p:sp>
            <p:nvSpPr>
              <p:cNvPr id="9" name="Oval 8">
                <a:extLst>
                  <a:ext uri="{FF2B5EF4-FFF2-40B4-BE49-F238E27FC236}">
                    <a16:creationId xmlns:a16="http://schemas.microsoft.com/office/drawing/2014/main" id="{3FD6E31D-88CE-46E1-A478-5B032BEEC39D}"/>
                  </a:ext>
                </a:extLst>
              </p:cNvPr>
              <p:cNvSpPr>
                <a:spLocks noRot="1" noChangeAspect="1" noMove="1" noResize="1" noEditPoints="1" noAdjustHandles="1" noChangeArrowheads="1" noChangeShapeType="1" noTextEdit="1"/>
              </p:cNvSpPr>
              <p:nvPr/>
            </p:nvSpPr>
            <p:spPr>
              <a:xfrm>
                <a:off x="5972885" y="2417554"/>
                <a:ext cx="228601" cy="243366"/>
              </a:xfrm>
              <a:prstGeom prst="ellipse">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A27F8E45-5AE5-442F-AD24-539BFE5B054E}"/>
                  </a:ext>
                </a:extLst>
              </p:cNvPr>
              <p:cNvSpPr/>
              <p:nvPr/>
            </p:nvSpPr>
            <p:spPr>
              <a:xfrm>
                <a:off x="7577493" y="1559956"/>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1100" i="1">
                          <a:latin typeface="Cambria Math" panose="02040503050406030204" pitchFamily="18" charset="0"/>
                        </a:rPr>
                        <m:t>𝐴</m:t>
                      </m:r>
                    </m:oMath>
                  </m:oMathPara>
                </a14:m>
                <a:endParaRPr lang="en-GB" sz="1100" dirty="0"/>
              </a:p>
            </p:txBody>
          </p:sp>
        </mc:Choice>
        <mc:Fallback xmlns="">
          <p:sp>
            <p:nvSpPr>
              <p:cNvPr id="11" name="Oval 10">
                <a:extLst>
                  <a:ext uri="{FF2B5EF4-FFF2-40B4-BE49-F238E27FC236}">
                    <a16:creationId xmlns:a16="http://schemas.microsoft.com/office/drawing/2014/main" id="{A27F8E45-5AE5-442F-AD24-539BFE5B054E}"/>
                  </a:ext>
                </a:extLst>
              </p:cNvPr>
              <p:cNvSpPr>
                <a:spLocks noRot="1" noChangeAspect="1" noMove="1" noResize="1" noEditPoints="1" noAdjustHandles="1" noChangeArrowheads="1" noChangeShapeType="1" noTextEdit="1"/>
              </p:cNvSpPr>
              <p:nvPr/>
            </p:nvSpPr>
            <p:spPr>
              <a:xfrm>
                <a:off x="7577493" y="1559956"/>
                <a:ext cx="228600" cy="228600"/>
              </a:xfrm>
              <a:prstGeom prst="ellipse">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E0F1A8A8-6420-422D-9750-BA77249CB273}"/>
                  </a:ext>
                </a:extLst>
              </p:cNvPr>
              <p:cNvSpPr/>
              <p:nvPr/>
            </p:nvSpPr>
            <p:spPr>
              <a:xfrm>
                <a:off x="7577493" y="2417555"/>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1100" i="1">
                          <a:latin typeface="Cambria Math" panose="02040503050406030204" pitchFamily="18" charset="0"/>
                        </a:rPr>
                        <m:t>𝐴</m:t>
                      </m:r>
                    </m:oMath>
                  </m:oMathPara>
                </a14:m>
                <a:endParaRPr lang="en-GB" sz="1100" dirty="0"/>
              </a:p>
            </p:txBody>
          </p:sp>
        </mc:Choice>
        <mc:Fallback xmlns="">
          <p:sp>
            <p:nvSpPr>
              <p:cNvPr id="12" name="Oval 11">
                <a:extLst>
                  <a:ext uri="{FF2B5EF4-FFF2-40B4-BE49-F238E27FC236}">
                    <a16:creationId xmlns:a16="http://schemas.microsoft.com/office/drawing/2014/main" id="{E0F1A8A8-6420-422D-9750-BA77249CB273}"/>
                  </a:ext>
                </a:extLst>
              </p:cNvPr>
              <p:cNvSpPr>
                <a:spLocks noRot="1" noChangeAspect="1" noMove="1" noResize="1" noEditPoints="1" noAdjustHandles="1" noChangeArrowheads="1" noChangeShapeType="1" noTextEdit="1"/>
              </p:cNvSpPr>
              <p:nvPr/>
            </p:nvSpPr>
            <p:spPr>
              <a:xfrm>
                <a:off x="7577493" y="2417555"/>
                <a:ext cx="228600" cy="228600"/>
              </a:xfrm>
              <a:prstGeom prst="ellipse">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7727B433-85C1-4416-8980-384D0A4F0E96}"/>
                  </a:ext>
                </a:extLst>
              </p:cNvPr>
              <p:cNvSpPr/>
              <p:nvPr/>
            </p:nvSpPr>
            <p:spPr>
              <a:xfrm>
                <a:off x="7576213" y="340055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1100" i="1">
                          <a:latin typeface="Cambria Math" panose="02040503050406030204" pitchFamily="18" charset="0"/>
                        </a:rPr>
                        <m:t>𝐴</m:t>
                      </m:r>
                    </m:oMath>
                  </m:oMathPara>
                </a14:m>
                <a:endParaRPr lang="en-GB" sz="1100" dirty="0"/>
              </a:p>
            </p:txBody>
          </p:sp>
        </mc:Choice>
        <mc:Fallback xmlns="">
          <p:sp>
            <p:nvSpPr>
              <p:cNvPr id="13" name="Oval 12">
                <a:extLst>
                  <a:ext uri="{FF2B5EF4-FFF2-40B4-BE49-F238E27FC236}">
                    <a16:creationId xmlns:a16="http://schemas.microsoft.com/office/drawing/2014/main" id="{7727B433-85C1-4416-8980-384D0A4F0E96}"/>
                  </a:ext>
                </a:extLst>
              </p:cNvPr>
              <p:cNvSpPr>
                <a:spLocks noRot="1" noChangeAspect="1" noMove="1" noResize="1" noEditPoints="1" noAdjustHandles="1" noChangeArrowheads="1" noChangeShapeType="1" noTextEdit="1"/>
              </p:cNvSpPr>
              <p:nvPr/>
            </p:nvSpPr>
            <p:spPr>
              <a:xfrm>
                <a:off x="7576213" y="3400550"/>
                <a:ext cx="228600" cy="228600"/>
              </a:xfrm>
              <a:prstGeom prst="ellipse">
                <a:avLst/>
              </a:prstGeom>
              <a:blipFill>
                <a:blip r:embed="rId7"/>
                <a:stretch>
                  <a:fillRect/>
                </a:stretch>
              </a:blipFill>
            </p:spPr>
            <p:txBody>
              <a:bodyPr/>
              <a:lstStyle/>
              <a:p>
                <a:r>
                  <a:rPr lang="en-GB">
                    <a:noFill/>
                  </a:rPr>
                  <a:t> </a:t>
                </a:r>
              </a:p>
            </p:txBody>
          </p:sp>
        </mc:Fallback>
      </mc:AlternateContent>
      <p:cxnSp>
        <p:nvCxnSpPr>
          <p:cNvPr id="16" name="Straight Arrow Connector 15">
            <a:extLst>
              <a:ext uri="{FF2B5EF4-FFF2-40B4-BE49-F238E27FC236}">
                <a16:creationId xmlns:a16="http://schemas.microsoft.com/office/drawing/2014/main" id="{BCCA8AA6-4BA4-4501-8778-650BEE2B77DA}"/>
              </a:ext>
            </a:extLst>
          </p:cNvPr>
          <p:cNvCxnSpPr>
            <a:cxnSpLocks/>
            <a:stCxn id="5" idx="7"/>
            <a:endCxn id="9" idx="3"/>
          </p:cNvCxnSpPr>
          <p:nvPr/>
        </p:nvCxnSpPr>
        <p:spPr>
          <a:xfrm flipV="1">
            <a:off x="5622058" y="2625280"/>
            <a:ext cx="384305" cy="347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63AA4F7-0B3B-4DED-9F84-818F2EF52ACE}"/>
              </a:ext>
            </a:extLst>
          </p:cNvPr>
          <p:cNvCxnSpPr>
            <a:cxnSpLocks/>
            <a:stCxn id="9" idx="7"/>
            <a:endCxn id="7" idx="3"/>
          </p:cNvCxnSpPr>
          <p:nvPr/>
        </p:nvCxnSpPr>
        <p:spPr>
          <a:xfrm flipV="1">
            <a:off x="6168008" y="2154374"/>
            <a:ext cx="571070" cy="298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0CA272F-875E-4868-B8DD-AED5172932F3}"/>
              </a:ext>
            </a:extLst>
          </p:cNvPr>
          <p:cNvCxnSpPr>
            <a:cxnSpLocks/>
            <a:endCxn id="11" idx="2"/>
          </p:cNvCxnSpPr>
          <p:nvPr/>
        </p:nvCxnSpPr>
        <p:spPr>
          <a:xfrm flipV="1">
            <a:off x="6931569" y="1674256"/>
            <a:ext cx="645924" cy="344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2580060-B82D-485E-8425-E3D59B5283F3}"/>
              </a:ext>
            </a:extLst>
          </p:cNvPr>
          <p:cNvCxnSpPr>
            <a:cxnSpLocks/>
            <a:stCxn id="5" idx="5"/>
          </p:cNvCxnSpPr>
          <p:nvPr/>
        </p:nvCxnSpPr>
        <p:spPr>
          <a:xfrm>
            <a:off x="5622058" y="3216763"/>
            <a:ext cx="350828" cy="243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209AB14-3A01-4206-824C-C54479C5FB75}"/>
              </a:ext>
            </a:extLst>
          </p:cNvPr>
          <p:cNvCxnSpPr>
            <a:cxnSpLocks/>
            <a:endCxn id="8" idx="1"/>
          </p:cNvCxnSpPr>
          <p:nvPr/>
        </p:nvCxnSpPr>
        <p:spPr>
          <a:xfrm>
            <a:off x="6167371" y="2610364"/>
            <a:ext cx="573982" cy="345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A69C001-A34A-4A6E-B14E-A029AECC4393}"/>
              </a:ext>
            </a:extLst>
          </p:cNvPr>
          <p:cNvCxnSpPr>
            <a:cxnSpLocks/>
            <a:endCxn id="12" idx="3"/>
          </p:cNvCxnSpPr>
          <p:nvPr/>
        </p:nvCxnSpPr>
        <p:spPr>
          <a:xfrm flipV="1">
            <a:off x="6891380" y="2612677"/>
            <a:ext cx="719591" cy="354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AF56587-B524-4332-A4A5-E5A49B0A8474}"/>
              </a:ext>
            </a:extLst>
          </p:cNvPr>
          <p:cNvCxnSpPr>
            <a:cxnSpLocks/>
            <a:stCxn id="8" idx="5"/>
            <a:endCxn id="13" idx="1"/>
          </p:cNvCxnSpPr>
          <p:nvPr/>
        </p:nvCxnSpPr>
        <p:spPr>
          <a:xfrm>
            <a:off x="6902997" y="3117225"/>
            <a:ext cx="706694" cy="316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A820DAB-DD97-41CA-AC55-438429BE20D1}"/>
              </a:ext>
            </a:extLst>
          </p:cNvPr>
          <p:cNvCxnSpPr>
            <a:cxnSpLocks/>
          </p:cNvCxnSpPr>
          <p:nvPr/>
        </p:nvCxnSpPr>
        <p:spPr>
          <a:xfrm>
            <a:off x="6193918" y="3592792"/>
            <a:ext cx="545160" cy="377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4E96346-412B-4C1E-BE4B-C568612D2959}"/>
              </a:ext>
            </a:extLst>
          </p:cNvPr>
          <p:cNvCxnSpPr>
            <a:cxnSpLocks/>
            <a:endCxn id="13" idx="3"/>
          </p:cNvCxnSpPr>
          <p:nvPr/>
        </p:nvCxnSpPr>
        <p:spPr>
          <a:xfrm flipV="1">
            <a:off x="6931569" y="3595672"/>
            <a:ext cx="678122" cy="412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C4D11B2-4A92-42D5-8EBA-7BABC56E1A76}"/>
              </a:ext>
            </a:extLst>
          </p:cNvPr>
          <p:cNvCxnSpPr>
            <a:cxnSpLocks/>
            <a:stCxn id="7" idx="5"/>
            <a:endCxn id="12" idx="2"/>
          </p:cNvCxnSpPr>
          <p:nvPr/>
        </p:nvCxnSpPr>
        <p:spPr>
          <a:xfrm>
            <a:off x="6900722" y="2154374"/>
            <a:ext cx="676771" cy="377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0AD64BE-B135-4F2D-9F29-80593710D3E0}"/>
              </a:ext>
            </a:extLst>
          </p:cNvPr>
          <p:cNvCxnSpPr>
            <a:cxnSpLocks/>
            <a:endCxn id="8" idx="3"/>
          </p:cNvCxnSpPr>
          <p:nvPr/>
        </p:nvCxnSpPr>
        <p:spPr>
          <a:xfrm flipV="1">
            <a:off x="6172094" y="3117225"/>
            <a:ext cx="569259" cy="326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3070D51-BD73-4B83-9352-431D2DBBD27F}"/>
              </a:ext>
            </a:extLst>
          </p:cNvPr>
          <p:cNvCxnSpPr>
            <a:cxnSpLocks/>
          </p:cNvCxnSpPr>
          <p:nvPr/>
        </p:nvCxnSpPr>
        <p:spPr>
          <a:xfrm>
            <a:off x="6900722" y="4132399"/>
            <a:ext cx="676771" cy="429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Oval 61">
                <a:extLst>
                  <a:ext uri="{FF2B5EF4-FFF2-40B4-BE49-F238E27FC236}">
                    <a16:creationId xmlns:a16="http://schemas.microsoft.com/office/drawing/2014/main" id="{C829B0E9-D7C8-48CD-AAD3-64485BF979AE}"/>
                  </a:ext>
                </a:extLst>
              </p:cNvPr>
              <p:cNvSpPr/>
              <p:nvPr/>
            </p:nvSpPr>
            <p:spPr>
              <a:xfrm>
                <a:off x="5945271" y="3352315"/>
                <a:ext cx="335650" cy="34521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GB" sz="1200" i="1">
                              <a:latin typeface="Cambria Math" panose="02040503050406030204" pitchFamily="18" charset="0"/>
                            </a:rPr>
                          </m:ctrlPr>
                        </m:fPr>
                        <m:num>
                          <m:r>
                            <a:rPr lang="en-GB" sz="1200" i="1">
                              <a:latin typeface="Cambria Math" panose="02040503050406030204" pitchFamily="18" charset="0"/>
                            </a:rPr>
                            <m:t>𝐴</m:t>
                          </m:r>
                        </m:num>
                        <m:den>
                          <m:r>
                            <a:rPr lang="en-GB" sz="1200" i="1">
                              <a:latin typeface="Cambria Math" panose="02040503050406030204" pitchFamily="18" charset="0"/>
                            </a:rPr>
                            <m:t>2</m:t>
                          </m:r>
                        </m:den>
                      </m:f>
                    </m:oMath>
                  </m:oMathPara>
                </a14:m>
                <a:endParaRPr lang="en-GB" sz="1200" dirty="0"/>
              </a:p>
            </p:txBody>
          </p:sp>
        </mc:Choice>
        <mc:Fallback xmlns="">
          <p:sp>
            <p:nvSpPr>
              <p:cNvPr id="62" name="Oval 61">
                <a:extLst>
                  <a:ext uri="{FF2B5EF4-FFF2-40B4-BE49-F238E27FC236}">
                    <a16:creationId xmlns:a16="http://schemas.microsoft.com/office/drawing/2014/main" id="{C829B0E9-D7C8-48CD-AAD3-64485BF979AE}"/>
                  </a:ext>
                </a:extLst>
              </p:cNvPr>
              <p:cNvSpPr>
                <a:spLocks noRot="1" noChangeAspect="1" noMove="1" noResize="1" noEditPoints="1" noAdjustHandles="1" noChangeArrowheads="1" noChangeShapeType="1" noTextEdit="1"/>
              </p:cNvSpPr>
              <p:nvPr/>
            </p:nvSpPr>
            <p:spPr>
              <a:xfrm>
                <a:off x="5945271" y="3352315"/>
                <a:ext cx="335650" cy="345217"/>
              </a:xfrm>
              <a:prstGeom prst="ellipse">
                <a:avLst/>
              </a:prstGeom>
              <a:blipFill>
                <a:blip r:embed="rId8"/>
                <a:stretch>
                  <a:fillRect t="-1695" b="-1186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3" name="Oval 62">
                <a:extLst>
                  <a:ext uri="{FF2B5EF4-FFF2-40B4-BE49-F238E27FC236}">
                    <a16:creationId xmlns:a16="http://schemas.microsoft.com/office/drawing/2014/main" id="{0DEB735C-FA2A-4BC3-A91B-4A2F5103D607}"/>
                  </a:ext>
                </a:extLst>
              </p:cNvPr>
              <p:cNvSpPr/>
              <p:nvPr/>
            </p:nvSpPr>
            <p:spPr>
              <a:xfrm>
                <a:off x="6667499" y="3901623"/>
                <a:ext cx="335650" cy="34521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GB" sz="1200" i="1">
                              <a:latin typeface="Cambria Math" panose="02040503050406030204" pitchFamily="18" charset="0"/>
                            </a:rPr>
                          </m:ctrlPr>
                        </m:fPr>
                        <m:num>
                          <m:r>
                            <a:rPr lang="en-GB" sz="1200" i="1">
                              <a:latin typeface="Cambria Math" panose="02040503050406030204" pitchFamily="18" charset="0"/>
                            </a:rPr>
                            <m:t>𝐴</m:t>
                          </m:r>
                        </m:num>
                        <m:den>
                          <m:r>
                            <a:rPr lang="en-GB" sz="1200" i="1">
                              <a:latin typeface="Cambria Math" panose="02040503050406030204" pitchFamily="18" charset="0"/>
                            </a:rPr>
                            <m:t>2</m:t>
                          </m:r>
                        </m:den>
                      </m:f>
                    </m:oMath>
                  </m:oMathPara>
                </a14:m>
                <a:endParaRPr lang="en-GB" sz="1200" dirty="0"/>
              </a:p>
            </p:txBody>
          </p:sp>
        </mc:Choice>
        <mc:Fallback xmlns="">
          <p:sp>
            <p:nvSpPr>
              <p:cNvPr id="63" name="Oval 62">
                <a:extLst>
                  <a:ext uri="{FF2B5EF4-FFF2-40B4-BE49-F238E27FC236}">
                    <a16:creationId xmlns:a16="http://schemas.microsoft.com/office/drawing/2014/main" id="{0DEB735C-FA2A-4BC3-A91B-4A2F5103D607}"/>
                  </a:ext>
                </a:extLst>
              </p:cNvPr>
              <p:cNvSpPr>
                <a:spLocks noRot="1" noChangeAspect="1" noMove="1" noResize="1" noEditPoints="1" noAdjustHandles="1" noChangeArrowheads="1" noChangeShapeType="1" noTextEdit="1"/>
              </p:cNvSpPr>
              <p:nvPr/>
            </p:nvSpPr>
            <p:spPr>
              <a:xfrm>
                <a:off x="6667499" y="3901623"/>
                <a:ext cx="335650" cy="345217"/>
              </a:xfrm>
              <a:prstGeom prst="ellipse">
                <a:avLst/>
              </a:prstGeom>
              <a:blipFill>
                <a:blip r:embed="rId9"/>
                <a:stretch>
                  <a:fillRect b="-1186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4" name="Oval 63">
                <a:extLst>
                  <a:ext uri="{FF2B5EF4-FFF2-40B4-BE49-F238E27FC236}">
                    <a16:creationId xmlns:a16="http://schemas.microsoft.com/office/drawing/2014/main" id="{BCE608E5-ADF7-4597-BC57-ACE7EBBBF8D3}"/>
                  </a:ext>
                </a:extLst>
              </p:cNvPr>
              <p:cNvSpPr/>
              <p:nvPr/>
            </p:nvSpPr>
            <p:spPr>
              <a:xfrm>
                <a:off x="7559649" y="4393804"/>
                <a:ext cx="335650" cy="34521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GB" sz="1200" i="1">
                              <a:latin typeface="Cambria Math" panose="02040503050406030204" pitchFamily="18" charset="0"/>
                            </a:rPr>
                          </m:ctrlPr>
                        </m:fPr>
                        <m:num>
                          <m:r>
                            <a:rPr lang="en-GB" sz="1200" i="1">
                              <a:latin typeface="Cambria Math" panose="02040503050406030204" pitchFamily="18" charset="0"/>
                            </a:rPr>
                            <m:t>𝐴</m:t>
                          </m:r>
                        </m:num>
                        <m:den>
                          <m:r>
                            <a:rPr lang="en-GB" sz="1200" i="1">
                              <a:latin typeface="Cambria Math" panose="02040503050406030204" pitchFamily="18" charset="0"/>
                            </a:rPr>
                            <m:t>2</m:t>
                          </m:r>
                        </m:den>
                      </m:f>
                    </m:oMath>
                  </m:oMathPara>
                </a14:m>
                <a:endParaRPr lang="en-GB" sz="1200" dirty="0"/>
              </a:p>
            </p:txBody>
          </p:sp>
        </mc:Choice>
        <mc:Fallback xmlns="">
          <p:sp>
            <p:nvSpPr>
              <p:cNvPr id="64" name="Oval 63">
                <a:extLst>
                  <a:ext uri="{FF2B5EF4-FFF2-40B4-BE49-F238E27FC236}">
                    <a16:creationId xmlns:a16="http://schemas.microsoft.com/office/drawing/2014/main" id="{BCE608E5-ADF7-4597-BC57-ACE7EBBBF8D3}"/>
                  </a:ext>
                </a:extLst>
              </p:cNvPr>
              <p:cNvSpPr>
                <a:spLocks noRot="1" noChangeAspect="1" noMove="1" noResize="1" noEditPoints="1" noAdjustHandles="1" noChangeArrowheads="1" noChangeShapeType="1" noTextEdit="1"/>
              </p:cNvSpPr>
              <p:nvPr/>
            </p:nvSpPr>
            <p:spPr>
              <a:xfrm>
                <a:off x="7559649" y="4393804"/>
                <a:ext cx="335650" cy="345217"/>
              </a:xfrm>
              <a:prstGeom prst="ellipse">
                <a:avLst/>
              </a:prstGeom>
              <a:blipFill>
                <a:blip r:embed="rId10"/>
                <a:stretch>
                  <a:fillRect t="-1724" b="-1379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5D27E1BC-2855-45E2-A4A1-2DA43FC180DA}"/>
                  </a:ext>
                </a:extLst>
              </p:cNvPr>
              <p:cNvSpPr txBox="1"/>
              <p:nvPr/>
            </p:nvSpPr>
            <p:spPr>
              <a:xfrm>
                <a:off x="5036995" y="1282403"/>
                <a:ext cx="582915" cy="2462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000" b="0" i="1" smtClean="0">
                          <a:latin typeface="Cambria Math" panose="02040503050406030204" pitchFamily="18" charset="0"/>
                        </a:rPr>
                        <m:t>𝑡</m:t>
                      </m:r>
                      <m:r>
                        <a:rPr lang="en-GB" sz="1000" b="0" i="1" smtClean="0">
                          <a:latin typeface="Cambria Math" panose="02040503050406030204" pitchFamily="18" charset="0"/>
                        </a:rPr>
                        <m:t>=20</m:t>
                      </m:r>
                    </m:oMath>
                  </m:oMathPara>
                </a14:m>
                <a:endParaRPr lang="en-GB" sz="1000" dirty="0"/>
              </a:p>
            </p:txBody>
          </p:sp>
        </mc:Choice>
        <mc:Fallback xmlns="">
          <p:sp>
            <p:nvSpPr>
              <p:cNvPr id="66" name="TextBox 65">
                <a:extLst>
                  <a:ext uri="{FF2B5EF4-FFF2-40B4-BE49-F238E27FC236}">
                    <a16:creationId xmlns:a16="http://schemas.microsoft.com/office/drawing/2014/main" id="{5D27E1BC-2855-45E2-A4A1-2DA43FC180DA}"/>
                  </a:ext>
                </a:extLst>
              </p:cNvPr>
              <p:cNvSpPr txBox="1">
                <a:spLocks noRot="1" noChangeAspect="1" noMove="1" noResize="1" noEditPoints="1" noAdjustHandles="1" noChangeArrowheads="1" noChangeShapeType="1" noTextEdit="1"/>
              </p:cNvSpPr>
              <p:nvPr/>
            </p:nvSpPr>
            <p:spPr>
              <a:xfrm>
                <a:off x="5036995" y="1282403"/>
                <a:ext cx="582915" cy="246221"/>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520BCA36-EEF6-4188-B4F0-886144201624}"/>
                  </a:ext>
                </a:extLst>
              </p:cNvPr>
              <p:cNvSpPr txBox="1"/>
              <p:nvPr/>
            </p:nvSpPr>
            <p:spPr>
              <a:xfrm>
                <a:off x="5714905" y="1283311"/>
                <a:ext cx="582916" cy="2462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000" b="0" i="1" smtClean="0">
                          <a:latin typeface="Cambria Math" panose="02040503050406030204" pitchFamily="18" charset="0"/>
                        </a:rPr>
                        <m:t>𝑡</m:t>
                      </m:r>
                      <m:r>
                        <a:rPr lang="en-GB" sz="1000" b="0" i="1" smtClean="0">
                          <a:latin typeface="Cambria Math" panose="02040503050406030204" pitchFamily="18" charset="0"/>
                        </a:rPr>
                        <m:t>=25</m:t>
                      </m:r>
                    </m:oMath>
                  </m:oMathPara>
                </a14:m>
                <a:endParaRPr lang="en-GB" sz="1000" dirty="0"/>
              </a:p>
            </p:txBody>
          </p:sp>
        </mc:Choice>
        <mc:Fallback xmlns="">
          <p:sp>
            <p:nvSpPr>
              <p:cNvPr id="67" name="TextBox 66">
                <a:extLst>
                  <a:ext uri="{FF2B5EF4-FFF2-40B4-BE49-F238E27FC236}">
                    <a16:creationId xmlns:a16="http://schemas.microsoft.com/office/drawing/2014/main" id="{520BCA36-EEF6-4188-B4F0-886144201624}"/>
                  </a:ext>
                </a:extLst>
              </p:cNvPr>
              <p:cNvSpPr txBox="1">
                <a:spLocks noRot="1" noChangeAspect="1" noMove="1" noResize="1" noEditPoints="1" noAdjustHandles="1" noChangeArrowheads="1" noChangeShapeType="1" noTextEdit="1"/>
              </p:cNvSpPr>
              <p:nvPr/>
            </p:nvSpPr>
            <p:spPr>
              <a:xfrm>
                <a:off x="5714905" y="1283311"/>
                <a:ext cx="582916" cy="246221"/>
              </a:xfrm>
              <a:prstGeom prst="rect">
                <a:avLst/>
              </a:prstGeom>
              <a:blipFill>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A344E8FD-FC63-4A62-95C9-8B9F5CB98466}"/>
                  </a:ext>
                </a:extLst>
              </p:cNvPr>
              <p:cNvSpPr txBox="1"/>
              <p:nvPr/>
            </p:nvSpPr>
            <p:spPr>
              <a:xfrm>
                <a:off x="6543866" y="1282403"/>
                <a:ext cx="582915" cy="2462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000" b="0" i="1" smtClean="0">
                          <a:latin typeface="Cambria Math" panose="02040503050406030204" pitchFamily="18" charset="0"/>
                        </a:rPr>
                        <m:t>𝑡</m:t>
                      </m:r>
                      <m:r>
                        <a:rPr lang="en-GB" sz="1000" b="0" i="1" smtClean="0">
                          <a:latin typeface="Cambria Math" panose="02040503050406030204" pitchFamily="18" charset="0"/>
                        </a:rPr>
                        <m:t>=35</m:t>
                      </m:r>
                    </m:oMath>
                  </m:oMathPara>
                </a14:m>
                <a:endParaRPr lang="en-GB" sz="1000" dirty="0"/>
              </a:p>
            </p:txBody>
          </p:sp>
        </mc:Choice>
        <mc:Fallback xmlns="">
          <p:sp>
            <p:nvSpPr>
              <p:cNvPr id="68" name="TextBox 67">
                <a:extLst>
                  <a:ext uri="{FF2B5EF4-FFF2-40B4-BE49-F238E27FC236}">
                    <a16:creationId xmlns:a16="http://schemas.microsoft.com/office/drawing/2014/main" id="{A344E8FD-FC63-4A62-95C9-8B9F5CB98466}"/>
                  </a:ext>
                </a:extLst>
              </p:cNvPr>
              <p:cNvSpPr txBox="1">
                <a:spLocks noRot="1" noChangeAspect="1" noMove="1" noResize="1" noEditPoints="1" noAdjustHandles="1" noChangeArrowheads="1" noChangeShapeType="1" noTextEdit="1"/>
              </p:cNvSpPr>
              <p:nvPr/>
            </p:nvSpPr>
            <p:spPr>
              <a:xfrm>
                <a:off x="6543866" y="1282403"/>
                <a:ext cx="582915" cy="246221"/>
              </a:xfrm>
              <a:prstGeom prst="rect">
                <a:avLst/>
              </a:prstGeom>
              <a:blipFill>
                <a:blip r:embed="rId1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FCF5ADD1-E4F0-4BBE-BBAE-D39466501EF9}"/>
                  </a:ext>
                </a:extLst>
              </p:cNvPr>
              <p:cNvSpPr txBox="1"/>
              <p:nvPr/>
            </p:nvSpPr>
            <p:spPr>
              <a:xfrm>
                <a:off x="7318233" y="1286372"/>
                <a:ext cx="582916" cy="2462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000" b="0" i="1" smtClean="0">
                          <a:latin typeface="Cambria Math" panose="02040503050406030204" pitchFamily="18" charset="0"/>
                        </a:rPr>
                        <m:t>𝑡</m:t>
                      </m:r>
                      <m:r>
                        <a:rPr lang="en-GB" sz="1000" b="0" i="1" smtClean="0">
                          <a:latin typeface="Cambria Math" panose="02040503050406030204" pitchFamily="18" charset="0"/>
                        </a:rPr>
                        <m:t>=65</m:t>
                      </m:r>
                    </m:oMath>
                  </m:oMathPara>
                </a14:m>
                <a:endParaRPr lang="en-GB" sz="1000" dirty="0"/>
              </a:p>
            </p:txBody>
          </p:sp>
        </mc:Choice>
        <mc:Fallback xmlns="">
          <p:sp>
            <p:nvSpPr>
              <p:cNvPr id="69" name="TextBox 68">
                <a:extLst>
                  <a:ext uri="{FF2B5EF4-FFF2-40B4-BE49-F238E27FC236}">
                    <a16:creationId xmlns:a16="http://schemas.microsoft.com/office/drawing/2014/main" id="{FCF5ADD1-E4F0-4BBE-BBAE-D39466501EF9}"/>
                  </a:ext>
                </a:extLst>
              </p:cNvPr>
              <p:cNvSpPr txBox="1">
                <a:spLocks noRot="1" noChangeAspect="1" noMove="1" noResize="1" noEditPoints="1" noAdjustHandles="1" noChangeArrowheads="1" noChangeShapeType="1" noTextEdit="1"/>
              </p:cNvSpPr>
              <p:nvPr/>
            </p:nvSpPr>
            <p:spPr>
              <a:xfrm>
                <a:off x="7318233" y="1286372"/>
                <a:ext cx="582916" cy="246221"/>
              </a:xfrm>
              <a:prstGeom prst="rect">
                <a:avLst/>
              </a:prstGeom>
              <a:blipFill>
                <a:blip r:embed="rId14"/>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28267991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A49FF-94AB-43BE-955A-70AC549908A8}"/>
              </a:ext>
            </a:extLst>
          </p:cNvPr>
          <p:cNvSpPr>
            <a:spLocks noGrp="1"/>
          </p:cNvSpPr>
          <p:nvPr>
            <p:ph type="title"/>
          </p:nvPr>
        </p:nvSpPr>
        <p:spPr/>
        <p:txBody>
          <a:bodyPr/>
          <a:lstStyle/>
          <a:p>
            <a:r>
              <a:rPr lang="en-GB" dirty="0"/>
              <a:t>Intertemporal substitution</a:t>
            </a:r>
          </a:p>
        </p:txBody>
      </p:sp>
      <p:sp>
        <p:nvSpPr>
          <p:cNvPr id="3" name="Content Placeholder 2">
            <a:extLst>
              <a:ext uri="{FF2B5EF4-FFF2-40B4-BE49-F238E27FC236}">
                <a16:creationId xmlns:a16="http://schemas.microsoft.com/office/drawing/2014/main" id="{0FEC4E67-8473-48DA-B844-1CF82984ECA1}"/>
              </a:ext>
            </a:extLst>
          </p:cNvPr>
          <p:cNvSpPr>
            <a:spLocks noGrp="1"/>
          </p:cNvSpPr>
          <p:nvPr>
            <p:ph idx="1"/>
          </p:nvPr>
        </p:nvSpPr>
        <p:spPr>
          <a:xfrm>
            <a:off x="533400" y="1047750"/>
            <a:ext cx="7886700" cy="3660775"/>
          </a:xfrm>
        </p:spPr>
        <p:txBody>
          <a:bodyPr>
            <a:normAutofit fontScale="92500" lnSpcReduction="20000"/>
          </a:bodyPr>
          <a:lstStyle/>
          <a:p>
            <a:r>
              <a:rPr lang="en-GB" b="1" dirty="0"/>
              <a:t>Permanent Income view </a:t>
            </a:r>
            <a:r>
              <a:rPr lang="en-GB" dirty="0"/>
              <a:t>: PIH relies on smoothening of income i.e. those with volatile incomes tend to limit consumption (lower permanent income)  - as consumption is always proportional to the PI</a:t>
            </a:r>
          </a:p>
          <a:p>
            <a:r>
              <a:rPr lang="en-GB" dirty="0"/>
              <a:t>However, PIH explicitly ignores non-monetary risks – while status encompasses other risks. PIH may generally be true, but it is possible that consumers go against the usual direction of smoothening i.e.</a:t>
            </a:r>
          </a:p>
          <a:p>
            <a:pPr lvl="1"/>
            <a:r>
              <a:rPr lang="en-GB" dirty="0"/>
              <a:t>Sb with less income stability may believe in a possibility (unrealistic) of a windfall </a:t>
            </a:r>
          </a:p>
          <a:p>
            <a:pPr lvl="1"/>
            <a:r>
              <a:rPr lang="en-GB" dirty="0"/>
              <a:t>Sb with high income stability may be fearful of a downturn (unrealistic)</a:t>
            </a:r>
          </a:p>
          <a:p>
            <a:r>
              <a:rPr lang="en-GB" dirty="0"/>
              <a:t>A probabilistic model for status – which allows the consumer to overspend on short-term quality - should allow the behaviours in both directions</a:t>
            </a:r>
          </a:p>
          <a:p>
            <a:r>
              <a:rPr lang="en-GB" dirty="0"/>
              <a:t>With our model description - an additive utility with assets and quality would imply that more assets discourage quality. On the other hand, if a consumer matches quality to her subjective net-worth, she may increase quality</a:t>
            </a:r>
          </a:p>
        </p:txBody>
      </p:sp>
      <p:sp>
        <p:nvSpPr>
          <p:cNvPr id="4" name="Slide Number Placeholder 3">
            <a:extLst>
              <a:ext uri="{FF2B5EF4-FFF2-40B4-BE49-F238E27FC236}">
                <a16:creationId xmlns:a16="http://schemas.microsoft.com/office/drawing/2014/main" id="{0011EE81-FFB1-444B-B700-32CA442F0549}"/>
              </a:ext>
            </a:extLst>
          </p:cNvPr>
          <p:cNvSpPr>
            <a:spLocks noGrp="1"/>
          </p:cNvSpPr>
          <p:nvPr>
            <p:ph type="sldNum" sz="quarter" idx="12"/>
          </p:nvPr>
        </p:nvSpPr>
        <p:spPr/>
        <p:txBody>
          <a:bodyPr/>
          <a:lstStyle/>
          <a:p>
            <a:pPr>
              <a:defRPr/>
            </a:pPr>
            <a:fld id="{8E35B453-7314-4BBD-9303-11C6BECC4B0D}" type="slidenum">
              <a:rPr lang="en-GB" altLang="en-US" smtClean="0"/>
              <a:pPr>
                <a:defRPr/>
              </a:pPr>
              <a:t>11</a:t>
            </a:fld>
            <a:endParaRPr lang="en-GB" altLang="en-US" dirty="0"/>
          </a:p>
        </p:txBody>
      </p:sp>
    </p:spTree>
    <p:extLst>
      <p:ext uri="{BB962C8B-B14F-4D97-AF65-F5344CB8AC3E}">
        <p14:creationId xmlns:p14="http://schemas.microsoft.com/office/powerpoint/2010/main" val="395117420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1DDED-AC9A-4208-A7A3-ED93E965CB62}"/>
              </a:ext>
            </a:extLst>
          </p:cNvPr>
          <p:cNvSpPr>
            <a:spLocks noGrp="1"/>
          </p:cNvSpPr>
          <p:nvPr>
            <p:ph type="title"/>
          </p:nvPr>
        </p:nvSpPr>
        <p:spPr/>
        <p:txBody>
          <a:bodyPr/>
          <a:lstStyle/>
          <a:p>
            <a:r>
              <a:rPr lang="en-GB" dirty="0"/>
              <a:t>Observed variables in the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C9C9E65-D10B-4CD2-BE37-9B781D7440F9}"/>
                  </a:ext>
                </a:extLst>
              </p:cNvPr>
              <p:cNvSpPr>
                <a:spLocks noGrp="1"/>
              </p:cNvSpPr>
              <p:nvPr>
                <p:ph idx="1"/>
              </p:nvPr>
            </p:nvSpPr>
            <p:spPr/>
            <p:txBody>
              <a:bodyPr>
                <a:normAutofit fontScale="85000" lnSpcReduction="20000"/>
              </a:bodyPr>
              <a:lstStyle/>
              <a:p>
                <a:r>
                  <a:rPr lang="en-GB" dirty="0"/>
                  <a:t>The goal of the model is to let us comment on which tendency dominates</a:t>
                </a:r>
              </a:p>
              <a:p>
                <a:r>
                  <a:rPr lang="en-GB" dirty="0"/>
                  <a:t>We observe the assets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𝑡</m:t>
                        </m:r>
                      </m:sub>
                    </m:sSub>
                  </m:oMath>
                </a14:m>
                <a:r>
                  <a:rPr lang="en-GB" dirty="0"/>
                  <a:t> and personal characteristics </a:t>
                </a:r>
                <a14:m>
                  <m:oMath xmlns:m="http://schemas.openxmlformats.org/officeDocument/2006/math">
                    <m:r>
                      <a:rPr lang="en-GB" i="1">
                        <a:latin typeface="Cambria Math" panose="02040503050406030204" pitchFamily="18" charset="0"/>
                      </a:rPr>
                      <m:t>𝜌</m:t>
                    </m:r>
                  </m:oMath>
                </a14:m>
                <a:r>
                  <a:rPr lang="en-GB" dirty="0"/>
                  <a:t> (education, occupation, class etc.) that may influence consumer decision (through discounted worth)</a:t>
                </a:r>
              </a:p>
              <a:p>
                <a:r>
                  <a:rPr lang="en-GB" dirty="0"/>
                  <a:t>We also observe the number of family members. So to bring the life-cycle scheme, consider a function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𝜂</m:t>
                        </m:r>
                      </m:e>
                      <m:sub>
                        <m:r>
                          <a:rPr lang="en-GB" b="0" i="1" smtClean="0">
                            <a:latin typeface="Cambria Math" panose="02040503050406030204" pitchFamily="18" charset="0"/>
                          </a:rPr>
                          <m:t>𝑡</m:t>
                        </m:r>
                      </m:sub>
                    </m:sSub>
                    <m:r>
                      <a:rPr lang="en-GB" b="0" i="1" smtClean="0">
                        <a:latin typeface="Cambria Math" panose="02040503050406030204" pitchFamily="18" charset="0"/>
                      </a:rPr>
                      <m:t>=</m:t>
                    </m:r>
                    <m:r>
                      <a:rPr lang="en-GB" b="0" i="1" smtClean="0">
                        <a:latin typeface="Cambria Math" panose="02040503050406030204" pitchFamily="18" charset="0"/>
                      </a:rPr>
                      <m:t>𝜂</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𝑇</m:t>
                    </m:r>
                    <m:r>
                      <a:rPr lang="en-GB" b="0" i="1" smtClean="0">
                        <a:latin typeface="Cambria Math" panose="02040503050406030204" pitchFamily="18" charset="0"/>
                      </a:rPr>
                      <m:t>)</m:t>
                    </m:r>
                  </m:oMath>
                </a14:m>
                <a:r>
                  <a:rPr lang="en-GB" dirty="0"/>
                  <a:t> representing the needs/dependents of the consumer over her lifetime </a:t>
                </a:r>
                <a14:m>
                  <m:oMath xmlns:m="http://schemas.openxmlformats.org/officeDocument/2006/math">
                    <m:r>
                      <a:rPr lang="en-GB" i="1">
                        <a:latin typeface="Cambria Math" panose="02040503050406030204" pitchFamily="18" charset="0"/>
                      </a:rPr>
                      <m:t>𝑇</m:t>
                    </m:r>
                  </m:oMath>
                </a14:m>
                <a:endParaRPr lang="en-GB" dirty="0"/>
              </a:p>
              <a:p>
                <a:r>
                  <a:rPr lang="en-GB" dirty="0"/>
                  <a:t>Consider the cost of minimum needs per head </a:t>
                </a:r>
                <a14:m>
                  <m:oMath xmlns:m="http://schemas.openxmlformats.org/officeDocument/2006/math">
                    <m:sSub>
                      <m:sSubPr>
                        <m:ctrlPr>
                          <a:rPr lang="en-GB" i="1">
                            <a:latin typeface="Cambria Math" panose="02040503050406030204" pitchFamily="18" charset="0"/>
                          </a:rPr>
                        </m:ctrlPr>
                      </m:sSubPr>
                      <m:e>
                        <m:r>
                          <m:rPr>
                            <m:sty m:val="p"/>
                          </m:rPr>
                          <a:rPr lang="en-GB">
                            <a:latin typeface="Cambria Math" panose="02040503050406030204" pitchFamily="18" charset="0"/>
                          </a:rPr>
                          <m:t>Ψ</m:t>
                        </m:r>
                      </m:e>
                      <m:sub>
                        <m:r>
                          <a:rPr lang="en-GB" i="1">
                            <a:latin typeface="Cambria Math" panose="02040503050406030204" pitchFamily="18" charset="0"/>
                          </a:rPr>
                          <m:t>𝑡</m:t>
                        </m:r>
                      </m:sub>
                    </m:sSub>
                  </m:oMath>
                </a14:m>
                <a:r>
                  <a:rPr lang="en-GB" dirty="0"/>
                  <a:t> so that the cost of needs fulfilment is </a:t>
                </a:r>
                <a14:m>
                  <m:oMath xmlns:m="http://schemas.openxmlformats.org/officeDocument/2006/math">
                    <m:sSub>
                      <m:sSubPr>
                        <m:ctrlPr>
                          <a:rPr lang="en-GB" i="1">
                            <a:latin typeface="Cambria Math" panose="02040503050406030204" pitchFamily="18" charset="0"/>
                          </a:rPr>
                        </m:ctrlPr>
                      </m:sSubPr>
                      <m:e>
                        <m:r>
                          <m:rPr>
                            <m:sty m:val="p"/>
                          </m:rPr>
                          <a:rPr lang="en-GB">
                            <a:latin typeface="Cambria Math" panose="02040503050406030204" pitchFamily="18" charset="0"/>
                          </a:rPr>
                          <m:t>Ψ</m:t>
                        </m:r>
                      </m:e>
                      <m:sub>
                        <m:r>
                          <a:rPr lang="en-GB" i="1">
                            <a:latin typeface="Cambria Math" panose="02040503050406030204" pitchFamily="18" charset="0"/>
                          </a:rPr>
                          <m:t>𝑡</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𝜂</m:t>
                        </m:r>
                      </m:e>
                      <m:sub>
                        <m:r>
                          <a:rPr lang="en-GB" b="0" i="1" smtClean="0">
                            <a:latin typeface="Cambria Math" panose="02040503050406030204" pitchFamily="18" charset="0"/>
                          </a:rPr>
                          <m:t>𝑡</m:t>
                        </m:r>
                      </m:sub>
                    </m:sSub>
                  </m:oMath>
                </a14:m>
                <a:r>
                  <a:rPr lang="en-GB" dirty="0"/>
                  <a:t> in period </a:t>
                </a:r>
                <a14:m>
                  <m:oMath xmlns:m="http://schemas.openxmlformats.org/officeDocument/2006/math">
                    <m:r>
                      <a:rPr lang="en-GB" b="0" i="1" smtClean="0">
                        <a:latin typeface="Cambria Math" panose="02040503050406030204" pitchFamily="18" charset="0"/>
                      </a:rPr>
                      <m:t>𝑡</m:t>
                    </m:r>
                  </m:oMath>
                </a14:m>
                <a:r>
                  <a:rPr lang="en-GB" dirty="0"/>
                  <a:t>. This derives a measure of quality.</a:t>
                </a:r>
              </a:p>
              <a:p>
                <a:r>
                  <a:rPr lang="en-GB" dirty="0"/>
                  <a:t>The intertemporal choice is between consumption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𝑡</m:t>
                        </m:r>
                      </m:sub>
                    </m:sSub>
                  </m:oMath>
                </a14:m>
                <a:r>
                  <a:rPr lang="en-GB" dirty="0"/>
                  <a:t> in the period </a:t>
                </a:r>
                <a14:m>
                  <m:oMath xmlns:m="http://schemas.openxmlformats.org/officeDocument/2006/math">
                    <m:r>
                      <a:rPr lang="en-GB" b="0" i="1" smtClean="0">
                        <a:latin typeface="Cambria Math" panose="02040503050406030204" pitchFamily="18" charset="0"/>
                      </a:rPr>
                      <m:t>𝑡</m:t>
                    </m:r>
                  </m:oMath>
                </a14:m>
                <a:r>
                  <a:rPr lang="en-GB" dirty="0"/>
                  <a:t> and saving a portion of income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𝑖</m:t>
                        </m:r>
                      </m:e>
                      <m:sub>
                        <m:r>
                          <a:rPr lang="en-GB" b="0" i="1" smtClean="0">
                            <a:latin typeface="Cambria Math" panose="02040503050406030204" pitchFamily="18" charset="0"/>
                          </a:rPr>
                          <m:t>𝑡</m:t>
                        </m:r>
                      </m:sub>
                    </m:sSub>
                  </m:oMath>
                </a14:m>
                <a:r>
                  <a:rPr lang="en-GB" dirty="0"/>
                  <a:t> towards asset account </a:t>
                </a:r>
                <a14:m>
                  <m:oMath xmlns:m="http://schemas.openxmlformats.org/officeDocument/2006/math">
                    <m:sSub>
                      <m:sSubPr>
                        <m:ctrlPr>
                          <a:rPr lang="en-GB" i="1">
                            <a:latin typeface="Cambria Math" panose="02040503050406030204" pitchFamily="18" charset="0"/>
                          </a:rPr>
                        </m:ctrlPr>
                      </m:sSubPr>
                      <m:e>
                        <m:r>
                          <m:rPr>
                            <m:sty m:val="p"/>
                          </m:rPr>
                          <a:rPr lang="en-GB" b="0" i="0" smtClean="0">
                            <a:latin typeface="Cambria Math" panose="02040503050406030204" pitchFamily="18" charset="0"/>
                          </a:rPr>
                          <m:t>A</m:t>
                        </m:r>
                      </m:e>
                      <m:sub>
                        <m:r>
                          <a:rPr lang="en-GB" i="1">
                            <a:latin typeface="Cambria Math" panose="02040503050406030204" pitchFamily="18" charset="0"/>
                          </a:rPr>
                          <m:t>𝑡</m:t>
                        </m:r>
                      </m:sub>
                    </m:sSub>
                  </m:oMath>
                </a14:m>
                <a:r>
                  <a:rPr lang="en-GB" dirty="0"/>
                  <a:t> </a:t>
                </a:r>
              </a:p>
              <a:p>
                <a:r>
                  <a:rPr lang="en-GB" dirty="0"/>
                  <a:t>Consider two risks - first the exogenous risk associated with the rise in income </a:t>
                </a:r>
                <a14:m>
                  <m:oMath xmlns:m="http://schemas.openxmlformats.org/officeDocument/2006/math">
                    <m:sSub>
                      <m:sSubPr>
                        <m:ctrlPr>
                          <a:rPr lang="en-GB" i="1">
                            <a:latin typeface="Cambria Math" panose="02040503050406030204" pitchFamily="18" charset="0"/>
                          </a:rPr>
                        </m:ctrlPr>
                      </m:sSubPr>
                      <m:e>
                        <m:r>
                          <m:rPr>
                            <m:sty m:val="p"/>
                          </m:rPr>
                          <a:rPr lang="en-GB" b="0" i="0" smtClean="0">
                            <a:latin typeface="Cambria Math" panose="02040503050406030204" pitchFamily="18" charset="0"/>
                          </a:rPr>
                          <m:t>i</m:t>
                        </m:r>
                      </m:e>
                      <m:sub>
                        <m:r>
                          <a:rPr lang="en-GB" i="1">
                            <a:latin typeface="Cambria Math" panose="02040503050406030204" pitchFamily="18" charset="0"/>
                          </a:rPr>
                          <m:t>𝑡</m:t>
                        </m:r>
                      </m:sub>
                    </m:sSub>
                  </m:oMath>
                </a14:m>
                <a:r>
                  <a:rPr lang="en-GB" dirty="0"/>
                  <a:t> (call it </a:t>
                </a:r>
                <a14:m>
                  <m:oMath xmlns:m="http://schemas.openxmlformats.org/officeDocument/2006/math">
                    <m:r>
                      <a:rPr lang="en-GB" b="0" i="1" smtClean="0">
                        <a:latin typeface="Cambria Math" panose="02040503050406030204" pitchFamily="18" charset="0"/>
                      </a:rPr>
                      <m:t>𝜎</m:t>
                    </m:r>
                  </m:oMath>
                </a14:m>
                <a:r>
                  <a:rPr lang="en-GB" dirty="0"/>
                  <a:t>) and the second associated with the windfall or loss (call it </a:t>
                </a:r>
                <a14:m>
                  <m:oMath xmlns:m="http://schemas.openxmlformats.org/officeDocument/2006/math">
                    <m:r>
                      <m:rPr>
                        <m:sty m:val="p"/>
                      </m:rPr>
                      <a:rPr lang="en-GB" b="0" i="0" smtClean="0">
                        <a:latin typeface="Cambria Math" panose="02040503050406030204" pitchFamily="18" charset="0"/>
                      </a:rPr>
                      <m:t>Γ</m:t>
                    </m:r>
                  </m:oMath>
                </a14:m>
                <a:r>
                  <a:rPr lang="en-GB" dirty="0"/>
                  <a:t>) for wealth – or what constitutes the subjective view of status</a:t>
                </a:r>
              </a:p>
            </p:txBody>
          </p:sp>
        </mc:Choice>
        <mc:Fallback>
          <p:sp>
            <p:nvSpPr>
              <p:cNvPr id="3" name="Content Placeholder 2">
                <a:extLst>
                  <a:ext uri="{FF2B5EF4-FFF2-40B4-BE49-F238E27FC236}">
                    <a16:creationId xmlns:a16="http://schemas.microsoft.com/office/drawing/2014/main" id="{6C9C9E65-D10B-4CD2-BE37-9B781D7440F9}"/>
                  </a:ext>
                </a:extLst>
              </p:cNvPr>
              <p:cNvSpPr>
                <a:spLocks noGrp="1" noRot="1" noChangeAspect="1" noMove="1" noResize="1" noEditPoints="1" noAdjustHandles="1" noChangeArrowheads="1" noChangeShapeType="1" noTextEdit="1"/>
              </p:cNvSpPr>
              <p:nvPr>
                <p:ph idx="1"/>
              </p:nvPr>
            </p:nvSpPr>
            <p:spPr>
              <a:blipFill>
                <a:blip r:embed="rId2"/>
                <a:stretch>
                  <a:fillRect l="-464" t="-3178" r="-1082"/>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9E114149-19E5-4CE5-B9E4-95A2009661DD}"/>
              </a:ext>
            </a:extLst>
          </p:cNvPr>
          <p:cNvSpPr>
            <a:spLocks noGrp="1"/>
          </p:cNvSpPr>
          <p:nvPr>
            <p:ph type="sldNum" sz="quarter" idx="12"/>
          </p:nvPr>
        </p:nvSpPr>
        <p:spPr/>
        <p:txBody>
          <a:bodyPr/>
          <a:lstStyle/>
          <a:p>
            <a:pPr>
              <a:defRPr/>
            </a:pPr>
            <a:fld id="{8E35B453-7314-4BBD-9303-11C6BECC4B0D}" type="slidenum">
              <a:rPr lang="en-GB" altLang="en-US" smtClean="0"/>
              <a:pPr>
                <a:defRPr/>
              </a:pPr>
              <a:t>12</a:t>
            </a:fld>
            <a:endParaRPr lang="en-GB" altLang="en-US" dirty="0"/>
          </a:p>
        </p:txBody>
      </p:sp>
    </p:spTree>
    <p:extLst>
      <p:ext uri="{BB962C8B-B14F-4D97-AF65-F5344CB8AC3E}">
        <p14:creationId xmlns:p14="http://schemas.microsoft.com/office/powerpoint/2010/main" val="229704250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406E6-1B5C-4DE5-B6D1-6F9670F60C3B}"/>
              </a:ext>
            </a:extLst>
          </p:cNvPr>
          <p:cNvSpPr>
            <a:spLocks noGrp="1"/>
          </p:cNvSpPr>
          <p:nvPr>
            <p:ph type="title"/>
          </p:nvPr>
        </p:nvSpPr>
        <p:spPr/>
        <p:txBody>
          <a:bodyPr/>
          <a:lstStyle/>
          <a:p>
            <a:r>
              <a:rPr lang="en-GB" dirty="0"/>
              <a:t>The role of two uncertainties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50E727-D68A-415F-9A9C-4798B149EEB7}"/>
                  </a:ext>
                </a:extLst>
              </p:cNvPr>
              <p:cNvSpPr>
                <a:spLocks noGrp="1"/>
              </p:cNvSpPr>
              <p:nvPr>
                <p:ph idx="1"/>
              </p:nvPr>
            </p:nvSpPr>
            <p:spPr/>
            <p:txBody>
              <a:bodyPr>
                <a:normAutofit fontScale="92500"/>
              </a:bodyPr>
              <a:lstStyle/>
              <a:p>
                <a:r>
                  <a:rPr lang="en-GB" dirty="0"/>
                  <a:t>Savings require a long time commitment depending on </a:t>
                </a:r>
                <a14:m>
                  <m:oMath xmlns:m="http://schemas.openxmlformats.org/officeDocument/2006/math">
                    <m:r>
                      <a:rPr lang="en-GB" i="1">
                        <a:latin typeface="Cambria Math" panose="02040503050406030204" pitchFamily="18" charset="0"/>
                      </a:rPr>
                      <m:t>𝜎</m:t>
                    </m:r>
                  </m:oMath>
                </a14:m>
                <a:r>
                  <a:rPr lang="en-GB" dirty="0"/>
                  <a:t> but consumption is influenced by other risks that determine </a:t>
                </a:r>
                <a14:m>
                  <m:oMath xmlns:m="http://schemas.openxmlformats.org/officeDocument/2006/math">
                    <m:r>
                      <m:rPr>
                        <m:sty m:val="p"/>
                      </m:rPr>
                      <a:rPr lang="en-GB">
                        <a:latin typeface="Cambria Math" panose="02040503050406030204" pitchFamily="18" charset="0"/>
                      </a:rPr>
                      <m:t>Γ</m:t>
                    </m:r>
                  </m:oMath>
                </a14:m>
                <a:r>
                  <a:rPr lang="en-GB" dirty="0"/>
                  <a:t> (e.g. perceptions of wealth). In other words, consumption is myopic while savings are cumulative</a:t>
                </a:r>
              </a:p>
              <a:p>
                <a:r>
                  <a:rPr lang="en-GB" dirty="0"/>
                  <a:t>The two risks (rather than one) allow the consumer to deviate from the direction where income is smoothened (i.e. where more risk results in more saving and less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𝑐</m:t>
                        </m:r>
                      </m:e>
                      <m:sub>
                        <m:r>
                          <a:rPr lang="en-GB" i="1">
                            <a:latin typeface="Cambria Math" panose="02040503050406030204" pitchFamily="18" charset="0"/>
                          </a:rPr>
                          <m:t>𝑡</m:t>
                        </m:r>
                      </m:sub>
                    </m:sSub>
                  </m:oMath>
                </a14:m>
                <a:r>
                  <a:rPr lang="en-GB" dirty="0"/>
                  <a:t> )</a:t>
                </a:r>
              </a:p>
              <a:p>
                <a:r>
                  <a:rPr lang="en-GB" dirty="0"/>
                  <a:t>In the short-run, </a:t>
                </a:r>
                <a14:m>
                  <m:oMath xmlns:m="http://schemas.openxmlformats.org/officeDocument/2006/math">
                    <m:r>
                      <a:rPr lang="en-GB" i="1">
                        <a:latin typeface="Cambria Math" panose="02040503050406030204" pitchFamily="18" charset="0"/>
                      </a:rPr>
                      <m:t>𝜌</m:t>
                    </m:r>
                  </m:oMath>
                </a14:m>
                <a:r>
                  <a:rPr lang="en-GB" dirty="0"/>
                  <a:t> does not change - so the consumer controls only the evolution of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𝐴</m:t>
                        </m:r>
                      </m:e>
                      <m:sub>
                        <m:r>
                          <a:rPr lang="en-GB" i="1">
                            <a:latin typeface="Cambria Math" panose="02040503050406030204" pitchFamily="18" charset="0"/>
                          </a:rPr>
                          <m:t>𝑡</m:t>
                        </m:r>
                      </m:sub>
                    </m:sSub>
                  </m:oMath>
                </a14:m>
                <a:r>
                  <a:rPr lang="en-GB" dirty="0"/>
                  <a:t> in her lifetime – which is not influenced by subjective probability as much as consumption is. Note that our discounting approach only makes sense with a stochastic (risk-based) model</a:t>
                </a:r>
              </a:p>
              <a:p>
                <a:endParaRPr lang="en-GB" dirty="0"/>
              </a:p>
              <a:p>
                <a:endParaRPr lang="en-GB" dirty="0"/>
              </a:p>
            </p:txBody>
          </p:sp>
        </mc:Choice>
        <mc:Fallback xmlns="">
          <p:sp>
            <p:nvSpPr>
              <p:cNvPr id="3" name="Content Placeholder 2">
                <a:extLst>
                  <a:ext uri="{FF2B5EF4-FFF2-40B4-BE49-F238E27FC236}">
                    <a16:creationId xmlns:a16="http://schemas.microsoft.com/office/drawing/2014/main" id="{0850E727-D68A-415F-9A9C-4798B149EEB7}"/>
                  </a:ext>
                </a:extLst>
              </p:cNvPr>
              <p:cNvSpPr>
                <a:spLocks noGrp="1" noRot="1" noChangeAspect="1" noMove="1" noResize="1" noEditPoints="1" noAdjustHandles="1" noChangeArrowheads="1" noChangeShapeType="1" noTextEdit="1"/>
              </p:cNvSpPr>
              <p:nvPr>
                <p:ph idx="1"/>
              </p:nvPr>
            </p:nvSpPr>
            <p:spPr>
              <a:blipFill>
                <a:blip r:embed="rId2"/>
                <a:stretch>
                  <a:fillRect l="-541" t="-1869" r="-1005"/>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D4A2C9EA-D936-4463-8F10-86522BD8218B}"/>
              </a:ext>
            </a:extLst>
          </p:cNvPr>
          <p:cNvSpPr>
            <a:spLocks noGrp="1"/>
          </p:cNvSpPr>
          <p:nvPr>
            <p:ph type="sldNum" sz="quarter" idx="12"/>
          </p:nvPr>
        </p:nvSpPr>
        <p:spPr/>
        <p:txBody>
          <a:bodyPr/>
          <a:lstStyle/>
          <a:p>
            <a:pPr>
              <a:defRPr/>
            </a:pPr>
            <a:fld id="{8E35B453-7314-4BBD-9303-11C6BECC4B0D}" type="slidenum">
              <a:rPr lang="en-GB" altLang="en-US" smtClean="0"/>
              <a:pPr>
                <a:defRPr/>
              </a:pPr>
              <a:t>13</a:t>
            </a:fld>
            <a:endParaRPr lang="en-GB" altLang="en-US" dirty="0"/>
          </a:p>
        </p:txBody>
      </p:sp>
    </p:spTree>
    <p:extLst>
      <p:ext uri="{BB962C8B-B14F-4D97-AF65-F5344CB8AC3E}">
        <p14:creationId xmlns:p14="http://schemas.microsoft.com/office/powerpoint/2010/main" val="397654113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F181-116C-4EC2-9CED-27F331B30C88}"/>
              </a:ext>
            </a:extLst>
          </p:cNvPr>
          <p:cNvSpPr>
            <a:spLocks noGrp="1"/>
          </p:cNvSpPr>
          <p:nvPr>
            <p:ph type="title"/>
          </p:nvPr>
        </p:nvSpPr>
        <p:spPr/>
        <p:txBody>
          <a:bodyPr/>
          <a:lstStyle/>
          <a:p>
            <a:r>
              <a:rPr lang="en-GB" dirty="0"/>
              <a:t>A Stochastic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7B9D061-7C30-4649-A206-50FFAEFA9D52}"/>
                  </a:ext>
                </a:extLst>
              </p:cNvPr>
              <p:cNvSpPr>
                <a:spLocks noGrp="1"/>
              </p:cNvSpPr>
              <p:nvPr>
                <p:ph idx="1"/>
              </p:nvPr>
            </p:nvSpPr>
            <p:spPr/>
            <p:txBody>
              <a:bodyPr>
                <a:normAutofit fontScale="625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𝜂</m:t>
                          </m:r>
                        </m:e>
                        <m:sub>
                          <m:r>
                            <a:rPr lang="en-GB" i="1">
                              <a:latin typeface="Cambria Math" panose="02040503050406030204" pitchFamily="18" charset="0"/>
                            </a:rPr>
                            <m:t>𝑡</m:t>
                          </m:r>
                        </m:sub>
                      </m:sSub>
                      <m:r>
                        <a:rPr lang="en-GB" i="1">
                          <a:latin typeface="Cambria Math" panose="02040503050406030204" pitchFamily="18" charset="0"/>
                        </a:rPr>
                        <m:t>=</m:t>
                      </m:r>
                      <m:r>
                        <a:rPr lang="en-GB" i="1">
                          <a:latin typeface="Cambria Math" panose="02040503050406030204" pitchFamily="18" charset="0"/>
                        </a:rPr>
                        <m:t>𝜂</m:t>
                      </m:r>
                      <m:r>
                        <a:rPr lang="en-GB" i="1">
                          <a:latin typeface="Cambria Math" panose="02040503050406030204" pitchFamily="18" charset="0"/>
                        </a:rPr>
                        <m:t>(</m:t>
                      </m:r>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𝑇</m:t>
                      </m:r>
                      <m:r>
                        <a:rPr lang="en-GB" i="1">
                          <a:latin typeface="Cambria Math" panose="02040503050406030204" pitchFamily="18" charset="0"/>
                        </a:rPr>
                        <m:t>)</m:t>
                      </m:r>
                    </m:oMath>
                  </m:oMathPara>
                </a14:m>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𝑡</m:t>
                          </m:r>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𝑡</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𝑖</m:t>
                          </m:r>
                        </m:e>
                        <m:sub>
                          <m:r>
                            <a:rPr lang="en-GB" b="0" i="1" smtClean="0">
                              <a:latin typeface="Cambria Math" panose="02040503050406030204" pitchFamily="18" charset="0"/>
                            </a:rPr>
                            <m:t>𝑡</m:t>
                          </m:r>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𝑡</m:t>
                          </m:r>
                          <m:r>
                            <a:rPr lang="en-GB" b="0" i="1" smtClean="0">
                              <a:latin typeface="Cambria Math" panose="02040503050406030204" pitchFamily="18" charset="0"/>
                            </a:rPr>
                            <m:t>+1</m:t>
                          </m:r>
                        </m:sub>
                      </m:sSub>
                      <m:r>
                        <a:rPr lang="en-GB" b="0" i="1" smtClean="0">
                          <a:latin typeface="Cambria Math" panose="02040503050406030204" pitchFamily="18" charset="0"/>
                        </a:rPr>
                        <m:t>)</m:t>
                      </m:r>
                    </m:oMath>
                  </m:oMathPara>
                </a14:m>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𝑖</m:t>
                          </m:r>
                        </m:e>
                        <m:sub>
                          <m:r>
                            <a:rPr lang="en-GB" i="1">
                              <a:latin typeface="Cambria Math" panose="02040503050406030204" pitchFamily="18" charset="0"/>
                            </a:rPr>
                            <m:t>𝑡</m:t>
                          </m:r>
                          <m:r>
                            <a:rPr lang="en-GB" i="1">
                              <a:latin typeface="Cambria Math" panose="02040503050406030204" pitchFamily="18" charset="0"/>
                            </a:rPr>
                            <m:t>+1</m:t>
                          </m:r>
                        </m:sub>
                      </m:sSub>
                      <m:r>
                        <a:rPr lang="en-GB" b="0" i="1" smtClean="0">
                          <a:latin typeface="Cambria Math" panose="02040503050406030204" pitchFamily="18" charset="0"/>
                        </a:rPr>
                        <m:t>=</m:t>
                      </m:r>
                      <m:r>
                        <a:rPr lang="en-GB" b="0" i="1" smtClean="0">
                          <a:latin typeface="Cambria Math" panose="02040503050406030204" pitchFamily="18" charset="0"/>
                        </a:rPr>
                        <m:t>𝑘</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𝑖</m:t>
                          </m:r>
                        </m:e>
                        <m:sub>
                          <m:r>
                            <a:rPr lang="en-GB" b="0" i="1" smtClean="0">
                              <a:latin typeface="Cambria Math" panose="02040503050406030204" pitchFamily="18" charset="0"/>
                            </a:rPr>
                            <m:t>𝑡</m:t>
                          </m:r>
                        </m:sub>
                      </m:sSub>
                      <m:r>
                        <a:rPr lang="en-GB" b="0" i="1" smtClean="0">
                          <a:latin typeface="Cambria Math" panose="02040503050406030204" pitchFamily="18" charset="0"/>
                        </a:rPr>
                        <m:t>+</m:t>
                      </m:r>
                      <m:r>
                        <a:rPr lang="en-GB" b="0" i="1" smtClean="0">
                          <a:latin typeface="Cambria Math" panose="02040503050406030204" pitchFamily="18" charset="0"/>
                        </a:rPr>
                        <m:t>𝜎</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𝑡</m:t>
                          </m:r>
                        </m:sub>
                      </m:sSub>
                    </m:oMath>
                  </m:oMathPara>
                </a14:m>
                <a:endParaRPr lang="en-GB" b="0" dirty="0"/>
              </a:p>
              <a:p>
                <a:pPr marL="0" indent="0">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𝑡</m:t>
                          </m:r>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𝜂</m:t>
                          </m:r>
                        </m:e>
                        <m:sub>
                          <m:r>
                            <a:rPr lang="en-GB" b="0" i="1" smtClean="0">
                              <a:latin typeface="Cambria Math" panose="02040503050406030204" pitchFamily="18" charset="0"/>
                            </a:rPr>
                            <m:t>𝑡</m:t>
                          </m:r>
                        </m:sub>
                      </m:sSub>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Ψ</m:t>
                          </m:r>
                        </m:e>
                        <m:sub>
                          <m:r>
                            <a:rPr lang="en-GB" b="0" i="1" smtClean="0">
                              <a:latin typeface="Cambria Math" panose="02040503050406030204" pitchFamily="18" charset="0"/>
                            </a:rPr>
                            <m:t>𝑡</m:t>
                          </m:r>
                        </m:sub>
                      </m:sSub>
                      <m:r>
                        <a:rPr lang="en-GB" b="0" i="1" smtClean="0">
                          <a:latin typeface="Cambria Math" panose="02040503050406030204" pitchFamily="18" charset="0"/>
                        </a:rPr>
                        <m:t>𝜈</m:t>
                      </m:r>
                      <m:d>
                        <m:dPr>
                          <m:ctrlPr>
                            <a:rPr lang="en-GB" b="0" i="1" smtClean="0">
                              <a:latin typeface="Cambria Math" panose="02040503050406030204" pitchFamily="18" charset="0"/>
                            </a:rPr>
                          </m:ctrlPr>
                        </m:dPr>
                        <m:e>
                          <m:r>
                            <m:rPr>
                              <m:sty m:val="p"/>
                            </m:rPr>
                            <a:rPr lang="en-GB" b="0" i="0" smtClean="0">
                              <a:latin typeface="Cambria Math" panose="02040503050406030204" pitchFamily="18" charset="0"/>
                            </a:rPr>
                            <m:t>Γ</m:t>
                          </m:r>
                        </m:e>
                      </m:d>
                    </m:oMath>
                  </m:oMathPara>
                </a14:m>
                <a:endParaRPr lang="en-GB" b="0" dirty="0"/>
              </a:p>
              <a:p>
                <a:pPr marL="0" indent="0">
                  <a:buNone/>
                </a:pPr>
                <a14:m>
                  <m:oMathPara xmlns:m="http://schemas.openxmlformats.org/officeDocument/2006/math">
                    <m:oMathParaPr>
                      <m:jc m:val="centerGroup"/>
                    </m:oMathParaPr>
                    <m:oMath xmlns:m="http://schemas.openxmlformats.org/officeDocument/2006/math">
                      <m:r>
                        <m:rPr>
                          <m:sty m:val="p"/>
                        </m:rPr>
                        <a:rPr lang="en-GB" b="0" i="0" smtClean="0">
                          <a:latin typeface="Cambria Math" panose="02040503050406030204" pitchFamily="18" charset="0"/>
                        </a:rPr>
                        <m:t>Γ</m:t>
                      </m:r>
                      <m:r>
                        <a:rPr lang="en-GB" b="0" i="1" smtClean="0">
                          <a:latin typeface="Cambria Math" panose="02040503050406030204" pitchFamily="18" charset="0"/>
                        </a:rPr>
                        <m:t>=</m:t>
                      </m:r>
                      <m:r>
                        <a:rPr lang="en-GB" b="0" i="1" smtClean="0">
                          <a:latin typeface="Cambria Math" panose="02040503050406030204" pitchFamily="18" charset="0"/>
                        </a:rPr>
                        <m:t>𝑟</m:t>
                      </m:r>
                      <m:d>
                        <m:dPr>
                          <m:ctrlPr>
                            <a:rPr lang="en-GB" b="0" i="1" smtClean="0">
                              <a:latin typeface="Cambria Math" panose="02040503050406030204" pitchFamily="18" charset="0"/>
                            </a:rPr>
                          </m:ctrlPr>
                        </m:dPr>
                        <m:e>
                          <m:r>
                            <a:rPr lang="en-GB" b="0" i="1" smtClean="0">
                              <a:latin typeface="Cambria Math" panose="02040503050406030204" pitchFamily="18" charset="0"/>
                            </a:rPr>
                            <m:t>𝜎</m:t>
                          </m:r>
                          <m:r>
                            <a:rPr lang="en-GB" b="0" i="1" smtClean="0">
                              <a:latin typeface="Cambria Math" panose="02040503050406030204" pitchFamily="18" charset="0"/>
                            </a:rPr>
                            <m:t>,</m:t>
                          </m:r>
                          <m:r>
                            <a:rPr lang="en-GB" b="0" i="1" smtClean="0">
                              <a:latin typeface="Cambria Math" panose="02040503050406030204" pitchFamily="18" charset="0"/>
                            </a:rPr>
                            <m:t>𝜌</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𝑡</m:t>
                              </m:r>
                            </m:sub>
                          </m:sSub>
                        </m:e>
                      </m:d>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nary>
                        <m:naryPr>
                          <m:chr m:val="∑"/>
                          <m:supHide m:val="on"/>
                          <m:ctrlPr>
                            <a:rPr lang="en-GB" i="1">
                              <a:latin typeface="Cambria Math" panose="02040503050406030204" pitchFamily="18" charset="0"/>
                            </a:rPr>
                          </m:ctrlPr>
                        </m:naryPr>
                        <m:sub>
                          <m:r>
                            <a:rPr lang="en-GB" i="1">
                              <a:latin typeface="Cambria Math" panose="02040503050406030204" pitchFamily="18" charset="0"/>
                            </a:rPr>
                            <m:t>𝑖</m:t>
                          </m:r>
                          <m:r>
                            <a:rPr lang="en-GB" i="1">
                              <a:latin typeface="Cambria Math" panose="02040503050406030204" pitchFamily="18" charset="0"/>
                            </a:rPr>
                            <m:t>=0</m:t>
                          </m:r>
                        </m:sub>
                        <m:sup/>
                        <m:e>
                          <m:r>
                            <a:rPr lang="en-GB" i="1">
                              <a:latin typeface="Cambria Math" panose="02040503050406030204" pitchFamily="18" charset="0"/>
                            </a:rPr>
                            <m:t>𝑢</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𝐴</m:t>
                              </m:r>
                            </m:e>
                            <m:sub>
                              <m:r>
                                <a:rPr lang="en-GB" i="1">
                                  <a:latin typeface="Cambria Math" panose="02040503050406030204" pitchFamily="18" charset="0"/>
                                </a:rPr>
                                <m:t>𝑖</m:t>
                              </m:r>
                            </m:sub>
                          </m:sSub>
                          <m:r>
                            <a:rPr lang="en-GB" i="1">
                              <a:latin typeface="Cambria Math" panose="02040503050406030204" pitchFamily="18" charset="0"/>
                            </a:rPr>
                            <m:t>,</m:t>
                          </m:r>
                          <m:r>
                            <a:rPr lang="en-GB" i="1">
                              <a:latin typeface="Cambria Math" panose="02040503050406030204" pitchFamily="18" charset="0"/>
                            </a:rPr>
                            <m:t>𝜌</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𝜈</m:t>
                              </m:r>
                            </m:e>
                            <m:sub>
                              <m:r>
                                <a:rPr lang="en-GB" i="1">
                                  <a:latin typeface="Cambria Math" panose="02040503050406030204" pitchFamily="18" charset="0"/>
                                </a:rPr>
                                <m:t>𝑖</m:t>
                              </m:r>
                            </m:sub>
                          </m:sSub>
                          <m:r>
                            <a:rPr lang="en-GB" i="1">
                              <a:latin typeface="Cambria Math" panose="02040503050406030204" pitchFamily="18" charset="0"/>
                            </a:rPr>
                            <m:t>)</m:t>
                          </m:r>
                        </m:e>
                      </m:nary>
                    </m:oMath>
                  </m:oMathPara>
                </a14:m>
                <a:endParaRPr lang="en-GB" b="0" dirty="0"/>
              </a:p>
              <a:p>
                <a:pPr marL="0" indent="0">
                  <a:buNone/>
                </a:pPr>
                <a:endParaRPr lang="en-GB" dirty="0"/>
              </a:p>
              <a:p>
                <a:r>
                  <a:rPr lang="en-GB" dirty="0"/>
                  <a:t>Income follows a stochastic process with uncertainty </a:t>
                </a:r>
                <a14:m>
                  <m:oMath xmlns:m="http://schemas.openxmlformats.org/officeDocument/2006/math">
                    <m:r>
                      <a:rPr lang="en-GB" i="1">
                        <a:latin typeface="Cambria Math" panose="02040503050406030204" pitchFamily="18" charset="0"/>
                      </a:rPr>
                      <m:t>𝜎</m:t>
                    </m:r>
                  </m:oMath>
                </a14:m>
                <a:r>
                  <a:rPr lang="en-GB" dirty="0"/>
                  <a:t> – but the consumer sets quality </a:t>
                </a:r>
                <a14:m>
                  <m:oMath xmlns:m="http://schemas.openxmlformats.org/officeDocument/2006/math">
                    <m:r>
                      <a:rPr lang="en-GB" i="1">
                        <a:latin typeface="Cambria Math" panose="02040503050406030204" pitchFamily="18" charset="0"/>
                      </a:rPr>
                      <m:t>𝜈</m:t>
                    </m:r>
                    <m:r>
                      <a:rPr lang="en-GB" i="1">
                        <a:latin typeface="Cambria Math" panose="02040503050406030204" pitchFamily="18" charset="0"/>
                      </a:rPr>
                      <m:t> </m:t>
                    </m:r>
                  </m:oMath>
                </a14:m>
                <a:r>
                  <a:rPr lang="en-GB" dirty="0"/>
                  <a:t>based on </a:t>
                </a:r>
                <a14:m>
                  <m:oMath xmlns:m="http://schemas.openxmlformats.org/officeDocument/2006/math">
                    <m:r>
                      <m:rPr>
                        <m:sty m:val="p"/>
                      </m:rPr>
                      <a:rPr lang="en-GB" b="0" i="0" smtClean="0">
                        <a:latin typeface="Cambria Math" panose="02040503050406030204" pitchFamily="18" charset="0"/>
                      </a:rPr>
                      <m:t>Γ</m:t>
                    </m:r>
                  </m:oMath>
                </a14:m>
                <a:r>
                  <a:rPr lang="en-GB" dirty="0"/>
                  <a:t> – returning different discounting factors based on </a:t>
                </a:r>
                <a14:m>
                  <m:oMath xmlns:m="http://schemas.openxmlformats.org/officeDocument/2006/math">
                    <m:r>
                      <a:rPr lang="en-GB" b="0" i="1" smtClean="0">
                        <a:latin typeface="Cambria Math" panose="02040503050406030204" pitchFamily="18" charset="0"/>
                      </a:rPr>
                      <m:t>𝜌</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𝑡</m:t>
                        </m:r>
                      </m:sub>
                    </m:sSub>
                  </m:oMath>
                </a14:m>
                <a:endParaRPr lang="en-GB" dirty="0"/>
              </a:p>
              <a:p>
                <a:r>
                  <a:rPr lang="en-GB" dirty="0"/>
                  <a:t>Given a utility function </a:t>
                </a:r>
                <a14:m>
                  <m:oMath xmlns:m="http://schemas.openxmlformats.org/officeDocument/2006/math">
                    <m:r>
                      <m:rPr>
                        <m:sty m:val="p"/>
                      </m:rPr>
                      <a:rPr lang="en-GB">
                        <a:latin typeface="Cambria Math" panose="02040503050406030204" pitchFamily="18" charset="0"/>
                      </a:rPr>
                      <m:t>u</m:t>
                    </m:r>
                    <m:r>
                      <a:rPr lang="en-GB">
                        <a:latin typeface="Cambria Math" panose="02040503050406030204" pitchFamily="18" charset="0"/>
                      </a:rPr>
                      <m:t>(</m:t>
                    </m:r>
                    <m:r>
                      <m:rPr>
                        <m:sty m:val="p"/>
                      </m:rPr>
                      <a:rPr lang="en-GB">
                        <a:latin typeface="Cambria Math" panose="02040503050406030204" pitchFamily="18" charset="0"/>
                      </a:rPr>
                      <m:t>A</m:t>
                    </m:r>
                    <m:r>
                      <a:rPr lang="en-GB">
                        <a:latin typeface="Cambria Math" panose="02040503050406030204" pitchFamily="18" charset="0"/>
                      </a:rPr>
                      <m:t>,</m:t>
                    </m:r>
                    <m:r>
                      <a:rPr lang="en-GB" i="1">
                        <a:latin typeface="Cambria Math" panose="02040503050406030204" pitchFamily="18" charset="0"/>
                      </a:rPr>
                      <m:t>𝜌</m:t>
                    </m:r>
                    <m:r>
                      <a:rPr lang="en-GB">
                        <a:latin typeface="Cambria Math" panose="02040503050406030204" pitchFamily="18" charset="0"/>
                      </a:rPr>
                      <m:t>,</m:t>
                    </m:r>
                    <m:r>
                      <a:rPr lang="en-GB" i="1">
                        <a:latin typeface="Cambria Math" panose="02040503050406030204" pitchFamily="18" charset="0"/>
                      </a:rPr>
                      <m:t>𝜈</m:t>
                    </m:r>
                    <m:r>
                      <a:rPr lang="en-GB" i="1">
                        <a:latin typeface="Cambria Math" panose="02040503050406030204" pitchFamily="18" charset="0"/>
                      </a:rPr>
                      <m:t>)</m:t>
                    </m:r>
                  </m:oMath>
                </a14:m>
                <a:r>
                  <a:rPr lang="en-GB" dirty="0"/>
                  <a:t>, a consumer would solve the expected value of </a:t>
                </a:r>
                <a14:m>
                  <m:oMath xmlns:m="http://schemas.openxmlformats.org/officeDocument/2006/math">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𝑖</m:t>
                        </m:r>
                        <m:r>
                          <a:rPr lang="en-GB" b="0" i="1" smtClean="0">
                            <a:latin typeface="Cambria Math" panose="02040503050406030204" pitchFamily="18" charset="0"/>
                          </a:rPr>
                          <m:t>=0</m:t>
                        </m:r>
                      </m:sub>
                      <m:sup/>
                      <m:e>
                        <m:r>
                          <a:rPr lang="en-GB" b="0" i="1" smtClean="0">
                            <a:latin typeface="Cambria Math" panose="02040503050406030204" pitchFamily="18" charset="0"/>
                          </a:rPr>
                          <m:t>𝑢</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𝑖</m:t>
                            </m:r>
                          </m:sub>
                        </m:sSub>
                        <m:r>
                          <a:rPr lang="en-GB" b="0" i="1" smtClean="0">
                            <a:latin typeface="Cambria Math" panose="02040503050406030204" pitchFamily="18" charset="0"/>
                          </a:rPr>
                          <m:t>,</m:t>
                        </m:r>
                        <m:r>
                          <a:rPr lang="en-GB" b="0" i="1" smtClean="0">
                            <a:latin typeface="Cambria Math" panose="02040503050406030204" pitchFamily="18" charset="0"/>
                          </a:rPr>
                          <m:t>𝜌</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𝜈</m:t>
                            </m:r>
                          </m:e>
                          <m:sub>
                            <m:r>
                              <a:rPr lang="en-GB" b="0" i="1" smtClean="0">
                                <a:latin typeface="Cambria Math" panose="02040503050406030204" pitchFamily="18" charset="0"/>
                              </a:rPr>
                              <m:t>𝑖</m:t>
                            </m:r>
                          </m:sub>
                        </m:sSub>
                        <m:r>
                          <a:rPr lang="en-GB" b="0" i="1" smtClean="0">
                            <a:latin typeface="Cambria Math" panose="02040503050406030204" pitchFamily="18" charset="0"/>
                          </a:rPr>
                          <m:t>)</m:t>
                        </m:r>
                      </m:e>
                    </m:nary>
                  </m:oMath>
                </a14:m>
                <a:r>
                  <a:rPr lang="en-GB" dirty="0"/>
                  <a:t>.  This would result in a stochastic dynamic optimisation problem – which is often solved through simulations. Log-linear approaches are discouraged</a:t>
                </a:r>
              </a:p>
              <a:p>
                <a:r>
                  <a:rPr lang="en-GB" dirty="0"/>
                  <a:t>Notice that on one hand, someone with a high material net-worth does not need to expend on quality to compete with others but on the other, she also matches her consumption with her expected net worth based on a subjective probability</a:t>
                </a:r>
              </a:p>
              <a:p>
                <a:pPr marL="0" indent="0">
                  <a:buNone/>
                </a:pPr>
                <a:endParaRPr lang="en-GB" dirty="0"/>
              </a:p>
            </p:txBody>
          </p:sp>
        </mc:Choice>
        <mc:Fallback xmlns="">
          <p:sp>
            <p:nvSpPr>
              <p:cNvPr id="3" name="Content Placeholder 2">
                <a:extLst>
                  <a:ext uri="{FF2B5EF4-FFF2-40B4-BE49-F238E27FC236}">
                    <a16:creationId xmlns:a16="http://schemas.microsoft.com/office/drawing/2014/main" id="{47B9D061-7C30-4649-A206-50FFAEFA9D52}"/>
                  </a:ext>
                </a:extLst>
              </p:cNvPr>
              <p:cNvSpPr>
                <a:spLocks noGrp="1" noRot="1" noChangeAspect="1" noMove="1" noResize="1" noEditPoints="1" noAdjustHandles="1" noChangeArrowheads="1" noChangeShapeType="1" noTextEdit="1"/>
              </p:cNvSpPr>
              <p:nvPr>
                <p:ph idx="1"/>
              </p:nvPr>
            </p:nvSpPr>
            <p:spPr>
              <a:blipFill>
                <a:blip r:embed="rId2"/>
                <a:stretch>
                  <a:fillRect r="-618"/>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596497DD-EA4E-4EC4-844C-D5327A2802C5}"/>
              </a:ext>
            </a:extLst>
          </p:cNvPr>
          <p:cNvSpPr>
            <a:spLocks noGrp="1"/>
          </p:cNvSpPr>
          <p:nvPr>
            <p:ph type="sldNum" sz="quarter" idx="12"/>
          </p:nvPr>
        </p:nvSpPr>
        <p:spPr/>
        <p:txBody>
          <a:bodyPr/>
          <a:lstStyle/>
          <a:p>
            <a:pPr>
              <a:defRPr/>
            </a:pPr>
            <a:fld id="{8E35B453-7314-4BBD-9303-11C6BECC4B0D}" type="slidenum">
              <a:rPr lang="en-GB" altLang="en-US" smtClean="0"/>
              <a:pPr>
                <a:defRPr/>
              </a:pPr>
              <a:t>14</a:t>
            </a:fld>
            <a:endParaRPr lang="en-GB" altLang="en-US" dirty="0"/>
          </a:p>
        </p:txBody>
      </p:sp>
    </p:spTree>
    <p:extLst>
      <p:ext uri="{BB962C8B-B14F-4D97-AF65-F5344CB8AC3E}">
        <p14:creationId xmlns:p14="http://schemas.microsoft.com/office/powerpoint/2010/main" val="236625476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8BFB1-E711-46FE-9640-ACB165329918}"/>
              </a:ext>
            </a:extLst>
          </p:cNvPr>
          <p:cNvSpPr>
            <a:spLocks noGrp="1"/>
          </p:cNvSpPr>
          <p:nvPr>
            <p:ph type="title"/>
          </p:nvPr>
        </p:nvSpPr>
        <p:spPr/>
        <p:txBody>
          <a:bodyPr/>
          <a:lstStyle/>
          <a:p>
            <a:r>
              <a:rPr lang="en-GB" dirty="0"/>
              <a:t>A simpler non-stochastic formulation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C17D304-52FB-40B2-8A70-166828E93AA6}"/>
                  </a:ext>
                </a:extLst>
              </p:cNvPr>
              <p:cNvSpPr>
                <a:spLocks noGrp="1"/>
              </p:cNvSpPr>
              <p:nvPr>
                <p:ph idx="1"/>
              </p:nvPr>
            </p:nvSpPr>
            <p:spPr>
              <a:xfrm>
                <a:off x="628650" y="1370012"/>
                <a:ext cx="4476750" cy="3498849"/>
              </a:xfrm>
            </p:spPr>
            <p:txBody>
              <a:bodyPr>
                <a:normAutofit fontScale="700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𝜂</m:t>
                          </m:r>
                        </m:e>
                        <m:sub>
                          <m:r>
                            <a:rPr lang="en-GB" i="1">
                              <a:latin typeface="Cambria Math" panose="02040503050406030204" pitchFamily="18" charset="0"/>
                            </a:rPr>
                            <m:t>𝑡</m:t>
                          </m:r>
                        </m:sub>
                      </m:sSub>
                      <m:r>
                        <a:rPr lang="en-GB" i="1">
                          <a:latin typeface="Cambria Math" panose="02040503050406030204" pitchFamily="18" charset="0"/>
                        </a:rPr>
                        <m:t>=</m:t>
                      </m:r>
                      <m:r>
                        <a:rPr lang="en-GB" i="1">
                          <a:latin typeface="Cambria Math" panose="02040503050406030204" pitchFamily="18" charset="0"/>
                        </a:rPr>
                        <m:t>𝜂</m:t>
                      </m:r>
                      <m:r>
                        <a:rPr lang="en-GB" i="1">
                          <a:latin typeface="Cambria Math" panose="02040503050406030204" pitchFamily="18" charset="0"/>
                        </a:rPr>
                        <m:t>(</m:t>
                      </m:r>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𝑇</m:t>
                      </m:r>
                      <m:r>
                        <a:rPr lang="en-GB" i="1">
                          <a:latin typeface="Cambria Math" panose="02040503050406030204" pitchFamily="18" charset="0"/>
                        </a:rPr>
                        <m:t>)</m:t>
                      </m:r>
                    </m:oMath>
                  </m:oMathPara>
                </a14:m>
                <a:endParaRPr lang="en-GB" dirty="0"/>
              </a:p>
              <a:p>
                <a:pPr marL="0" indent="0">
                  <a:buNone/>
                </a:pPr>
                <a:endParaRPr lang="en-GB"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𝐴</m:t>
                          </m:r>
                        </m:e>
                        <m:sub>
                          <m:r>
                            <a:rPr lang="en-GB" i="1">
                              <a:latin typeface="Cambria Math" panose="02040503050406030204" pitchFamily="18" charset="0"/>
                            </a:rPr>
                            <m:t>𝑡</m:t>
                          </m:r>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𝐴</m:t>
                          </m:r>
                        </m:e>
                        <m:sub>
                          <m:r>
                            <a:rPr lang="en-GB" i="1">
                              <a:latin typeface="Cambria Math" panose="02040503050406030204" pitchFamily="18" charset="0"/>
                            </a:rPr>
                            <m:t>𝑡</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𝑖</m:t>
                          </m:r>
                        </m:e>
                        <m:sub>
                          <m:r>
                            <a:rPr lang="en-GB" i="1">
                              <a:latin typeface="Cambria Math" panose="02040503050406030204" pitchFamily="18" charset="0"/>
                            </a:rPr>
                            <m:t>𝑡</m:t>
                          </m:r>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𝑐</m:t>
                          </m:r>
                        </m:e>
                        <m:sub>
                          <m:r>
                            <a:rPr lang="en-GB" i="1">
                              <a:latin typeface="Cambria Math" panose="02040503050406030204" pitchFamily="18" charset="0"/>
                            </a:rPr>
                            <m:t>𝑡</m:t>
                          </m:r>
                          <m:r>
                            <a:rPr lang="en-GB" i="1">
                              <a:latin typeface="Cambria Math" panose="02040503050406030204" pitchFamily="18" charset="0"/>
                            </a:rPr>
                            <m:t>+1</m:t>
                          </m:r>
                        </m:sub>
                      </m:sSub>
                      <m:r>
                        <a:rPr lang="en-GB" i="1">
                          <a:latin typeface="Cambria Math" panose="02040503050406030204" pitchFamily="18" charset="0"/>
                        </a:rPr>
                        <m:t>)</m:t>
                      </m:r>
                    </m:oMath>
                  </m:oMathPara>
                </a14:m>
                <a:endParaRPr lang="en-GB" dirty="0"/>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𝑖</m:t>
                          </m:r>
                        </m:e>
                        <m:sub>
                          <m:r>
                            <a:rPr lang="en-GB" i="1">
                              <a:latin typeface="Cambria Math" panose="02040503050406030204" pitchFamily="18" charset="0"/>
                            </a:rPr>
                            <m:t>𝑡</m:t>
                          </m:r>
                          <m:r>
                            <a:rPr lang="en-GB" i="1">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rPr>
                        <m:t>𝑘</m:t>
                      </m:r>
                      <m:sSub>
                        <m:sSubPr>
                          <m:ctrlPr>
                            <a:rPr lang="en-GB" i="1">
                              <a:latin typeface="Cambria Math" panose="02040503050406030204" pitchFamily="18" charset="0"/>
                            </a:rPr>
                          </m:ctrlPr>
                        </m:sSubPr>
                        <m:e>
                          <m:r>
                            <a:rPr lang="en-GB" i="1">
                              <a:latin typeface="Cambria Math" panose="02040503050406030204" pitchFamily="18" charset="0"/>
                            </a:rPr>
                            <m:t>𝑖</m:t>
                          </m:r>
                        </m:e>
                        <m:sub>
                          <m:r>
                            <a:rPr lang="en-GB" i="1">
                              <a:latin typeface="Cambria Math" panose="02040503050406030204" pitchFamily="18" charset="0"/>
                            </a:rPr>
                            <m:t>𝑡</m:t>
                          </m:r>
                        </m:sub>
                      </m:sSub>
                    </m:oMath>
                  </m:oMathPara>
                </a14:m>
                <a:endParaRPr lang="en-GB" dirty="0"/>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𝑐</m:t>
                          </m:r>
                        </m:e>
                        <m:sub>
                          <m:r>
                            <a:rPr lang="en-GB" i="1">
                              <a:latin typeface="Cambria Math" panose="02040503050406030204" pitchFamily="18" charset="0"/>
                            </a:rPr>
                            <m:t>𝑡</m:t>
                          </m:r>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d>
                            <m:dPr>
                              <m:ctrlPr>
                                <a:rPr lang="en-GB" b="0" i="1" smtClean="0">
                                  <a:latin typeface="Cambria Math" panose="02040503050406030204" pitchFamily="18" charset="0"/>
                                </a:rPr>
                              </m:ctrlPr>
                            </m:dPr>
                            <m:e>
                              <m:r>
                                <a:rPr lang="en-GB" b="0" i="1" smtClean="0">
                                  <a:latin typeface="Cambria Math" panose="02040503050406030204" pitchFamily="18" charset="0"/>
                                </a:rPr>
                                <m:t>1+</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𝜈</m:t>
                                  </m:r>
                                </m:e>
                                <m:sub>
                                  <m:r>
                                    <a:rPr lang="en-GB" b="0" i="1" smtClean="0">
                                      <a:latin typeface="Cambria Math" panose="02040503050406030204" pitchFamily="18" charset="0"/>
                                    </a:rPr>
                                    <m:t>𝑡</m:t>
                                  </m:r>
                                  <m:r>
                                    <a:rPr lang="en-GB" b="0" i="1" smtClean="0">
                                      <a:latin typeface="Cambria Math" panose="02040503050406030204" pitchFamily="18" charset="0"/>
                                    </a:rPr>
                                    <m:t>+1</m:t>
                                  </m:r>
                                </m:sub>
                              </m:sSub>
                            </m:e>
                          </m:d>
                          <m:r>
                            <a:rPr lang="en-GB" i="1">
                              <a:latin typeface="Cambria Math" panose="02040503050406030204" pitchFamily="18" charset="0"/>
                            </a:rPr>
                            <m:t>𝜂</m:t>
                          </m:r>
                        </m:e>
                        <m:sub>
                          <m:r>
                            <a:rPr lang="en-GB" i="1">
                              <a:latin typeface="Cambria Math" panose="02040503050406030204" pitchFamily="18" charset="0"/>
                            </a:rPr>
                            <m:t>𝑡</m:t>
                          </m:r>
                        </m:sub>
                      </m:sSub>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Ψ</m:t>
                          </m:r>
                        </m:e>
                        <m:sub>
                          <m:r>
                            <a:rPr lang="en-GB" b="0" i="1" smtClean="0">
                              <a:latin typeface="Cambria Math" panose="02040503050406030204" pitchFamily="18" charset="0"/>
                            </a:rPr>
                            <m:t>𝑡</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𝜂</m:t>
                          </m:r>
                        </m:e>
                        <m:sub>
                          <m:r>
                            <a:rPr lang="en-GB" b="0" i="1" smtClean="0">
                              <a:latin typeface="Cambria Math" panose="02040503050406030204" pitchFamily="18" charset="0"/>
                            </a:rPr>
                            <m:t>𝑡</m:t>
                          </m:r>
                        </m:sub>
                      </m:sSub>
                      <m:r>
                        <a:rPr lang="en-GB" b="0" i="1" smtClean="0">
                          <a:latin typeface="Cambria Math" panose="02040503050406030204" pitchFamily="18" charset="0"/>
                        </a:rPr>
                        <m:t>+</m:t>
                      </m:r>
                      <m:r>
                        <a:rPr lang="en-GB" i="1">
                          <a:latin typeface="Cambria Math" panose="02040503050406030204" pitchFamily="18" charset="0"/>
                        </a:rPr>
                        <m:t>𝑝</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𝐴</m:t>
                              </m:r>
                            </m:e>
                            <m:sub>
                              <m:r>
                                <a:rPr lang="en-GB" i="1">
                                  <a:latin typeface="Cambria Math" panose="02040503050406030204" pitchFamily="18" charset="0"/>
                                </a:rPr>
                                <m:t>𝑡</m:t>
                              </m:r>
                            </m:sub>
                          </m:sSub>
                          <m:r>
                            <a:rPr lang="en-GB" b="0" i="1" smtClean="0">
                              <a:latin typeface="Cambria Math" panose="02040503050406030204" pitchFamily="18" charset="0"/>
                            </a:rPr>
                            <m:t>,</m:t>
                          </m:r>
                          <m:r>
                            <a:rPr lang="en-GB" b="0" i="1" smtClean="0">
                              <a:latin typeface="Cambria Math" panose="02040503050406030204" pitchFamily="18" charset="0"/>
                            </a:rPr>
                            <m:t>𝜌</m:t>
                          </m:r>
                        </m:e>
                      </m:d>
                    </m:oMath>
                  </m:oMathPara>
                </a14:m>
                <a:endParaRPr lang="en-GB" dirty="0"/>
              </a:p>
              <a:p>
                <a:pPr marL="0" indent="0">
                  <a:buNone/>
                </a:pPr>
                <a:endParaRPr lang="en-GB" dirty="0"/>
              </a:p>
              <a:p>
                <a:r>
                  <a:rPr lang="en-GB" dirty="0"/>
                  <a:t>To view a particular solution, consider </a:t>
                </a:r>
                <a14:m>
                  <m:oMath xmlns:m="http://schemas.openxmlformats.org/officeDocument/2006/math">
                    <m:r>
                      <a:rPr lang="en-GB" i="1">
                        <a:latin typeface="Cambria Math" panose="02040503050406030204" pitchFamily="18" charset="0"/>
                      </a:rPr>
                      <m:t>𝑝</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𝐴</m:t>
                            </m:r>
                          </m:e>
                          <m:sub>
                            <m:r>
                              <a:rPr lang="en-GB" i="1">
                                <a:latin typeface="Cambria Math" panose="02040503050406030204" pitchFamily="18" charset="0"/>
                              </a:rPr>
                              <m:t>𝑡</m:t>
                            </m:r>
                          </m:sub>
                        </m:sSub>
                      </m:e>
                    </m:d>
                    <m:r>
                      <a:rPr lang="en-GB" b="0" i="1" smtClean="0">
                        <a:latin typeface="Cambria Math" panose="02040503050406030204" pitchFamily="18" charset="0"/>
                      </a:rPr>
                      <m:t>=</m:t>
                    </m:r>
                    <m:r>
                      <a:rPr lang="en-GB" b="0" i="1" smtClean="0">
                        <a:latin typeface="Cambria Math" panose="02040503050406030204" pitchFamily="18" charset="0"/>
                      </a:rPr>
                      <m:t>𝑚</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𝑎</m:t>
                        </m:r>
                      </m:sup>
                    </m:sSup>
                  </m:oMath>
                </a14:m>
                <a:r>
                  <a:rPr lang="en-GB" dirty="0"/>
                  <a:t> and </a:t>
                </a:r>
                <a14:m>
                  <m:oMath xmlns:m="http://schemas.openxmlformats.org/officeDocument/2006/math">
                    <m:r>
                      <a:rPr lang="en-GB" b="0" i="1" smtClean="0">
                        <a:latin typeface="Cambria Math" panose="02040503050406030204" pitchFamily="18" charset="0"/>
                      </a:rPr>
                      <m:t>𝑢</m:t>
                    </m:r>
                    <m:r>
                      <a:rPr lang="en-GB" b="0" i="1" smtClean="0">
                        <a:latin typeface="Cambria Math" panose="02040503050406030204" pitchFamily="18" charset="0"/>
                      </a:rPr>
                      <m:t>=</m:t>
                    </m:r>
                    <m:r>
                      <a:rPr lang="en-GB" b="0" i="1" smtClean="0">
                        <a:latin typeface="Cambria Math" panose="02040503050406030204" pitchFamily="18" charset="0"/>
                      </a:rPr>
                      <m:t>𝛼</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log</m:t>
                        </m:r>
                      </m:fName>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𝑡</m:t>
                                </m:r>
                              </m:sub>
                            </m:sSub>
                          </m:e>
                        </m:d>
                      </m:e>
                    </m:func>
                    <m:r>
                      <a:rPr lang="en-GB" b="0" i="1" smtClean="0">
                        <a:latin typeface="Cambria Math" panose="02040503050406030204" pitchFamily="18" charset="0"/>
                      </a:rPr>
                      <m:t>+</m:t>
                    </m:r>
                    <m:r>
                      <a:rPr lang="en-GB" b="0" i="1" smtClean="0">
                        <a:latin typeface="Cambria Math" panose="02040503050406030204" pitchFamily="18" charset="0"/>
                      </a:rPr>
                      <m:t>𝛽</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log</m:t>
                        </m:r>
                      </m:fName>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𝜈</m:t>
                                </m:r>
                              </m:e>
                              <m:sub>
                                <m:r>
                                  <a:rPr lang="en-GB" b="0" i="1" smtClean="0">
                                    <a:latin typeface="Cambria Math" panose="02040503050406030204" pitchFamily="18" charset="0"/>
                                  </a:rPr>
                                  <m:t>𝑡</m:t>
                                </m:r>
                              </m:sub>
                            </m:sSub>
                          </m:e>
                        </m:d>
                      </m:e>
                    </m:func>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𝛼</m:t>
                        </m:r>
                        <m:r>
                          <a:rPr lang="en-GB" b="0" i="1" smtClean="0">
                            <a:latin typeface="Cambria Math" panose="02040503050406030204" pitchFamily="18" charset="0"/>
                          </a:rPr>
                          <m:t>−</m:t>
                        </m:r>
                        <m:r>
                          <a:rPr lang="en-GB" b="0" i="1" smtClean="0">
                            <a:latin typeface="Cambria Math" panose="02040503050406030204" pitchFamily="18" charset="0"/>
                          </a:rPr>
                          <m:t>𝛽</m:t>
                        </m:r>
                      </m:e>
                    </m:d>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log</m:t>
                        </m:r>
                      </m:fName>
                      <m:e>
                        <m:d>
                          <m:dPr>
                            <m:ctrlPr>
                              <a:rPr lang="en-GB" b="0" i="1" smtClean="0">
                                <a:latin typeface="Cambria Math" panose="02040503050406030204" pitchFamily="18" charset="0"/>
                              </a:rPr>
                            </m:ctrlPr>
                          </m:dPr>
                          <m:e>
                            <m:r>
                              <a:rPr lang="en-GB" b="0" i="1" smtClean="0">
                                <a:latin typeface="Cambria Math" panose="02040503050406030204" pitchFamily="18" charset="0"/>
                              </a:rPr>
                              <m:t>𝜌</m:t>
                            </m:r>
                          </m:e>
                        </m:d>
                      </m:e>
                    </m:func>
                  </m:oMath>
                </a14:m>
                <a:r>
                  <a:rPr lang="en-GB" dirty="0"/>
                  <a:t> where a consumer can adjust </a:t>
                </a:r>
                <a14:m>
                  <m:oMath xmlns:m="http://schemas.openxmlformats.org/officeDocument/2006/math">
                    <m:r>
                      <a:rPr lang="en-GB" i="1">
                        <a:latin typeface="Cambria Math" panose="02040503050406030204" pitchFamily="18" charset="0"/>
                      </a:rPr>
                      <m:t>𝜈</m:t>
                    </m:r>
                  </m:oMath>
                </a14:m>
                <a:r>
                  <a:rPr lang="en-GB" dirty="0"/>
                  <a:t> while cost per need-unit is </a:t>
                </a:r>
                <a14:m>
                  <m:oMath xmlns:m="http://schemas.openxmlformats.org/officeDocument/2006/math">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Ψ</m:t>
                        </m:r>
                      </m:e>
                      <m:sub>
                        <m:r>
                          <a:rPr lang="en-GB" b="0" i="1" smtClean="0">
                            <a:latin typeface="Cambria Math" panose="02040503050406030204" pitchFamily="18" charset="0"/>
                          </a:rPr>
                          <m:t>𝑡</m:t>
                        </m:r>
                      </m:sub>
                    </m:sSub>
                  </m:oMath>
                </a14:m>
                <a:r>
                  <a:rPr lang="en-GB" dirty="0"/>
                  <a:t> and the constraint </a:t>
                </a:r>
                <a14:m>
                  <m:oMath xmlns:m="http://schemas.openxmlformats.org/officeDocument/2006/math">
                    <m:r>
                      <a:rPr lang="en-GB" i="1">
                        <a:latin typeface="Cambria Math" panose="02040503050406030204" pitchFamily="18" charset="0"/>
                      </a:rPr>
                      <m:t>𝑝</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𝐴</m:t>
                            </m:r>
                          </m:e>
                          <m:sub>
                            <m:r>
                              <a:rPr lang="en-GB" i="1">
                                <a:latin typeface="Cambria Math" panose="02040503050406030204" pitchFamily="18" charset="0"/>
                              </a:rPr>
                              <m:t>𝑡</m:t>
                            </m:r>
                          </m:sub>
                        </m:sSub>
                        <m:r>
                          <a:rPr lang="en-GB" i="1">
                            <a:latin typeface="Cambria Math" panose="02040503050406030204" pitchFamily="18" charset="0"/>
                          </a:rPr>
                          <m:t>,</m:t>
                        </m:r>
                        <m:r>
                          <a:rPr lang="en-GB" i="1">
                            <a:latin typeface="Cambria Math" panose="02040503050406030204" pitchFamily="18" charset="0"/>
                          </a:rPr>
                          <m:t>𝜌</m:t>
                        </m:r>
                      </m:e>
                    </m:d>
                  </m:oMath>
                </a14:m>
                <a:r>
                  <a:rPr lang="en-GB" dirty="0"/>
                  <a:t> is brought about by ownership of assets</a:t>
                </a:r>
              </a:p>
              <a:p>
                <a:r>
                  <a:rPr lang="en-GB" dirty="0"/>
                  <a:t>This non-stochastic model replaces </a:t>
                </a:r>
                <a14:m>
                  <m:oMath xmlns:m="http://schemas.openxmlformats.org/officeDocument/2006/math">
                    <m:r>
                      <a:rPr lang="en-GB" i="1">
                        <a:latin typeface="Cambria Math" panose="02040503050406030204" pitchFamily="18" charset="0"/>
                      </a:rPr>
                      <m:t>𝜌</m:t>
                    </m:r>
                  </m:oMath>
                </a14:m>
                <a:r>
                  <a:rPr lang="en-GB" dirty="0"/>
                  <a:t>-based discounting with a cost</a:t>
                </a:r>
              </a:p>
              <a:p>
                <a:endParaRPr lang="en-GB" dirty="0"/>
              </a:p>
            </p:txBody>
          </p:sp>
        </mc:Choice>
        <mc:Fallback>
          <p:sp>
            <p:nvSpPr>
              <p:cNvPr id="3" name="Content Placeholder 2">
                <a:extLst>
                  <a:ext uri="{FF2B5EF4-FFF2-40B4-BE49-F238E27FC236}">
                    <a16:creationId xmlns:a16="http://schemas.microsoft.com/office/drawing/2014/main" id="{0C17D304-52FB-40B2-8A70-166828E93AA6}"/>
                  </a:ext>
                </a:extLst>
              </p:cNvPr>
              <p:cNvSpPr>
                <a:spLocks noGrp="1" noRot="1" noChangeAspect="1" noMove="1" noResize="1" noEditPoints="1" noAdjustHandles="1" noChangeArrowheads="1" noChangeShapeType="1" noTextEdit="1"/>
              </p:cNvSpPr>
              <p:nvPr>
                <p:ph idx="1"/>
              </p:nvPr>
            </p:nvSpPr>
            <p:spPr>
              <a:xfrm>
                <a:off x="628650" y="1370012"/>
                <a:ext cx="4476750" cy="3498849"/>
              </a:xfrm>
              <a:blipFill>
                <a:blip r:embed="rId2"/>
                <a:stretch>
                  <a:fillRect l="-408"/>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750017A4-2421-4F46-9E41-19A7140A79C4}"/>
              </a:ext>
            </a:extLst>
          </p:cNvPr>
          <p:cNvSpPr>
            <a:spLocks noGrp="1"/>
          </p:cNvSpPr>
          <p:nvPr>
            <p:ph type="sldNum" sz="quarter" idx="12"/>
          </p:nvPr>
        </p:nvSpPr>
        <p:spPr/>
        <p:txBody>
          <a:bodyPr/>
          <a:lstStyle/>
          <a:p>
            <a:pPr>
              <a:defRPr/>
            </a:pPr>
            <a:fld id="{8E35B453-7314-4BBD-9303-11C6BECC4B0D}" type="slidenum">
              <a:rPr lang="en-GB" altLang="en-US" smtClean="0"/>
              <a:pPr>
                <a:defRPr/>
              </a:pPr>
              <a:t>15</a:t>
            </a:fld>
            <a:endParaRPr lang="en-GB" altLang="en-US" dirty="0"/>
          </a:p>
        </p:txBody>
      </p:sp>
      <p:pic>
        <p:nvPicPr>
          <p:cNvPr id="5" name="Picture 4" descr="Quality selection with varied T">
            <a:extLst>
              <a:ext uri="{FF2B5EF4-FFF2-40B4-BE49-F238E27FC236}">
                <a16:creationId xmlns:a16="http://schemas.microsoft.com/office/drawing/2014/main" id="{5E3FF4E2-3987-4235-90FF-E4797C00F1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2477" y="855087"/>
            <a:ext cx="2476899" cy="4128165"/>
          </a:xfrm>
          <a:prstGeom prst="rect">
            <a:avLst/>
          </a:prstGeom>
        </p:spPr>
      </p:pic>
    </p:spTree>
    <p:extLst>
      <p:ext uri="{BB962C8B-B14F-4D97-AF65-F5344CB8AC3E}">
        <p14:creationId xmlns:p14="http://schemas.microsoft.com/office/powerpoint/2010/main" val="24711767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B4707-8F64-4DB9-8603-C0BD55EAD3BD}"/>
              </a:ext>
            </a:extLst>
          </p:cNvPr>
          <p:cNvSpPr>
            <a:spLocks noGrp="1"/>
          </p:cNvSpPr>
          <p:nvPr>
            <p:ph type="title"/>
          </p:nvPr>
        </p:nvSpPr>
        <p:spPr/>
        <p:txBody>
          <a:bodyPr/>
          <a:lstStyle/>
          <a:p>
            <a:r>
              <a:rPr lang="en-GB" dirty="0"/>
              <a:t>Empirical Concerns</a:t>
            </a:r>
          </a:p>
        </p:txBody>
      </p:sp>
      <p:sp>
        <p:nvSpPr>
          <p:cNvPr id="3" name="Content Placeholder 2">
            <a:extLst>
              <a:ext uri="{FF2B5EF4-FFF2-40B4-BE49-F238E27FC236}">
                <a16:creationId xmlns:a16="http://schemas.microsoft.com/office/drawing/2014/main" id="{640F76F0-9B0A-46DC-BD18-29A51356C490}"/>
              </a:ext>
            </a:extLst>
          </p:cNvPr>
          <p:cNvSpPr>
            <a:spLocks noGrp="1"/>
          </p:cNvSpPr>
          <p:nvPr>
            <p:ph idx="1"/>
          </p:nvPr>
        </p:nvSpPr>
        <p:spPr>
          <a:xfrm>
            <a:off x="523876" y="1268413"/>
            <a:ext cx="7172324" cy="3742794"/>
          </a:xfrm>
        </p:spPr>
        <p:txBody>
          <a:bodyPr/>
          <a:lstStyle/>
          <a:p>
            <a:r>
              <a:rPr lang="en-GB" dirty="0"/>
              <a:t>Quality is defined with total costs on commodity (many interpretations of quality exist in the literature)</a:t>
            </a:r>
          </a:p>
          <a:p>
            <a:r>
              <a:rPr lang="en-GB" dirty="0"/>
              <a:t>It is easy to determine which characteristics can be passed down to generations in the empirical data</a:t>
            </a:r>
          </a:p>
          <a:p>
            <a:r>
              <a:rPr lang="en-GB" dirty="0"/>
              <a:t>Credit plays a significant role in the current setting (directly to consumers or through governments in the LDCs) – thus requiring us to consider interest rates in the evolution of assets</a:t>
            </a:r>
          </a:p>
          <a:p>
            <a:endParaRPr lang="en-GB" dirty="0"/>
          </a:p>
          <a:p>
            <a:endParaRPr lang="en-GB" dirty="0"/>
          </a:p>
        </p:txBody>
      </p:sp>
      <p:sp>
        <p:nvSpPr>
          <p:cNvPr id="4" name="Slide Number Placeholder 3">
            <a:extLst>
              <a:ext uri="{FF2B5EF4-FFF2-40B4-BE49-F238E27FC236}">
                <a16:creationId xmlns:a16="http://schemas.microsoft.com/office/drawing/2014/main" id="{7636CE9F-02CD-4400-AC8B-651B0264459B}"/>
              </a:ext>
            </a:extLst>
          </p:cNvPr>
          <p:cNvSpPr>
            <a:spLocks noGrp="1"/>
          </p:cNvSpPr>
          <p:nvPr>
            <p:ph type="sldNum" sz="quarter" idx="12"/>
          </p:nvPr>
        </p:nvSpPr>
        <p:spPr/>
        <p:txBody>
          <a:bodyPr/>
          <a:lstStyle/>
          <a:p>
            <a:pPr>
              <a:defRPr/>
            </a:pPr>
            <a:fld id="{8E35B453-7314-4BBD-9303-11C6BECC4B0D}" type="slidenum">
              <a:rPr lang="en-GB" altLang="en-US" smtClean="0"/>
              <a:pPr>
                <a:defRPr/>
              </a:pPr>
              <a:t>16</a:t>
            </a:fld>
            <a:endParaRPr lang="en-GB" altLang="en-US" dirty="0"/>
          </a:p>
        </p:txBody>
      </p:sp>
    </p:spTree>
    <p:extLst>
      <p:ext uri="{BB962C8B-B14F-4D97-AF65-F5344CB8AC3E}">
        <p14:creationId xmlns:p14="http://schemas.microsoft.com/office/powerpoint/2010/main" val="126822915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8C546-8FFD-446E-BDCF-98089415F8BE}"/>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BA2A16AD-BBE9-46B1-A4CE-03E91196953B}"/>
              </a:ext>
            </a:extLst>
          </p:cNvPr>
          <p:cNvSpPr>
            <a:spLocks noGrp="1"/>
          </p:cNvSpPr>
          <p:nvPr>
            <p:ph idx="1"/>
          </p:nvPr>
        </p:nvSpPr>
        <p:spPr/>
        <p:txBody>
          <a:bodyPr>
            <a:normAutofit fontScale="92500"/>
          </a:bodyPr>
          <a:lstStyle/>
          <a:p>
            <a:pPr marL="457200" indent="-457200">
              <a:buFont typeface="+mj-lt"/>
              <a:buAutoNum type="arabicPeriod"/>
            </a:pPr>
            <a:r>
              <a:rPr lang="en-GB" dirty="0"/>
              <a:t>A Deaton, </a:t>
            </a:r>
            <a:r>
              <a:rPr lang="en-GB" i="1" dirty="0"/>
              <a:t>Understanding Consumption</a:t>
            </a:r>
            <a:r>
              <a:rPr lang="en-GB" dirty="0"/>
              <a:t>, Clarendon Press 1993</a:t>
            </a:r>
          </a:p>
          <a:p>
            <a:pPr marL="457200" indent="-457200">
              <a:buFont typeface="+mj-lt"/>
              <a:buAutoNum type="arabicPeriod"/>
            </a:pPr>
            <a:r>
              <a:rPr lang="en-GB" dirty="0"/>
              <a:t>N J Ireland, “On limiting the market for status signals,” </a:t>
            </a:r>
            <a:r>
              <a:rPr lang="en-GB" i="1" dirty="0"/>
              <a:t>Journal of Public Economics</a:t>
            </a:r>
            <a:r>
              <a:rPr lang="en-GB" dirty="0"/>
              <a:t>, 1994</a:t>
            </a:r>
          </a:p>
          <a:p>
            <a:pPr marL="457200" indent="-457200" fontAlgn="ctr">
              <a:buFont typeface="+mj-lt"/>
              <a:buAutoNum type="arabicPeriod"/>
            </a:pPr>
            <a:r>
              <a:rPr lang="en-GB" dirty="0"/>
              <a:t>L </a:t>
            </a:r>
            <a:r>
              <a:rPr lang="en-GB" dirty="0" err="1"/>
              <a:t>Doyal</a:t>
            </a:r>
            <a:r>
              <a:rPr lang="en-GB" dirty="0"/>
              <a:t> and I Gough, </a:t>
            </a:r>
            <a:r>
              <a:rPr lang="en-GB" i="1" dirty="0"/>
              <a:t>A Theory of Human Need, </a:t>
            </a:r>
            <a:r>
              <a:rPr lang="en-GB" dirty="0"/>
              <a:t>Palgrave London 1991</a:t>
            </a:r>
          </a:p>
          <a:p>
            <a:pPr marL="457200" indent="-457200" fontAlgn="ctr">
              <a:buFont typeface="+mj-lt"/>
              <a:buAutoNum type="arabicPeriod"/>
            </a:pPr>
            <a:r>
              <a:rPr lang="en-GB" dirty="0"/>
              <a:t>G Loewenstein and D </a:t>
            </a:r>
            <a:r>
              <a:rPr lang="en-GB" dirty="0" err="1"/>
              <a:t>Prelec</a:t>
            </a:r>
            <a:r>
              <a:rPr lang="en-GB" dirty="0"/>
              <a:t>, “Anomalies in Intertemporal Choice: Evidence and an Interpretation”, </a:t>
            </a:r>
            <a:r>
              <a:rPr lang="en-GB" i="1" dirty="0"/>
              <a:t>The Quarterly Journal of Economics</a:t>
            </a:r>
            <a:r>
              <a:rPr lang="en-GB" dirty="0"/>
              <a:t>, 107 (2) (May, 1992), pp. 573-597</a:t>
            </a:r>
          </a:p>
          <a:p>
            <a:pPr marL="457200" indent="-457200" fontAlgn="ctr">
              <a:buFont typeface="+mj-lt"/>
              <a:buAutoNum type="arabicPeriod"/>
            </a:pPr>
            <a:r>
              <a:rPr lang="en-GB" dirty="0"/>
              <a:t>G </a:t>
            </a:r>
            <a:r>
              <a:rPr lang="en-GB" dirty="0" err="1"/>
              <a:t>Corneo</a:t>
            </a:r>
            <a:r>
              <a:rPr lang="en-GB" dirty="0"/>
              <a:t> and O Jeanne, “Conspicuous consumption, snobbism and conformism,” </a:t>
            </a:r>
            <a:r>
              <a:rPr lang="en-GB" i="1" dirty="0"/>
              <a:t>Journal of Public Economics</a:t>
            </a:r>
            <a:r>
              <a:rPr lang="en-GB" dirty="0"/>
              <a:t>, vol. 66, pp. 55–71, 1997</a:t>
            </a:r>
          </a:p>
          <a:p>
            <a:endParaRPr lang="en-GB" dirty="0"/>
          </a:p>
        </p:txBody>
      </p:sp>
      <p:sp>
        <p:nvSpPr>
          <p:cNvPr id="4" name="Slide Number Placeholder 3">
            <a:extLst>
              <a:ext uri="{FF2B5EF4-FFF2-40B4-BE49-F238E27FC236}">
                <a16:creationId xmlns:a16="http://schemas.microsoft.com/office/drawing/2014/main" id="{E01FF188-C96F-42BD-A87E-32B495EE8554}"/>
              </a:ext>
            </a:extLst>
          </p:cNvPr>
          <p:cNvSpPr>
            <a:spLocks noGrp="1"/>
          </p:cNvSpPr>
          <p:nvPr>
            <p:ph type="sldNum" sz="quarter" idx="12"/>
          </p:nvPr>
        </p:nvSpPr>
        <p:spPr/>
        <p:txBody>
          <a:bodyPr/>
          <a:lstStyle/>
          <a:p>
            <a:pPr>
              <a:defRPr/>
            </a:pPr>
            <a:fld id="{8E35B453-7314-4BBD-9303-11C6BECC4B0D}" type="slidenum">
              <a:rPr lang="en-GB" altLang="en-US" smtClean="0"/>
              <a:pPr>
                <a:defRPr/>
              </a:pPr>
              <a:t>17</a:t>
            </a:fld>
            <a:endParaRPr lang="en-GB" altLang="en-US" dirty="0"/>
          </a:p>
        </p:txBody>
      </p:sp>
    </p:spTree>
    <p:extLst>
      <p:ext uri="{BB962C8B-B14F-4D97-AF65-F5344CB8AC3E}">
        <p14:creationId xmlns:p14="http://schemas.microsoft.com/office/powerpoint/2010/main" val="111866762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114" y="452438"/>
            <a:ext cx="7886700" cy="993775"/>
          </a:xfrm>
        </p:spPr>
        <p:txBody>
          <a:bodyPr/>
          <a:lstStyle/>
          <a:p>
            <a:r>
              <a:rPr lang="en-GB" dirty="0"/>
              <a:t>Conspicuous or status-related Consumption</a:t>
            </a:r>
          </a:p>
        </p:txBody>
      </p:sp>
      <p:sp>
        <p:nvSpPr>
          <p:cNvPr id="3" name="Content Placeholder 2"/>
          <p:cNvSpPr>
            <a:spLocks noGrp="1"/>
          </p:cNvSpPr>
          <p:nvPr>
            <p:ph idx="1"/>
          </p:nvPr>
        </p:nvSpPr>
        <p:spPr>
          <a:xfrm>
            <a:off x="633067" y="1428750"/>
            <a:ext cx="7886700" cy="3262312"/>
          </a:xfrm>
        </p:spPr>
        <p:txBody>
          <a:bodyPr>
            <a:normAutofit/>
          </a:bodyPr>
          <a:lstStyle/>
          <a:p>
            <a:endParaRPr lang="en-GB" dirty="0"/>
          </a:p>
          <a:p>
            <a:r>
              <a:rPr lang="en-GB" dirty="0"/>
              <a:t>The tendency of consumers to indicate status by using goods of a higher quality or in higher quantity than what might be considered necessary*</a:t>
            </a:r>
          </a:p>
          <a:p>
            <a:r>
              <a:rPr lang="en-GB" dirty="0"/>
              <a:t>Veblen argued that signalling of status is innate in societies.</a:t>
            </a:r>
          </a:p>
          <a:p>
            <a:pPr marL="0" indent="0">
              <a:buNone/>
            </a:pPr>
            <a:r>
              <a:rPr lang="en-GB" dirty="0"/>
              <a:t> </a:t>
            </a:r>
          </a:p>
        </p:txBody>
      </p:sp>
    </p:spTree>
    <p:extLst>
      <p:ext uri="{BB962C8B-B14F-4D97-AF65-F5344CB8AC3E}">
        <p14:creationId xmlns:p14="http://schemas.microsoft.com/office/powerpoint/2010/main" val="224559678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07D39-567F-47A4-9152-FB5354A26436}"/>
              </a:ext>
            </a:extLst>
          </p:cNvPr>
          <p:cNvSpPr>
            <a:spLocks noGrp="1"/>
          </p:cNvSpPr>
          <p:nvPr>
            <p:ph type="title"/>
          </p:nvPr>
        </p:nvSpPr>
        <p:spPr/>
        <p:txBody>
          <a:bodyPr/>
          <a:lstStyle/>
          <a:p>
            <a:r>
              <a:rPr lang="en-GB" dirty="0"/>
              <a:t>What are “needs”?</a:t>
            </a:r>
          </a:p>
        </p:txBody>
      </p:sp>
      <p:sp>
        <p:nvSpPr>
          <p:cNvPr id="3" name="Content Placeholder 2">
            <a:extLst>
              <a:ext uri="{FF2B5EF4-FFF2-40B4-BE49-F238E27FC236}">
                <a16:creationId xmlns:a16="http://schemas.microsoft.com/office/drawing/2014/main" id="{FA1E554A-079D-44D9-8B97-FA9E72A5FFB9}"/>
              </a:ext>
            </a:extLst>
          </p:cNvPr>
          <p:cNvSpPr>
            <a:spLocks noGrp="1"/>
          </p:cNvSpPr>
          <p:nvPr>
            <p:ph idx="1"/>
          </p:nvPr>
        </p:nvSpPr>
        <p:spPr/>
        <p:txBody>
          <a:bodyPr/>
          <a:lstStyle/>
          <a:p>
            <a:r>
              <a:rPr lang="en-GB" dirty="0"/>
              <a:t>On one hand we have the view supported by Townsend that treats “needs” purely as subjective preferences</a:t>
            </a:r>
          </a:p>
          <a:p>
            <a:r>
              <a:rPr lang="en-GB" dirty="0"/>
              <a:t>On the other extreme, there is the view that “needs” should be decided by a benign central authority</a:t>
            </a:r>
          </a:p>
          <a:p>
            <a:r>
              <a:rPr lang="en-GB" dirty="0" err="1"/>
              <a:t>Doyal</a:t>
            </a:r>
            <a:r>
              <a:rPr lang="en-GB" dirty="0"/>
              <a:t> and Gough[3] define needs in terms of health and autonomy – deriving societal preconditions for them in a general theory</a:t>
            </a:r>
          </a:p>
        </p:txBody>
      </p:sp>
      <p:sp>
        <p:nvSpPr>
          <p:cNvPr id="4" name="Slide Number Placeholder 3">
            <a:extLst>
              <a:ext uri="{FF2B5EF4-FFF2-40B4-BE49-F238E27FC236}">
                <a16:creationId xmlns:a16="http://schemas.microsoft.com/office/drawing/2014/main" id="{50066A6D-8A7E-48EA-90F8-26BD6819350B}"/>
              </a:ext>
            </a:extLst>
          </p:cNvPr>
          <p:cNvSpPr>
            <a:spLocks noGrp="1"/>
          </p:cNvSpPr>
          <p:nvPr>
            <p:ph type="sldNum" sz="quarter" idx="12"/>
          </p:nvPr>
        </p:nvSpPr>
        <p:spPr/>
        <p:txBody>
          <a:bodyPr/>
          <a:lstStyle/>
          <a:p>
            <a:pPr>
              <a:defRPr/>
            </a:pPr>
            <a:fld id="{8E35B453-7314-4BBD-9303-11C6BECC4B0D}" type="slidenum">
              <a:rPr lang="en-GB" altLang="en-US" smtClean="0"/>
              <a:pPr>
                <a:defRPr/>
              </a:pPr>
              <a:t>3</a:t>
            </a:fld>
            <a:endParaRPr lang="en-GB" altLang="en-US" dirty="0"/>
          </a:p>
        </p:txBody>
      </p:sp>
    </p:spTree>
    <p:extLst>
      <p:ext uri="{BB962C8B-B14F-4D97-AF65-F5344CB8AC3E}">
        <p14:creationId xmlns:p14="http://schemas.microsoft.com/office/powerpoint/2010/main" val="256224881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C5EE8-DF91-4A2F-B735-EEFB35034214}"/>
              </a:ext>
            </a:extLst>
          </p:cNvPr>
          <p:cNvSpPr>
            <a:spLocks noGrp="1"/>
          </p:cNvSpPr>
          <p:nvPr>
            <p:ph type="title"/>
          </p:nvPr>
        </p:nvSpPr>
        <p:spPr/>
        <p:txBody>
          <a:bodyPr/>
          <a:lstStyle/>
          <a:p>
            <a:r>
              <a:rPr lang="en-GB" dirty="0"/>
              <a:t>Is status demand a universal “need”?</a:t>
            </a:r>
          </a:p>
        </p:txBody>
      </p:sp>
      <p:sp>
        <p:nvSpPr>
          <p:cNvPr id="3" name="Content Placeholder 2">
            <a:extLst>
              <a:ext uri="{FF2B5EF4-FFF2-40B4-BE49-F238E27FC236}">
                <a16:creationId xmlns:a16="http://schemas.microsoft.com/office/drawing/2014/main" id="{32AEB821-15F4-4647-8240-BAAE398CEF97}"/>
              </a:ext>
            </a:extLst>
          </p:cNvPr>
          <p:cNvSpPr>
            <a:spLocks noGrp="1"/>
          </p:cNvSpPr>
          <p:nvPr>
            <p:ph idx="1"/>
          </p:nvPr>
        </p:nvSpPr>
        <p:spPr/>
        <p:txBody>
          <a:bodyPr/>
          <a:lstStyle/>
          <a:p>
            <a:r>
              <a:rPr lang="en-GB" dirty="0"/>
              <a:t>The public discourse often represents status consumption as something that only serves the rich (consider the recent description of Ecclestone’s home). But:</a:t>
            </a:r>
          </a:p>
          <a:p>
            <a:pPr lvl="1"/>
            <a:r>
              <a:rPr lang="en-GB" dirty="0"/>
              <a:t>Do the wealthy really need status-related consumption (more than the non-rich)?</a:t>
            </a:r>
          </a:p>
          <a:p>
            <a:pPr lvl="1"/>
            <a:r>
              <a:rPr lang="en-GB" dirty="0"/>
              <a:t>Can the poor benefit from status-related consumption?</a:t>
            </a:r>
          </a:p>
        </p:txBody>
      </p:sp>
      <p:sp>
        <p:nvSpPr>
          <p:cNvPr id="4" name="Slide Number Placeholder 3">
            <a:extLst>
              <a:ext uri="{FF2B5EF4-FFF2-40B4-BE49-F238E27FC236}">
                <a16:creationId xmlns:a16="http://schemas.microsoft.com/office/drawing/2014/main" id="{6DC5E073-F34C-4748-B870-825201DAA77C}"/>
              </a:ext>
            </a:extLst>
          </p:cNvPr>
          <p:cNvSpPr>
            <a:spLocks noGrp="1"/>
          </p:cNvSpPr>
          <p:nvPr>
            <p:ph type="sldNum" sz="quarter" idx="12"/>
          </p:nvPr>
        </p:nvSpPr>
        <p:spPr/>
        <p:txBody>
          <a:bodyPr/>
          <a:lstStyle/>
          <a:p>
            <a:pPr>
              <a:defRPr/>
            </a:pPr>
            <a:fld id="{8E35B453-7314-4BBD-9303-11C6BECC4B0D}" type="slidenum">
              <a:rPr lang="en-GB" altLang="en-US" smtClean="0"/>
              <a:pPr>
                <a:defRPr/>
              </a:pPr>
              <a:t>4</a:t>
            </a:fld>
            <a:endParaRPr lang="en-GB" altLang="en-US" dirty="0"/>
          </a:p>
        </p:txBody>
      </p:sp>
    </p:spTree>
    <p:extLst>
      <p:ext uri="{BB962C8B-B14F-4D97-AF65-F5344CB8AC3E}">
        <p14:creationId xmlns:p14="http://schemas.microsoft.com/office/powerpoint/2010/main" val="200899403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AAD1D-E574-4903-B1EB-B9478DB3B1F7}"/>
              </a:ext>
            </a:extLst>
          </p:cNvPr>
          <p:cNvSpPr>
            <a:spLocks noGrp="1"/>
          </p:cNvSpPr>
          <p:nvPr>
            <p:ph type="title"/>
          </p:nvPr>
        </p:nvSpPr>
        <p:spPr>
          <a:xfrm>
            <a:off x="625238" y="389033"/>
            <a:ext cx="7886700" cy="993775"/>
          </a:xfrm>
        </p:spPr>
        <p:txBody>
          <a:bodyPr/>
          <a:lstStyle/>
          <a:p>
            <a:r>
              <a:rPr lang="en-GB" dirty="0"/>
              <a:t>Some Assumptions</a:t>
            </a:r>
          </a:p>
        </p:txBody>
      </p:sp>
      <p:sp>
        <p:nvSpPr>
          <p:cNvPr id="3" name="Content Placeholder 2">
            <a:extLst>
              <a:ext uri="{FF2B5EF4-FFF2-40B4-BE49-F238E27FC236}">
                <a16:creationId xmlns:a16="http://schemas.microsoft.com/office/drawing/2014/main" id="{1034B864-C603-454A-B4D2-EB2CCDB5A8E6}"/>
              </a:ext>
            </a:extLst>
          </p:cNvPr>
          <p:cNvSpPr>
            <a:spLocks noGrp="1"/>
          </p:cNvSpPr>
          <p:nvPr>
            <p:ph idx="1"/>
          </p:nvPr>
        </p:nvSpPr>
        <p:spPr/>
        <p:txBody>
          <a:bodyPr/>
          <a:lstStyle/>
          <a:p>
            <a:pPr marL="0" indent="0">
              <a:buNone/>
            </a:pPr>
            <a:endParaRPr lang="en-GB" dirty="0"/>
          </a:p>
          <a:p>
            <a:r>
              <a:rPr lang="en-GB" dirty="0"/>
              <a:t>A1. </a:t>
            </a:r>
            <a:r>
              <a:rPr lang="en-GB" i="1" dirty="0"/>
              <a:t>Rational Benefit from status </a:t>
            </a:r>
            <a:r>
              <a:rPr lang="en-GB" dirty="0"/>
              <a:t>-  There is a rational benefit to be had from status consumption (otherwise consumers would stay away from it in the long-run). The consumer preferences for status are not errors in judgment. </a:t>
            </a:r>
          </a:p>
          <a:p>
            <a:r>
              <a:rPr lang="en-GB" dirty="0"/>
              <a:t>A2. </a:t>
            </a:r>
            <a:r>
              <a:rPr lang="en-GB" i="1" dirty="0"/>
              <a:t>Assets held longer than a lifetime - </a:t>
            </a:r>
            <a:r>
              <a:rPr lang="en-GB" dirty="0"/>
              <a:t>Status-related consumption that is not considered “wealth” (i.e. most of non-durable status-related consumption) cannot be inherited (bequeathed) but all else can be.</a:t>
            </a:r>
          </a:p>
          <a:p>
            <a:endParaRPr lang="en-GB" dirty="0"/>
          </a:p>
        </p:txBody>
      </p:sp>
      <p:sp>
        <p:nvSpPr>
          <p:cNvPr id="4" name="Slide Number Placeholder 3">
            <a:extLst>
              <a:ext uri="{FF2B5EF4-FFF2-40B4-BE49-F238E27FC236}">
                <a16:creationId xmlns:a16="http://schemas.microsoft.com/office/drawing/2014/main" id="{1A1FAAFD-9808-4130-AB62-27CDEE1B0648}"/>
              </a:ext>
            </a:extLst>
          </p:cNvPr>
          <p:cNvSpPr>
            <a:spLocks noGrp="1"/>
          </p:cNvSpPr>
          <p:nvPr>
            <p:ph type="sldNum" sz="quarter" idx="12"/>
          </p:nvPr>
        </p:nvSpPr>
        <p:spPr/>
        <p:txBody>
          <a:bodyPr/>
          <a:lstStyle/>
          <a:p>
            <a:pPr>
              <a:defRPr/>
            </a:pPr>
            <a:fld id="{8E35B453-7314-4BBD-9303-11C6BECC4B0D}" type="slidenum">
              <a:rPr lang="en-GB" altLang="en-US" smtClean="0"/>
              <a:pPr>
                <a:defRPr/>
              </a:pPr>
              <a:t>5</a:t>
            </a:fld>
            <a:endParaRPr lang="en-GB" altLang="en-US" dirty="0"/>
          </a:p>
        </p:txBody>
      </p:sp>
    </p:spTree>
    <p:extLst>
      <p:ext uri="{BB962C8B-B14F-4D97-AF65-F5344CB8AC3E}">
        <p14:creationId xmlns:p14="http://schemas.microsoft.com/office/powerpoint/2010/main" val="135199231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DACA0-31A6-4A94-BA68-1A2739BEA033}"/>
              </a:ext>
            </a:extLst>
          </p:cNvPr>
          <p:cNvSpPr>
            <a:spLocks noGrp="1"/>
          </p:cNvSpPr>
          <p:nvPr>
            <p:ph type="title"/>
          </p:nvPr>
        </p:nvSpPr>
        <p:spPr/>
        <p:txBody>
          <a:bodyPr/>
          <a:lstStyle/>
          <a:p>
            <a:r>
              <a:rPr lang="en-GB" dirty="0"/>
              <a:t>Towards Model for Status Demand</a:t>
            </a:r>
          </a:p>
        </p:txBody>
      </p:sp>
      <p:sp>
        <p:nvSpPr>
          <p:cNvPr id="3" name="Content Placeholder 2">
            <a:extLst>
              <a:ext uri="{FF2B5EF4-FFF2-40B4-BE49-F238E27FC236}">
                <a16:creationId xmlns:a16="http://schemas.microsoft.com/office/drawing/2014/main" id="{AEDF72D7-FBD8-441D-B702-D4D577D759A8}"/>
              </a:ext>
            </a:extLst>
          </p:cNvPr>
          <p:cNvSpPr>
            <a:spLocks noGrp="1"/>
          </p:cNvSpPr>
          <p:nvPr>
            <p:ph idx="1"/>
          </p:nvPr>
        </p:nvSpPr>
        <p:spPr/>
        <p:txBody>
          <a:bodyPr>
            <a:normAutofit lnSpcReduction="10000"/>
          </a:bodyPr>
          <a:lstStyle/>
          <a:p>
            <a:r>
              <a:rPr lang="en-GB" dirty="0"/>
              <a:t>A1 ensures that all consumers benefit from expensive non-durable consumption</a:t>
            </a:r>
          </a:p>
          <a:p>
            <a:r>
              <a:rPr lang="en-GB" dirty="0"/>
              <a:t>A2 separates long-term consumption from short-term consumption while considering the differences in starting wealth of consumers</a:t>
            </a:r>
          </a:p>
          <a:p>
            <a:r>
              <a:rPr lang="en-GB" dirty="0"/>
              <a:t>Three claims about status follow:</a:t>
            </a:r>
          </a:p>
          <a:p>
            <a:pPr lvl="1"/>
            <a:r>
              <a:rPr lang="en-GB" dirty="0"/>
              <a:t>Claim 1: Status utility can be achieved both by </a:t>
            </a:r>
            <a:r>
              <a:rPr lang="en-GB" u="sng" dirty="0"/>
              <a:t>quality in non-durable consumption</a:t>
            </a:r>
            <a:r>
              <a:rPr lang="en-GB" dirty="0"/>
              <a:t> and </a:t>
            </a:r>
            <a:r>
              <a:rPr lang="en-GB" u="sng" dirty="0"/>
              <a:t>inheritable wealth </a:t>
            </a:r>
            <a:r>
              <a:rPr lang="en-GB" dirty="0"/>
              <a:t>(which includes durable consumption and other long-term characteristics such as education, social identity)</a:t>
            </a:r>
          </a:p>
          <a:p>
            <a:pPr lvl="1"/>
            <a:r>
              <a:rPr lang="en-GB" dirty="0"/>
              <a:t>Claim 2: Assets are more expensive but a more stable provider of status than non-durable consumption</a:t>
            </a:r>
          </a:p>
          <a:p>
            <a:pPr lvl="1"/>
            <a:r>
              <a:rPr lang="en-GB" dirty="0"/>
              <a:t>Claim 3: Fulfilment of minimum needs carries no status-advantage</a:t>
            </a:r>
          </a:p>
          <a:p>
            <a:endParaRPr lang="en-GB" dirty="0"/>
          </a:p>
          <a:p>
            <a:endParaRPr lang="en-GB" dirty="0"/>
          </a:p>
          <a:p>
            <a:endParaRPr lang="en-GB" dirty="0"/>
          </a:p>
        </p:txBody>
      </p:sp>
      <p:sp>
        <p:nvSpPr>
          <p:cNvPr id="4" name="Slide Number Placeholder 3">
            <a:extLst>
              <a:ext uri="{FF2B5EF4-FFF2-40B4-BE49-F238E27FC236}">
                <a16:creationId xmlns:a16="http://schemas.microsoft.com/office/drawing/2014/main" id="{AEF0C8D5-20FF-4F74-ADB3-0404D56C8108}"/>
              </a:ext>
            </a:extLst>
          </p:cNvPr>
          <p:cNvSpPr>
            <a:spLocks noGrp="1"/>
          </p:cNvSpPr>
          <p:nvPr>
            <p:ph type="sldNum" sz="quarter" idx="12"/>
          </p:nvPr>
        </p:nvSpPr>
        <p:spPr/>
        <p:txBody>
          <a:bodyPr/>
          <a:lstStyle/>
          <a:p>
            <a:pPr>
              <a:defRPr/>
            </a:pPr>
            <a:fld id="{8E35B453-7314-4BBD-9303-11C6BECC4B0D}" type="slidenum">
              <a:rPr lang="en-GB" altLang="en-US" smtClean="0"/>
              <a:pPr>
                <a:defRPr/>
              </a:pPr>
              <a:t>6</a:t>
            </a:fld>
            <a:endParaRPr lang="en-GB" altLang="en-US" dirty="0"/>
          </a:p>
        </p:txBody>
      </p:sp>
    </p:spTree>
    <p:extLst>
      <p:ext uri="{BB962C8B-B14F-4D97-AF65-F5344CB8AC3E}">
        <p14:creationId xmlns:p14="http://schemas.microsoft.com/office/powerpoint/2010/main" val="239451201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4A580-D3A9-4CC4-A4CB-CCA47D7840B4}"/>
              </a:ext>
            </a:extLst>
          </p:cNvPr>
          <p:cNvSpPr>
            <a:spLocks noGrp="1"/>
          </p:cNvSpPr>
          <p:nvPr>
            <p:ph type="title"/>
          </p:nvPr>
        </p:nvSpPr>
        <p:spPr/>
        <p:txBody>
          <a:bodyPr/>
          <a:lstStyle/>
          <a:p>
            <a:r>
              <a:rPr lang="en-GB" dirty="0"/>
              <a:t>Status consumption in the literature</a:t>
            </a:r>
          </a:p>
        </p:txBody>
      </p:sp>
      <p:sp>
        <p:nvSpPr>
          <p:cNvPr id="3" name="Content Placeholder 2">
            <a:extLst>
              <a:ext uri="{FF2B5EF4-FFF2-40B4-BE49-F238E27FC236}">
                <a16:creationId xmlns:a16="http://schemas.microsoft.com/office/drawing/2014/main" id="{1093E417-6231-46A9-B4E3-9E1AE243872C}"/>
              </a:ext>
            </a:extLst>
          </p:cNvPr>
          <p:cNvSpPr>
            <a:spLocks noGrp="1"/>
          </p:cNvSpPr>
          <p:nvPr>
            <p:ph idx="1"/>
          </p:nvPr>
        </p:nvSpPr>
        <p:spPr/>
        <p:txBody>
          <a:bodyPr/>
          <a:lstStyle/>
          <a:p>
            <a:r>
              <a:rPr lang="en-GB" dirty="0"/>
              <a:t>A game-theoretic ranking model – where consumers participate with income and status goods – has been explored in the literature – often focusing on the additional utility derived from visible consumption (see Ireland[2] model and the </a:t>
            </a:r>
            <a:r>
              <a:rPr lang="en-GB" dirty="0" err="1"/>
              <a:t>Corneo</a:t>
            </a:r>
            <a:r>
              <a:rPr lang="en-GB" dirty="0"/>
              <a:t> model[5]) </a:t>
            </a:r>
          </a:p>
          <a:p>
            <a:r>
              <a:rPr lang="en-GB" dirty="0"/>
              <a:t>Questions: </a:t>
            </a:r>
          </a:p>
          <a:p>
            <a:pPr lvl="1"/>
            <a:r>
              <a:rPr lang="en-GB" dirty="0"/>
              <a:t>Is status cause or the effect of status-related consumption?</a:t>
            </a:r>
          </a:p>
          <a:p>
            <a:pPr lvl="1"/>
            <a:r>
              <a:rPr lang="en-GB" dirty="0"/>
              <a:t>Would wealth or assets influence non-durable status consumption? If so, how?</a:t>
            </a:r>
          </a:p>
          <a:p>
            <a:endParaRPr lang="en-GB" dirty="0"/>
          </a:p>
        </p:txBody>
      </p:sp>
      <p:sp>
        <p:nvSpPr>
          <p:cNvPr id="4" name="Slide Number Placeholder 3">
            <a:extLst>
              <a:ext uri="{FF2B5EF4-FFF2-40B4-BE49-F238E27FC236}">
                <a16:creationId xmlns:a16="http://schemas.microsoft.com/office/drawing/2014/main" id="{D851FA49-7966-48F7-816E-B8F99D6141E3}"/>
              </a:ext>
            </a:extLst>
          </p:cNvPr>
          <p:cNvSpPr>
            <a:spLocks noGrp="1"/>
          </p:cNvSpPr>
          <p:nvPr>
            <p:ph type="sldNum" sz="quarter" idx="12"/>
          </p:nvPr>
        </p:nvSpPr>
        <p:spPr/>
        <p:txBody>
          <a:bodyPr/>
          <a:lstStyle/>
          <a:p>
            <a:pPr>
              <a:defRPr/>
            </a:pPr>
            <a:fld id="{8E35B453-7314-4BBD-9303-11C6BECC4B0D}" type="slidenum">
              <a:rPr lang="en-GB" altLang="en-US" smtClean="0"/>
              <a:pPr>
                <a:defRPr/>
              </a:pPr>
              <a:t>7</a:t>
            </a:fld>
            <a:endParaRPr lang="en-GB" altLang="en-US" dirty="0"/>
          </a:p>
        </p:txBody>
      </p:sp>
    </p:spTree>
    <p:extLst>
      <p:ext uri="{BB962C8B-B14F-4D97-AF65-F5344CB8AC3E}">
        <p14:creationId xmlns:p14="http://schemas.microsoft.com/office/powerpoint/2010/main" val="263770538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45CA5-3ABC-4586-940F-3BA2D19EAA45}"/>
              </a:ext>
            </a:extLst>
          </p:cNvPr>
          <p:cNvSpPr>
            <a:spLocks noGrp="1"/>
          </p:cNvSpPr>
          <p:nvPr>
            <p:ph type="title"/>
          </p:nvPr>
        </p:nvSpPr>
        <p:spPr/>
        <p:txBody>
          <a:bodyPr/>
          <a:lstStyle/>
          <a:p>
            <a:r>
              <a:rPr lang="en-GB" dirty="0"/>
              <a:t>How does wealth affect consumption?</a:t>
            </a:r>
          </a:p>
        </p:txBody>
      </p:sp>
      <p:sp>
        <p:nvSpPr>
          <p:cNvPr id="3" name="Content Placeholder 2">
            <a:extLst>
              <a:ext uri="{FF2B5EF4-FFF2-40B4-BE49-F238E27FC236}">
                <a16:creationId xmlns:a16="http://schemas.microsoft.com/office/drawing/2014/main" id="{7161FE7D-6E6C-45E2-949F-1ACA7416FF51}"/>
              </a:ext>
            </a:extLst>
          </p:cNvPr>
          <p:cNvSpPr>
            <a:spLocks noGrp="1"/>
          </p:cNvSpPr>
          <p:nvPr>
            <p:ph idx="1"/>
          </p:nvPr>
        </p:nvSpPr>
        <p:spPr>
          <a:xfrm>
            <a:off x="628650" y="1370012"/>
            <a:ext cx="4095750" cy="3563937"/>
          </a:xfrm>
        </p:spPr>
        <p:txBody>
          <a:bodyPr>
            <a:normAutofit fontScale="92500" lnSpcReduction="10000"/>
          </a:bodyPr>
          <a:lstStyle/>
          <a:p>
            <a:r>
              <a:rPr lang="en-GB" dirty="0"/>
              <a:t>There is enough evidence to show that endowments cause risk-aversion (consider framing and loss aversion in prospect theory)</a:t>
            </a:r>
          </a:p>
          <a:p>
            <a:r>
              <a:rPr lang="en-GB" dirty="0"/>
              <a:t>To motivate a consumption-model, consider three players – an academic, a sportsman and an investor in a game to double their wealth with the same starting wealth. Their expectations may look like in the table.</a:t>
            </a:r>
          </a:p>
          <a:p>
            <a:r>
              <a:rPr lang="en-GB" dirty="0"/>
              <a:t>These expectations are subjective (both short-term and long-term)</a:t>
            </a:r>
          </a:p>
          <a:p>
            <a:endParaRPr lang="en-GB" dirty="0"/>
          </a:p>
        </p:txBody>
      </p:sp>
      <p:sp>
        <p:nvSpPr>
          <p:cNvPr id="4" name="Slide Number Placeholder 3">
            <a:extLst>
              <a:ext uri="{FF2B5EF4-FFF2-40B4-BE49-F238E27FC236}">
                <a16:creationId xmlns:a16="http://schemas.microsoft.com/office/drawing/2014/main" id="{CB77018F-A0E8-4002-95E8-038ECDDAF29E}"/>
              </a:ext>
            </a:extLst>
          </p:cNvPr>
          <p:cNvSpPr>
            <a:spLocks noGrp="1"/>
          </p:cNvSpPr>
          <p:nvPr>
            <p:ph type="sldNum" sz="quarter" idx="12"/>
          </p:nvPr>
        </p:nvSpPr>
        <p:spPr/>
        <p:txBody>
          <a:bodyPr/>
          <a:lstStyle/>
          <a:p>
            <a:pPr>
              <a:defRPr/>
            </a:pPr>
            <a:fld id="{8E35B453-7314-4BBD-9303-11C6BECC4B0D}" type="slidenum">
              <a:rPr lang="en-GB" altLang="en-US" smtClean="0"/>
              <a:pPr>
                <a:defRPr/>
              </a:pPr>
              <a:t>8</a:t>
            </a:fld>
            <a:endParaRPr lang="en-GB" altLang="en-US" dirty="0"/>
          </a:p>
        </p:txBody>
      </p:sp>
      <p:graphicFrame>
        <p:nvGraphicFramePr>
          <p:cNvPr id="7" name="Table 7">
            <a:extLst>
              <a:ext uri="{FF2B5EF4-FFF2-40B4-BE49-F238E27FC236}">
                <a16:creationId xmlns:a16="http://schemas.microsoft.com/office/drawing/2014/main" id="{C609086B-0DF1-4B2E-A40E-D529AF6E5F2C}"/>
              </a:ext>
            </a:extLst>
          </p:cNvPr>
          <p:cNvGraphicFramePr>
            <a:graphicFrameLocks noGrp="1"/>
          </p:cNvGraphicFramePr>
          <p:nvPr>
            <p:extLst>
              <p:ext uri="{D42A27DB-BD31-4B8C-83A1-F6EECF244321}">
                <p14:modId xmlns:p14="http://schemas.microsoft.com/office/powerpoint/2010/main" val="1105815182"/>
              </p:ext>
            </p:extLst>
          </p:nvPr>
        </p:nvGraphicFramePr>
        <p:xfrm>
          <a:off x="4876800" y="1581150"/>
          <a:ext cx="4191000" cy="3048002"/>
        </p:xfrm>
        <a:graphic>
          <a:graphicData uri="http://schemas.openxmlformats.org/drawingml/2006/table">
            <a:tbl>
              <a:tblPr firstRow="1" bandRow="1">
                <a:tableStyleId>{6E25E649-3F16-4E02-A733-19D2CDBF48F0}</a:tableStyleId>
              </a:tblPr>
              <a:tblGrid>
                <a:gridCol w="1047750">
                  <a:extLst>
                    <a:ext uri="{9D8B030D-6E8A-4147-A177-3AD203B41FA5}">
                      <a16:colId xmlns:a16="http://schemas.microsoft.com/office/drawing/2014/main" val="3019344676"/>
                    </a:ext>
                  </a:extLst>
                </a:gridCol>
                <a:gridCol w="1047750">
                  <a:extLst>
                    <a:ext uri="{9D8B030D-6E8A-4147-A177-3AD203B41FA5}">
                      <a16:colId xmlns:a16="http://schemas.microsoft.com/office/drawing/2014/main" val="4234529950"/>
                    </a:ext>
                  </a:extLst>
                </a:gridCol>
                <a:gridCol w="1047750">
                  <a:extLst>
                    <a:ext uri="{9D8B030D-6E8A-4147-A177-3AD203B41FA5}">
                      <a16:colId xmlns:a16="http://schemas.microsoft.com/office/drawing/2014/main" val="836410542"/>
                    </a:ext>
                  </a:extLst>
                </a:gridCol>
                <a:gridCol w="1047750">
                  <a:extLst>
                    <a:ext uri="{9D8B030D-6E8A-4147-A177-3AD203B41FA5}">
                      <a16:colId xmlns:a16="http://schemas.microsoft.com/office/drawing/2014/main" val="3066453241"/>
                    </a:ext>
                  </a:extLst>
                </a:gridCol>
              </a:tblGrid>
              <a:tr h="1166813">
                <a:tc>
                  <a:txBody>
                    <a:bodyPr/>
                    <a:lstStyle/>
                    <a:p>
                      <a:r>
                        <a:rPr lang="en-GB" dirty="0"/>
                        <a:t>Likelihood of doubling the starting wealth at ages</a:t>
                      </a:r>
                    </a:p>
                  </a:txBody>
                  <a:tcPr/>
                </a:tc>
                <a:tc>
                  <a:txBody>
                    <a:bodyPr/>
                    <a:lstStyle/>
                    <a:p>
                      <a:r>
                        <a:rPr lang="en-GB" dirty="0"/>
                        <a:t>25y</a:t>
                      </a:r>
                    </a:p>
                  </a:txBody>
                  <a:tcPr/>
                </a:tc>
                <a:tc>
                  <a:txBody>
                    <a:bodyPr/>
                    <a:lstStyle/>
                    <a:p>
                      <a:r>
                        <a:rPr lang="en-GB" dirty="0"/>
                        <a:t>35y</a:t>
                      </a:r>
                    </a:p>
                  </a:txBody>
                  <a:tcPr/>
                </a:tc>
                <a:tc>
                  <a:txBody>
                    <a:bodyPr/>
                    <a:lstStyle/>
                    <a:p>
                      <a:r>
                        <a:rPr lang="en-GB" dirty="0"/>
                        <a:t>65y</a:t>
                      </a:r>
                    </a:p>
                  </a:txBody>
                  <a:tcPr/>
                </a:tc>
                <a:extLst>
                  <a:ext uri="{0D108BD9-81ED-4DB2-BD59-A6C34878D82A}">
                    <a16:rowId xmlns:a16="http://schemas.microsoft.com/office/drawing/2014/main" val="1468795186"/>
                  </a:ext>
                </a:extLst>
              </a:tr>
              <a:tr h="658813">
                <a:tc>
                  <a:txBody>
                    <a:bodyPr/>
                    <a:lstStyle/>
                    <a:p>
                      <a:r>
                        <a:rPr lang="en-GB" dirty="0"/>
                        <a:t>Academic</a:t>
                      </a:r>
                    </a:p>
                  </a:txBody>
                  <a:tcPr/>
                </a:tc>
                <a:tc>
                  <a:txBody>
                    <a:bodyPr/>
                    <a:lstStyle/>
                    <a:p>
                      <a:r>
                        <a:rPr lang="en-GB" dirty="0"/>
                        <a:t>Low</a:t>
                      </a:r>
                    </a:p>
                  </a:txBody>
                  <a:tcPr/>
                </a:tc>
                <a:tc>
                  <a:txBody>
                    <a:bodyPr/>
                    <a:lstStyle/>
                    <a:p>
                      <a:r>
                        <a:rPr lang="en-GB" dirty="0"/>
                        <a:t>Med</a:t>
                      </a:r>
                    </a:p>
                  </a:txBody>
                  <a:tcPr/>
                </a:tc>
                <a:tc>
                  <a:txBody>
                    <a:bodyPr/>
                    <a:lstStyle/>
                    <a:p>
                      <a:r>
                        <a:rPr lang="en-GB" dirty="0"/>
                        <a:t>Med</a:t>
                      </a:r>
                    </a:p>
                  </a:txBody>
                  <a:tcPr/>
                </a:tc>
                <a:extLst>
                  <a:ext uri="{0D108BD9-81ED-4DB2-BD59-A6C34878D82A}">
                    <a16:rowId xmlns:a16="http://schemas.microsoft.com/office/drawing/2014/main" val="1741381568"/>
                  </a:ext>
                </a:extLst>
              </a:tr>
              <a:tr h="611188">
                <a:tc>
                  <a:txBody>
                    <a:bodyPr/>
                    <a:lstStyle/>
                    <a:p>
                      <a:r>
                        <a:rPr lang="en-GB" dirty="0"/>
                        <a:t>Sportsman</a:t>
                      </a:r>
                    </a:p>
                  </a:txBody>
                  <a:tcPr/>
                </a:tc>
                <a:tc>
                  <a:txBody>
                    <a:bodyPr/>
                    <a:lstStyle/>
                    <a:p>
                      <a:r>
                        <a:rPr lang="en-GB" dirty="0"/>
                        <a:t>Med</a:t>
                      </a:r>
                    </a:p>
                  </a:txBody>
                  <a:tcPr/>
                </a:tc>
                <a:tc>
                  <a:txBody>
                    <a:bodyPr/>
                    <a:lstStyle/>
                    <a:p>
                      <a:r>
                        <a:rPr lang="en-GB" dirty="0"/>
                        <a:t>High</a:t>
                      </a:r>
                    </a:p>
                  </a:txBody>
                  <a:tcPr/>
                </a:tc>
                <a:tc>
                  <a:txBody>
                    <a:bodyPr/>
                    <a:lstStyle/>
                    <a:p>
                      <a:r>
                        <a:rPr lang="en-GB" dirty="0"/>
                        <a:t>Low</a:t>
                      </a:r>
                    </a:p>
                  </a:txBody>
                  <a:tcPr/>
                </a:tc>
                <a:extLst>
                  <a:ext uri="{0D108BD9-81ED-4DB2-BD59-A6C34878D82A}">
                    <a16:rowId xmlns:a16="http://schemas.microsoft.com/office/drawing/2014/main" val="4022235588"/>
                  </a:ext>
                </a:extLst>
              </a:tr>
              <a:tr h="611188">
                <a:tc>
                  <a:txBody>
                    <a:bodyPr/>
                    <a:lstStyle/>
                    <a:p>
                      <a:r>
                        <a:rPr lang="en-GB" dirty="0"/>
                        <a:t>Investor</a:t>
                      </a:r>
                    </a:p>
                  </a:txBody>
                  <a:tcPr/>
                </a:tc>
                <a:tc>
                  <a:txBody>
                    <a:bodyPr/>
                    <a:lstStyle/>
                    <a:p>
                      <a:r>
                        <a:rPr lang="en-GB" dirty="0"/>
                        <a:t>Med</a:t>
                      </a:r>
                    </a:p>
                  </a:txBody>
                  <a:tcPr/>
                </a:tc>
                <a:tc>
                  <a:txBody>
                    <a:bodyPr/>
                    <a:lstStyle/>
                    <a:p>
                      <a:r>
                        <a:rPr lang="en-GB" dirty="0"/>
                        <a:t>High</a:t>
                      </a:r>
                    </a:p>
                  </a:txBody>
                  <a:tcPr/>
                </a:tc>
                <a:tc>
                  <a:txBody>
                    <a:bodyPr/>
                    <a:lstStyle/>
                    <a:p>
                      <a:r>
                        <a:rPr lang="en-GB" dirty="0"/>
                        <a:t>High</a:t>
                      </a:r>
                    </a:p>
                  </a:txBody>
                  <a:tcPr/>
                </a:tc>
                <a:extLst>
                  <a:ext uri="{0D108BD9-81ED-4DB2-BD59-A6C34878D82A}">
                    <a16:rowId xmlns:a16="http://schemas.microsoft.com/office/drawing/2014/main" val="3922436835"/>
                  </a:ext>
                </a:extLst>
              </a:tr>
            </a:tbl>
          </a:graphicData>
        </a:graphic>
      </p:graphicFrame>
    </p:spTree>
    <p:extLst>
      <p:ext uri="{BB962C8B-B14F-4D97-AF65-F5344CB8AC3E}">
        <p14:creationId xmlns:p14="http://schemas.microsoft.com/office/powerpoint/2010/main" val="91301006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C3CDF-42EB-4159-85AF-04E406FD511F}"/>
              </a:ext>
            </a:extLst>
          </p:cNvPr>
          <p:cNvSpPr>
            <a:spLocks noGrp="1"/>
          </p:cNvSpPr>
          <p:nvPr>
            <p:ph type="title"/>
          </p:nvPr>
        </p:nvSpPr>
        <p:spPr/>
        <p:txBody>
          <a:bodyPr/>
          <a:lstStyle/>
          <a:p>
            <a:r>
              <a:rPr lang="en-GB" dirty="0"/>
              <a:t>How does wealth influence non-durable</a:t>
            </a:r>
            <a:br>
              <a:rPr lang="en-GB" dirty="0"/>
            </a:br>
            <a:r>
              <a:rPr lang="en-GB" dirty="0"/>
              <a:t>consumption?</a:t>
            </a:r>
          </a:p>
        </p:txBody>
      </p:sp>
      <p:sp>
        <p:nvSpPr>
          <p:cNvPr id="3" name="Content Placeholder 2">
            <a:extLst>
              <a:ext uri="{FF2B5EF4-FFF2-40B4-BE49-F238E27FC236}">
                <a16:creationId xmlns:a16="http://schemas.microsoft.com/office/drawing/2014/main" id="{12ACA305-4662-4E70-8B58-1DE02FD84E67}"/>
              </a:ext>
            </a:extLst>
          </p:cNvPr>
          <p:cNvSpPr>
            <a:spLocks noGrp="1"/>
          </p:cNvSpPr>
          <p:nvPr>
            <p:ph idx="1"/>
          </p:nvPr>
        </p:nvSpPr>
        <p:spPr>
          <a:xfrm>
            <a:off x="628650" y="1268413"/>
            <a:ext cx="7886700" cy="3262312"/>
          </a:xfrm>
        </p:spPr>
        <p:txBody>
          <a:bodyPr>
            <a:normAutofit fontScale="92500" lnSpcReduction="20000"/>
          </a:bodyPr>
          <a:lstStyle/>
          <a:p>
            <a:r>
              <a:rPr lang="en-GB" dirty="0"/>
              <a:t>The three players may achieve a fulfilment of their status goals with varied states of material wealth– but their “material wealth” is independent of their subjective view of status</a:t>
            </a:r>
          </a:p>
          <a:p>
            <a:r>
              <a:rPr lang="en-GB" dirty="0"/>
              <a:t>The perceived status can be interpreted as a view of this material status (under uncertainty) based on the subjective probability of every player</a:t>
            </a:r>
          </a:p>
          <a:p>
            <a:r>
              <a:rPr lang="en-GB" dirty="0"/>
              <a:t>We have thus associated risk-seeking or risk-averse behaviours to the players. Hence a utility function that formalises the preferences of the three professionals should allow them to interpret the probability of wealth gain differently.</a:t>
            </a:r>
          </a:p>
          <a:p>
            <a:r>
              <a:rPr lang="en-GB" dirty="0"/>
              <a:t>Status is constituted both in this subjective probability and material status</a:t>
            </a:r>
          </a:p>
          <a:p>
            <a:r>
              <a:rPr lang="en-GB" dirty="0"/>
              <a:t>In the behavioural economics literature, the effect of status and durable goods is often modelled with varied discounting rates [4]</a:t>
            </a:r>
          </a:p>
          <a:p>
            <a:pPr marL="0" indent="0">
              <a:buNone/>
            </a:pPr>
            <a:endParaRPr lang="en-GB" dirty="0"/>
          </a:p>
        </p:txBody>
      </p:sp>
      <p:sp>
        <p:nvSpPr>
          <p:cNvPr id="4" name="Slide Number Placeholder 3">
            <a:extLst>
              <a:ext uri="{FF2B5EF4-FFF2-40B4-BE49-F238E27FC236}">
                <a16:creationId xmlns:a16="http://schemas.microsoft.com/office/drawing/2014/main" id="{7A99688F-80A2-4F60-A3D1-E064E4DB8076}"/>
              </a:ext>
            </a:extLst>
          </p:cNvPr>
          <p:cNvSpPr>
            <a:spLocks noGrp="1"/>
          </p:cNvSpPr>
          <p:nvPr>
            <p:ph type="sldNum" sz="quarter" idx="12"/>
          </p:nvPr>
        </p:nvSpPr>
        <p:spPr/>
        <p:txBody>
          <a:bodyPr/>
          <a:lstStyle/>
          <a:p>
            <a:pPr>
              <a:defRPr/>
            </a:pPr>
            <a:fld id="{8E35B453-7314-4BBD-9303-11C6BECC4B0D}" type="slidenum">
              <a:rPr lang="en-GB" altLang="en-US" smtClean="0"/>
              <a:pPr>
                <a:defRPr/>
              </a:pPr>
              <a:t>9</a:t>
            </a:fld>
            <a:endParaRPr lang="en-GB" altLang="en-US" dirty="0"/>
          </a:p>
        </p:txBody>
      </p:sp>
    </p:spTree>
    <p:extLst>
      <p:ext uri="{BB962C8B-B14F-4D97-AF65-F5344CB8AC3E}">
        <p14:creationId xmlns:p14="http://schemas.microsoft.com/office/powerpoint/2010/main" val="37525767"/>
      </p:ext>
    </p:extLst>
  </p:cSld>
  <p:clrMapOvr>
    <a:masterClrMapping/>
  </p:clrMapOvr>
  <p:transition>
    <p:fade/>
  </p:transition>
</p:sld>
</file>

<file path=ppt/theme/theme1.xml><?xml version="1.0" encoding="utf-8"?>
<a:theme xmlns:a="http://schemas.openxmlformats.org/drawingml/2006/main" name="UoR Theme">
  <a:themeElements>
    <a:clrScheme name="LIMITLESS - Red">
      <a:dk1>
        <a:srgbClr val="50535A"/>
      </a:dk1>
      <a:lt1>
        <a:srgbClr val="FFFFFF"/>
      </a:lt1>
      <a:dk2>
        <a:srgbClr val="000000"/>
      </a:dk2>
      <a:lt2>
        <a:srgbClr val="E0E0E1"/>
      </a:lt2>
      <a:accent1>
        <a:srgbClr val="D2002E"/>
      </a:accent1>
      <a:accent2>
        <a:srgbClr val="EF7945"/>
      </a:accent2>
      <a:accent3>
        <a:srgbClr val="009A84"/>
      </a:accent3>
      <a:accent4>
        <a:srgbClr val="8ABD24"/>
      </a:accent4>
      <a:accent5>
        <a:srgbClr val="00AEEF"/>
      </a:accent5>
      <a:accent6>
        <a:srgbClr val="79679C"/>
      </a:accent6>
      <a:hlink>
        <a:srgbClr val="D2002E"/>
      </a:hlink>
      <a:folHlink>
        <a:srgbClr val="747478"/>
      </a:folHlink>
    </a:clrScheme>
    <a:fontScheme name="Custom 1">
      <a:majorFont>
        <a:latin typeface="Effra Bold"/>
        <a:ea typeface=""/>
        <a:cs typeface=""/>
      </a:majorFont>
      <a:minorFont>
        <a:latin typeface="Eff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8100">
          <a:solidFill>
            <a:schemeClr val="accent1"/>
          </a:solidFill>
        </a:ln>
      </a:spPr>
      <a:bodyPr wrap="none">
        <a:spAutoFit/>
      </a:bodyPr>
      <a:lstStyle>
        <a:defPPr>
          <a:defRPr dirty="0">
            <a:solidFill>
              <a:schemeClr val="tx2"/>
            </a:solidFill>
            <a:latin typeface="+mn-lt"/>
          </a:defRPr>
        </a:defPPr>
      </a:lstStyle>
    </a:spDef>
    <a:lnDef>
      <a:spPr bwMode="auto">
        <a:noFill/>
        <a:ln w="38100" cap="flat" cmpd="sng" algn="ctr">
          <a:solidFill>
            <a:schemeClr val="accent1"/>
          </a:solidFill>
          <a:prstDash val="solid"/>
          <a:round/>
          <a:headEnd type="none" w="med" len="med"/>
          <a:tailEnd type="none" w="med" len="med"/>
        </a:ln>
      </a:spPr>
      <a:bodyPr/>
      <a:lstStyle/>
    </a:lnDef>
    <a:txDef>
      <a:spPr>
        <a:noFill/>
      </a:spPr>
      <a:bodyPr wrap="square" rtlCol="0">
        <a:spAutoFit/>
      </a:bodyPr>
      <a:lstStyle>
        <a:defPPr>
          <a:defRPr dirty="0" smtClean="0">
            <a:solidFill>
              <a:schemeClr val="tx2"/>
            </a:solidFill>
            <a:latin typeface="+mn-lt"/>
          </a:defRPr>
        </a:defPPr>
      </a:lstStyle>
    </a:txDef>
  </a:objectDefaults>
  <a:extraClrSchemeLst>
    <a:extraClrScheme>
      <a:clrScheme name="UoR Theme 1">
        <a:dk1>
          <a:srgbClr val="50535A"/>
        </a:dk1>
        <a:lt1>
          <a:srgbClr val="FFFFFF"/>
        </a:lt1>
        <a:dk2>
          <a:srgbClr val="000000"/>
        </a:dk2>
        <a:lt2>
          <a:srgbClr val="E0E0E1"/>
        </a:lt2>
        <a:accent1>
          <a:srgbClr val="D2002E"/>
        </a:accent1>
        <a:accent2>
          <a:srgbClr val="EF7945"/>
        </a:accent2>
        <a:accent3>
          <a:srgbClr val="FFFFFF"/>
        </a:accent3>
        <a:accent4>
          <a:srgbClr val="43464C"/>
        </a:accent4>
        <a:accent5>
          <a:srgbClr val="E5AAAD"/>
        </a:accent5>
        <a:accent6>
          <a:srgbClr val="D96D3E"/>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Theme 2">
        <a:dk1>
          <a:srgbClr val="50535A"/>
        </a:dk1>
        <a:lt1>
          <a:srgbClr val="FFFFFF"/>
        </a:lt1>
        <a:dk2>
          <a:srgbClr val="000000"/>
        </a:dk2>
        <a:lt2>
          <a:srgbClr val="E0E0E1"/>
        </a:lt2>
        <a:accent1>
          <a:srgbClr val="EF7945"/>
        </a:accent1>
        <a:accent2>
          <a:srgbClr val="D2002E"/>
        </a:accent2>
        <a:accent3>
          <a:srgbClr val="FFFFFF"/>
        </a:accent3>
        <a:accent4>
          <a:srgbClr val="43464C"/>
        </a:accent4>
        <a:accent5>
          <a:srgbClr val="F6BEB0"/>
        </a:accent5>
        <a:accent6>
          <a:srgbClr val="BE0029"/>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Theme 3">
        <a:dk1>
          <a:srgbClr val="50535A"/>
        </a:dk1>
        <a:lt1>
          <a:srgbClr val="FFFFFF"/>
        </a:lt1>
        <a:dk2>
          <a:srgbClr val="000000"/>
        </a:dk2>
        <a:lt2>
          <a:srgbClr val="E0E0E1"/>
        </a:lt2>
        <a:accent1>
          <a:srgbClr val="009A84"/>
        </a:accent1>
        <a:accent2>
          <a:srgbClr val="EF7945"/>
        </a:accent2>
        <a:accent3>
          <a:srgbClr val="FFFFFF"/>
        </a:accent3>
        <a:accent4>
          <a:srgbClr val="43464C"/>
        </a:accent4>
        <a:accent5>
          <a:srgbClr val="AACAC2"/>
        </a:accent5>
        <a:accent6>
          <a:srgbClr val="D96D3E"/>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Theme 4">
        <a:dk1>
          <a:srgbClr val="50535A"/>
        </a:dk1>
        <a:lt1>
          <a:srgbClr val="FFFFFF"/>
        </a:lt1>
        <a:dk2>
          <a:srgbClr val="000000"/>
        </a:dk2>
        <a:lt2>
          <a:srgbClr val="E0E0E1"/>
        </a:lt2>
        <a:accent1>
          <a:srgbClr val="8ABD24"/>
        </a:accent1>
        <a:accent2>
          <a:srgbClr val="EF7945"/>
        </a:accent2>
        <a:accent3>
          <a:srgbClr val="FFFFFF"/>
        </a:accent3>
        <a:accent4>
          <a:srgbClr val="43464C"/>
        </a:accent4>
        <a:accent5>
          <a:srgbClr val="C4DBAC"/>
        </a:accent5>
        <a:accent6>
          <a:srgbClr val="D96D3E"/>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Theme 5">
        <a:dk1>
          <a:srgbClr val="50535A"/>
        </a:dk1>
        <a:lt1>
          <a:srgbClr val="FFFFFF"/>
        </a:lt1>
        <a:dk2>
          <a:srgbClr val="000000"/>
        </a:dk2>
        <a:lt2>
          <a:srgbClr val="E0E0E1"/>
        </a:lt2>
        <a:accent1>
          <a:srgbClr val="00AEEF"/>
        </a:accent1>
        <a:accent2>
          <a:srgbClr val="EF7945"/>
        </a:accent2>
        <a:accent3>
          <a:srgbClr val="FFFFFF"/>
        </a:accent3>
        <a:accent4>
          <a:srgbClr val="43464C"/>
        </a:accent4>
        <a:accent5>
          <a:srgbClr val="AAD3F6"/>
        </a:accent5>
        <a:accent6>
          <a:srgbClr val="D96D3E"/>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Theme 6">
        <a:dk1>
          <a:srgbClr val="50535A"/>
        </a:dk1>
        <a:lt1>
          <a:srgbClr val="FFFFFF"/>
        </a:lt1>
        <a:dk2>
          <a:srgbClr val="000000"/>
        </a:dk2>
        <a:lt2>
          <a:srgbClr val="E0E0E1"/>
        </a:lt2>
        <a:accent1>
          <a:srgbClr val="79679C"/>
        </a:accent1>
        <a:accent2>
          <a:srgbClr val="EF7945"/>
        </a:accent2>
        <a:accent3>
          <a:srgbClr val="FFFFFF"/>
        </a:accent3>
        <a:accent4>
          <a:srgbClr val="43464C"/>
        </a:accent4>
        <a:accent5>
          <a:srgbClr val="BEB8CB"/>
        </a:accent5>
        <a:accent6>
          <a:srgbClr val="D96D3E"/>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Theme 7">
        <a:dk1>
          <a:srgbClr val="50535A"/>
        </a:dk1>
        <a:lt1>
          <a:srgbClr val="FFFFFF"/>
        </a:lt1>
        <a:dk2>
          <a:srgbClr val="000000"/>
        </a:dk2>
        <a:lt2>
          <a:srgbClr val="E0E0E1"/>
        </a:lt2>
        <a:accent1>
          <a:srgbClr val="E6007E"/>
        </a:accent1>
        <a:accent2>
          <a:srgbClr val="EF7945"/>
        </a:accent2>
        <a:accent3>
          <a:srgbClr val="FFFFFF"/>
        </a:accent3>
        <a:accent4>
          <a:srgbClr val="43464C"/>
        </a:accent4>
        <a:accent5>
          <a:srgbClr val="F0AAC0"/>
        </a:accent5>
        <a:accent6>
          <a:srgbClr val="D96D3E"/>
        </a:accent6>
        <a:hlink>
          <a:srgbClr val="D2002E"/>
        </a:hlink>
        <a:folHlink>
          <a:srgbClr val="50535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8855</TotalTime>
  <Words>1657</Words>
  <Application>Microsoft Office PowerPoint</Application>
  <PresentationFormat>On-screen Show (16:9)</PresentationFormat>
  <Paragraphs>146</Paragraphs>
  <Slides>17</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Cambria Math</vt:lpstr>
      <vt:lpstr>Arial</vt:lpstr>
      <vt:lpstr>Effra</vt:lpstr>
      <vt:lpstr>Calibri Light</vt:lpstr>
      <vt:lpstr>Effra Bold</vt:lpstr>
      <vt:lpstr>Effra Light</vt:lpstr>
      <vt:lpstr>Calibri</vt:lpstr>
      <vt:lpstr>UoR Theme</vt:lpstr>
      <vt:lpstr>Office Theme</vt:lpstr>
      <vt:lpstr>Status Consumption and  Intertemporal Substitution</vt:lpstr>
      <vt:lpstr>Conspicuous or status-related Consumption</vt:lpstr>
      <vt:lpstr>What are “needs”?</vt:lpstr>
      <vt:lpstr>Is status demand a universal “need”?</vt:lpstr>
      <vt:lpstr>Some Assumptions</vt:lpstr>
      <vt:lpstr>Towards Model for Status Demand</vt:lpstr>
      <vt:lpstr>Status consumption in the literature</vt:lpstr>
      <vt:lpstr>How does wealth affect consumption?</vt:lpstr>
      <vt:lpstr>How does wealth influence non-durable consumption?</vt:lpstr>
      <vt:lpstr>Discounting of net worth</vt:lpstr>
      <vt:lpstr>Intertemporal substitution</vt:lpstr>
      <vt:lpstr>Observed variables in the model</vt:lpstr>
      <vt:lpstr>The role of two uncertainties</vt:lpstr>
      <vt:lpstr>A Stochastic Model</vt:lpstr>
      <vt:lpstr>A simpler non-stochastic formulation</vt:lpstr>
      <vt:lpstr>Empirical Concerns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jennyhunny bloom</dc:creator>
  <cp:lastModifiedBy>Anurag Srivastava</cp:lastModifiedBy>
  <cp:revision>445</cp:revision>
  <cp:lastPrinted>2016-03-21T20:49:46Z</cp:lastPrinted>
  <dcterms:created xsi:type="dcterms:W3CDTF">2016-03-21T20:49:46Z</dcterms:created>
  <dcterms:modified xsi:type="dcterms:W3CDTF">2020-02-13T12:36:50Z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2057-10.1.0.5444</vt:lpwstr>
  </property>
</Properties>
</file>