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18"/>
  </p:notesMasterIdLst>
  <p:handoutMasterIdLst>
    <p:handoutMasterId r:id="rId19"/>
  </p:handoutMasterIdLst>
  <p:sldIdLst>
    <p:sldId id="301" r:id="rId3"/>
    <p:sldId id="302" r:id="rId4"/>
    <p:sldId id="262" r:id="rId5"/>
    <p:sldId id="340" r:id="rId6"/>
    <p:sldId id="341" r:id="rId7"/>
    <p:sldId id="317" r:id="rId8"/>
    <p:sldId id="338" r:id="rId9"/>
    <p:sldId id="342" r:id="rId10"/>
    <p:sldId id="339" r:id="rId11"/>
    <p:sldId id="344" r:id="rId12"/>
    <p:sldId id="324" r:id="rId13"/>
    <p:sldId id="337" r:id="rId14"/>
    <p:sldId id="343" r:id="rId15"/>
    <p:sldId id="345" r:id="rId16"/>
    <p:sldId id="320" r:id="rId17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mbria Math" panose="02040503050406030204" pitchFamily="18" charset="0"/>
      <p:regular r:id="rId26"/>
    </p:embeddedFont>
    <p:embeddedFont>
      <p:font typeface="Effra" panose="020B0604020202020204" charset="0"/>
      <p:regular r:id="rId27"/>
      <p:bold r:id="rId28"/>
      <p:italic r:id="rId29"/>
      <p:boldItalic r:id="rId30"/>
    </p:embeddedFont>
    <p:embeddedFont>
      <p:font typeface="Effra Bold" panose="020B0604020202020204" charset="0"/>
      <p:bold r:id="rId31"/>
    </p:embeddedFont>
    <p:embeddedFont>
      <p:font typeface="Effra Light" panose="020B0604020202020204" charset="0"/>
      <p:regular r:id="rId32"/>
      <p:italic r:id="rId33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990" autoAdjust="0"/>
  </p:normalViewPr>
  <p:slideViewPr>
    <p:cSldViewPr>
      <p:cViewPr varScale="1">
        <p:scale>
          <a:sx n="144" d="100"/>
          <a:sy n="144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10/19/2021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attempt to look at how excess non-durable consumption varies across durable goods possession levels </a:t>
            </a:r>
          </a:p>
          <a:p>
            <a:r>
              <a:rPr lang="en-GB" dirty="0"/>
              <a:t>Local non-durable consumption is relative to local </a:t>
            </a:r>
          </a:p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0514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37138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non-parametric view of data shows vast differences in assets</a:t>
            </a:r>
          </a:p>
          <a:p>
            <a:r>
              <a:rPr lang="en-GB" dirty="0"/>
              <a:t>Interestingly the subjective well being does not align with the asset distribution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 of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24EB-89EA-49FA-8FB0-903EE257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</a:t>
            </a:r>
            <a:r>
              <a:rPr lang="en-US" dirty="0" err="1"/>
              <a:t>commercialisation</a:t>
            </a:r>
            <a:r>
              <a:rPr lang="en-US" dirty="0"/>
              <a:t>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one can evaluate a model for status consumption, consider if status – view as a social position based on wealth/occupation –should determine consumption or if consumption itself predominantly could determines status. </a:t>
            </a:r>
          </a:p>
          <a:p>
            <a:r>
              <a:rPr lang="en-GB" dirty="0"/>
              <a:t>To answer this in empirical terms, one needs to define both status and status goods</a:t>
            </a:r>
          </a:p>
          <a:p>
            <a:r>
              <a:rPr lang="en-GB" dirty="0"/>
              <a:t>We consider status as expected future wealth and the status value from consumption as a combination of durable consumption and non-durable consumption in excess of needs</a:t>
            </a:r>
          </a:p>
          <a:p>
            <a:r>
              <a:rPr lang="en-GB" dirty="0"/>
              <a:t>This is different from visible good view but we believe that this definition is more generic for comparison between disparate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can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 and hence the representative consumer in our model - benefit from expensive non-durable consumption</a:t>
            </a:r>
          </a:p>
          <a:p>
            <a:r>
              <a:rPr lang="en-GB" dirty="0"/>
              <a:t>A2 (durable good longevity) separates the long-term consumption from short-term consumption in the context of differences in starting wealth of the consumers.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What are needs? </a:t>
            </a:r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which considers needs as only a guarantee of health and autonomy. </a:t>
            </a:r>
          </a:p>
          <a:p>
            <a:r>
              <a:rPr lang="en-GB" i="1" dirty="0"/>
              <a:t>What is excess? </a:t>
            </a:r>
            <a:r>
              <a:rPr lang="en-GB" dirty="0"/>
              <a:t>Thus status is not a basic need. Arguing that different households cannot have different basic except for age-composition and cardinality, we thus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also of some status value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Goods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goods that can be transferred over generation as the durable goods relevant for status consumption. Rest is considered non-durable.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With the two assumption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above can now be integrated in an intertemporal substitution framework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10383</TotalTime>
  <Words>973</Words>
  <Application>Microsoft Office PowerPoint</Application>
  <PresentationFormat>On-screen Show (16:9)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 Light</vt:lpstr>
      <vt:lpstr>Cambria Math</vt:lpstr>
      <vt:lpstr>Effra</vt:lpstr>
      <vt:lpstr>Effra Bold</vt:lpstr>
      <vt:lpstr>Effra Light</vt:lpstr>
      <vt:lpstr>Calibri</vt:lpstr>
      <vt:lpstr>UoR Theme</vt:lpstr>
      <vt:lpstr>Office Theme</vt:lpstr>
      <vt:lpstr>Status Consumption under extreme inequalities</vt:lpstr>
      <vt:lpstr>Conspicuous or status-related Consumption</vt:lpstr>
      <vt:lpstr>Why do we want status goods?</vt:lpstr>
      <vt:lpstr>Does consumption influence status?</vt:lpstr>
      <vt:lpstr>Status and Consumption</vt:lpstr>
      <vt:lpstr>A model for Status Demand </vt:lpstr>
      <vt:lpstr>Excess Non-Durable Consumption</vt:lpstr>
      <vt:lpstr>Durable Goods</vt:lpstr>
      <vt:lpstr>A model for Status Demand</vt:lpstr>
      <vt:lpstr>A model for Status Demand (contd.)</vt:lpstr>
      <vt:lpstr>Classification of items</vt:lpstr>
      <vt:lpstr>How is this different from visible consumption?</vt:lpstr>
      <vt:lpstr>Tanzania</vt:lpstr>
      <vt:lpstr>Nigeria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552</cp:revision>
  <cp:lastPrinted>2016-03-21T20:49:46Z</cp:lastPrinted>
  <dcterms:created xsi:type="dcterms:W3CDTF">2016-03-21T20:49:46Z</dcterms:created>
  <dcterms:modified xsi:type="dcterms:W3CDTF">2021-10-19T21:32:32Z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