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840" r:id="rId2"/>
  </p:sldMasterIdLst>
  <p:notesMasterIdLst>
    <p:notesMasterId r:id="rId8"/>
  </p:notesMasterIdLst>
  <p:handoutMasterIdLst>
    <p:handoutMasterId r:id="rId9"/>
  </p:handoutMasterIdLst>
  <p:sldIdLst>
    <p:sldId id="301" r:id="rId3"/>
    <p:sldId id="302" r:id="rId4"/>
    <p:sldId id="304" r:id="rId5"/>
    <p:sldId id="305" r:id="rId6"/>
    <p:sldId id="303" r:id="rId7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mbria Math" panose="02040503050406030204" pitchFamily="18" charset="0"/>
      <p:regular r:id="rId16"/>
    </p:embeddedFont>
    <p:embeddedFont>
      <p:font typeface="Effra" panose="020B0604020202020204" charset="0"/>
      <p:regular r:id="rId17"/>
      <p:bold r:id="rId18"/>
      <p:italic r:id="rId19"/>
      <p:boldItalic r:id="rId20"/>
    </p:embeddedFont>
    <p:embeddedFont>
      <p:font typeface="Effra Bold" panose="020B0604020202020204" charset="0"/>
      <p:bold r:id="rId21"/>
    </p:embeddedFont>
    <p:embeddedFont>
      <p:font typeface="Effra Light" panose="020B0604020202020204" charset="0"/>
      <p:regular r:id="rId22"/>
      <p:italic r:id="rId23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1FB"/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990" autoAdjust="0"/>
  </p:normalViewPr>
  <p:slideViewPr>
    <p:cSldViewPr>
      <p:cViewPr varScale="1">
        <p:scale>
          <a:sx n="144" d="100"/>
          <a:sy n="144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6/12/2022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6/12/2022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96C138-A0C4-4340-B74D-6F0CD4DEC2CD}" type="datetimeFigureOut">
              <a:rPr lang="en-US" altLang="en-US" smtClean="0"/>
              <a:pPr>
                <a:defRPr/>
              </a:pPr>
              <a:t>6/12/2022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E3E1-EDE7-4033-BA08-0F3655193C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6685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B6EF-FA4B-4EBE-AF6A-7A35928A581D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81900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A8456-EFE9-4973-A4DC-8967F112F6FD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EA458-A00F-4FCF-A4D2-CE35A112759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730714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7432CB-609A-4073-A00A-2C8A7923E480}" type="datetimeFigureOut">
              <a:rPr lang="en-US" altLang="en-US" smtClean="0"/>
              <a:pPr>
                <a:defRPr/>
              </a:pPr>
              <a:t>6/12/2022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C033-1D56-4E21-9D51-FFCA08BFDC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4665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F30D0-F1F8-45C1-A1BC-22A99C13BE84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9FC41-64C0-445B-B5F6-BF3E976EB4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77089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3FA37-56EC-4856-AA87-0FB37638EE1E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E04A5-F6AC-43BF-B975-8B278B8ABAB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2397627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D33F0-C866-49CD-9A8D-87C788497108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0013-1DD6-4175-BFB9-CB285DE9137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817270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BC874-228D-4345-BCB2-1B94E993F020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3C0A-43B8-4C34-B1A8-5838DA63F31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4958134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99DC9-2CCD-454E-B26E-EDCE3CD1F413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F806E-E709-44A5-86CC-0759AFD0503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4688316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2A7C-D904-4027-8E63-FF373CAAA7C0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11D77-F33D-4C03-A50B-E50B32F194BF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120410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48E6C-542A-4D49-9BFD-9EC0C2896A1E}" type="datetimeFigureOut">
              <a:rPr lang="en-US" smtClean="0"/>
              <a:pPr>
                <a:defRPr/>
              </a:pPr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B04E0-16D6-484B-BD7B-7CE13B5C5C2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925994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4000">
              <a:srgbClr val="DEF2E7"/>
            </a:gs>
            <a:gs pos="79000">
              <a:srgbClr val="C5F1FB"/>
            </a:gs>
            <a:gs pos="0">
              <a:srgbClr val="C5F1FB"/>
            </a:gs>
            <a:gs pos="0">
              <a:schemeClr val="accent1">
                <a:lumMod val="5000"/>
                <a:lumOff val="95000"/>
              </a:schemeClr>
            </a:gs>
            <a:gs pos="93000">
              <a:srgbClr val="C5F1FB"/>
            </a:gs>
            <a:gs pos="100000">
              <a:srgbClr val="C5F1F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DEF2E7"/>
            </a:gs>
            <a:gs pos="79000">
              <a:srgbClr val="C5F1FB"/>
            </a:gs>
            <a:gs pos="0">
              <a:srgbClr val="C5F1FB"/>
            </a:gs>
            <a:gs pos="0">
              <a:schemeClr val="accent1">
                <a:lumMod val="5000"/>
                <a:lumOff val="95000"/>
              </a:schemeClr>
            </a:gs>
            <a:gs pos="93000">
              <a:srgbClr val="C5F1FB"/>
            </a:gs>
            <a:gs pos="100000">
              <a:srgbClr val="C5F1F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7" name="Picture 53" descr="Device-black">
            <a:extLst>
              <a:ext uri="{FF2B5EF4-FFF2-40B4-BE49-F238E27FC236}">
                <a16:creationId xmlns:a16="http://schemas.microsoft.com/office/drawing/2014/main" id="{3A24FCD6-0B1E-4096-8613-7A86472A83DA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>
            <a:extLst>
              <a:ext uri="{FF2B5EF4-FFF2-40B4-BE49-F238E27FC236}">
                <a16:creationId xmlns:a16="http://schemas.microsoft.com/office/drawing/2014/main" id="{DD84E441-00C2-4CBD-8DFF-AE1278F363AF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>
            <a:extLst>
              <a:ext uri="{FF2B5EF4-FFF2-40B4-BE49-F238E27FC236}">
                <a16:creationId xmlns:a16="http://schemas.microsoft.com/office/drawing/2014/main" id="{5ECD53A7-D67C-4C96-AD87-AA8E0C774F9E}"/>
              </a:ext>
            </a:extLst>
          </p:cNvPr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The-Theory-of-the-Leisure-Class" TargetMode="External"/><Relationship Id="rId2" Type="http://schemas.openxmlformats.org/officeDocument/2006/relationships/hyperlink" Target="https://global.oup.com/academic/product/choosing-the-right-pond-9780195049459" TargetMode="Externa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competitions under income differences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Status Competitions –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Competitions for status had  been recognised by Veblen (1899).</a:t>
            </a:r>
          </a:p>
          <a:p>
            <a:r>
              <a:rPr lang="en-GB" dirty="0"/>
              <a:t>Veblen’s ideas are now assimilated as conspicuous consumption </a:t>
            </a:r>
          </a:p>
          <a:p>
            <a:r>
              <a:rPr lang="en-GB" dirty="0"/>
              <a:t>The idea of futility of conspicuous consumption is key to modern interpretation – notably by Frank (1987).</a:t>
            </a:r>
          </a:p>
          <a:p>
            <a:r>
              <a:rPr lang="en-GB" dirty="0"/>
              <a:t>There are some competitions that are fuelled by uncertain investments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0B0B-8112-64B4-664F-0A92FC5D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Status Competitions </a:t>
            </a:r>
            <a:br>
              <a:rPr lang="en-US"/>
            </a:br>
            <a:r>
              <a:rPr lang="en-US"/>
              <a:t>as a game of uncertainty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29D2AA-F8BC-E3BC-6A16-49E90573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428750"/>
            <a:ext cx="2209800" cy="24338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3658-053B-7EBB-66C4-D4F9CD5B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DB316-70AD-FB12-8A47-0FB9CAE78555}"/>
                  </a:ext>
                </a:extLst>
              </p:cNvPr>
              <p:cNvSpPr txBox="1"/>
              <p:nvPr/>
            </p:nvSpPr>
            <p:spPr>
              <a:xfrm>
                <a:off x="559904" y="1268844"/>
                <a:ext cx="40386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n-lt"/>
                  </a:rPr>
                  <a:t>Let’s assume an economy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+mn-lt"/>
                      </a:rPr>
                      <m:t>𝑛</m:t>
                    </m:r>
                    <m:r>
                      <a:rPr lang="en-US" sz="1600" i="1">
                        <a:latin typeface="+mn-lt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multiple income bands with disposable incomes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+mn-lt"/>
                      </a:rPr>
                      <m:t>,…</m:t>
                    </m:r>
                  </m:oMath>
                </a14:m>
                <a:r>
                  <a:rPr lang="en-US" sz="1600" dirty="0">
                    <a:latin typeface="+mn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+mn-lt"/>
                          </a:rPr>
                        </m:ctrlPr>
                      </m:sSubPr>
                      <m:e>
                        <m:r>
                          <a:rPr lang="en-US" sz="1600" i="1"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+mn-lt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+mn-lt"/>
                          </a:rPr>
                        </m:ctrlPr>
                      </m:sSubPr>
                      <m:e>
                        <m:r>
                          <a:rPr lang="en-US" sz="1600" i="1"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+mn-lt"/>
                      </a:rPr>
                      <m:t>&lt;…&lt;</m:t>
                    </m:r>
                    <m:sSub>
                      <m:sSubPr>
                        <m:ctrlPr>
                          <a:rPr lang="en-US" sz="1600" b="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+mn-lt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+mn-lt"/>
                      </a:rPr>
                      <m:t>𝜈</m:t>
                    </m:r>
                    <m:r>
                      <a:rPr lang="en-US" sz="1600" b="0" i="1" smtClean="0">
                        <a:latin typeface="+mn-lt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as the expenditure towards the uncertain gain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n-lt"/>
                  </a:rPr>
                  <a:t>The gain is the promotion to a band with higher disposable income ( a better job, social rank)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+mn-lt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+mn-lt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+mn-lt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+mn-lt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+mn-lt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+mn-lt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+mn-lt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+mn-lt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latin typeface="+mn-lt"/>
                      </a:rPr>
                      <m:t>…</m:t>
                    </m:r>
                  </m:oMath>
                </a14:m>
                <a:endParaRPr lang="en-US" sz="1600" dirty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n-lt"/>
                  </a:rPr>
                  <a:t>There is also loss of demotion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GB" sz="1600" dirty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+mn-lt"/>
                  </a:rPr>
                  <a:t>A two-band economy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+mn-lt"/>
                  </a:rPr>
                  <a:t>would have promotion and demotion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GB" sz="16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GB" sz="1600" dirty="0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DB316-70AD-FB12-8A47-0FB9CAE78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4" y="1268844"/>
                <a:ext cx="4038600" cy="3539430"/>
              </a:xfrm>
              <a:prstGeom prst="rect">
                <a:avLst/>
              </a:prstGeom>
              <a:blipFill>
                <a:blip r:embed="rId3"/>
                <a:stretch>
                  <a:fillRect l="-604" t="-516"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1817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87B2-34C7-A1BE-A89D-48A6BA5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 long-term equilibrium exist?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7F682-E137-7513-AE25-D27602740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3234929"/>
                <a:ext cx="8001000" cy="130443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such games, the short-term equilibria are symmetric Nash equilibria</a:t>
                </a:r>
              </a:p>
              <a:p>
                <a:r>
                  <a:rPr lang="en-US" dirty="0"/>
                  <a:t>Considering a two-band economy, the short-term equilibrium would mean that a rise in income differences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raise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are the conditions and implications </a:t>
                </a:r>
                <a:r>
                  <a:rPr lang="en-US"/>
                  <a:t>of a long-term </a:t>
                </a:r>
                <a:r>
                  <a:rPr lang="en-US" dirty="0"/>
                  <a:t>equilibria?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7F682-E137-7513-AE25-D27602740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3234929"/>
                <a:ext cx="8001000" cy="1304439"/>
              </a:xfrm>
              <a:blipFill>
                <a:blip r:embed="rId2"/>
                <a:stretch>
                  <a:fillRect l="-610" t="-6075" b="-4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B6DB-0F62-0C11-D5BA-85B34EDE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27A79-9884-3D10-2D1D-3EF214AF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98" y="1056241"/>
            <a:ext cx="5598277" cy="17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24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DC6D-27E3-B38E-7F85-4017A823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DBFD-3B36-9C21-178E-4B6B2E26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hlinkClick r:id="rId2"/>
              </a:rPr>
              <a:t>Choosing the Right Pond - Robert H. Frank</a:t>
            </a:r>
            <a:endParaRPr lang="en-US" b="0" i="0" u="sng" dirty="0">
              <a:solidFill>
                <a:srgbClr val="222222"/>
              </a:solidFill>
              <a:effectLst/>
            </a:endParaRPr>
          </a:p>
          <a:p>
            <a:r>
              <a:rPr lang="en-US" b="0" i="0" u="sng" dirty="0">
                <a:solidFill>
                  <a:srgbClr val="222222"/>
                </a:solidFill>
                <a:effectLst/>
                <a:hlinkClick r:id="rId3"/>
              </a:rPr>
              <a:t>The Theory of the Leisure Class - Thorstein Veblen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193F-6A9E-7B67-4B52-19AEA972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085586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13993</TotalTime>
  <Words>245</Words>
  <Application>Microsoft Office PowerPoint</Application>
  <PresentationFormat>On-screen Show (16:9)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 Light</vt:lpstr>
      <vt:lpstr>Cambria Math</vt:lpstr>
      <vt:lpstr>Arial</vt:lpstr>
      <vt:lpstr>Calibri</vt:lpstr>
      <vt:lpstr>Effra</vt:lpstr>
      <vt:lpstr>Effra Light</vt:lpstr>
      <vt:lpstr>Effra Bold</vt:lpstr>
      <vt:lpstr>UoR Theme</vt:lpstr>
      <vt:lpstr>Office Theme</vt:lpstr>
      <vt:lpstr>Status competitions under income differences</vt:lpstr>
      <vt:lpstr>Status Competitions – An overview</vt:lpstr>
      <vt:lpstr>Status Competitions  as a game of uncertainty</vt:lpstr>
      <vt:lpstr>Does a long-term equilibrium exist?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671</cp:revision>
  <cp:lastPrinted>2016-03-21T20:49:46Z</cp:lastPrinted>
  <dcterms:created xsi:type="dcterms:W3CDTF">2016-03-21T20:49:46Z</dcterms:created>
  <dcterms:modified xsi:type="dcterms:W3CDTF">2022-06-12T08:30:32Z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