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840" r:id="rId2"/>
  </p:sldMasterIdLst>
  <p:notesMasterIdLst>
    <p:notesMasterId r:id="rId28"/>
  </p:notesMasterIdLst>
  <p:handoutMasterIdLst>
    <p:handoutMasterId r:id="rId29"/>
  </p:handoutMasterIdLst>
  <p:sldIdLst>
    <p:sldId id="301" r:id="rId3"/>
    <p:sldId id="302" r:id="rId4"/>
    <p:sldId id="355" r:id="rId5"/>
    <p:sldId id="262" r:id="rId6"/>
    <p:sldId id="340" r:id="rId7"/>
    <p:sldId id="341" r:id="rId8"/>
    <p:sldId id="317" r:id="rId9"/>
    <p:sldId id="338" r:id="rId10"/>
    <p:sldId id="342" r:id="rId11"/>
    <p:sldId id="339" r:id="rId12"/>
    <p:sldId id="344" r:id="rId13"/>
    <p:sldId id="346" r:id="rId14"/>
    <p:sldId id="345" r:id="rId15"/>
    <p:sldId id="348" r:id="rId16"/>
    <p:sldId id="349" r:id="rId17"/>
    <p:sldId id="350" r:id="rId18"/>
    <p:sldId id="356" r:id="rId19"/>
    <p:sldId id="343" r:id="rId20"/>
    <p:sldId id="353" r:id="rId21"/>
    <p:sldId id="347" r:id="rId22"/>
    <p:sldId id="354" r:id="rId23"/>
    <p:sldId id="324" r:id="rId24"/>
    <p:sldId id="337" r:id="rId25"/>
    <p:sldId id="351" r:id="rId26"/>
    <p:sldId id="320" r:id="rId27"/>
  </p:sldIdLst>
  <p:sldSz cx="9144000" cy="5143500" type="screen16x9"/>
  <p:notesSz cx="6718300" cy="98679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Cambria Math" panose="02040503050406030204" pitchFamily="18" charset="0"/>
      <p:regular r:id="rId36"/>
    </p:embeddedFont>
    <p:embeddedFont>
      <p:font typeface="Effra" panose="020B0604020202020204" charset="0"/>
      <p:regular r:id="rId37"/>
      <p:bold r:id="rId38"/>
      <p:italic r:id="rId39"/>
      <p:boldItalic r:id="rId40"/>
    </p:embeddedFont>
    <p:embeddedFont>
      <p:font typeface="Effra Bold" panose="020B0604020202020204" charset="0"/>
      <p:bold r:id="rId41"/>
    </p:embeddedFont>
    <p:embeddedFont>
      <p:font typeface="Effra Light" panose="020B0604020202020204" charset="0"/>
      <p:regular r:id="rId42"/>
      <p:italic r:id="rId43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990" autoAdjust="0"/>
  </p:normalViewPr>
  <p:slideViewPr>
    <p:cSldViewPr>
      <p:cViewPr varScale="1">
        <p:scale>
          <a:sx n="137" d="100"/>
          <a:sy n="137" d="100"/>
        </p:scale>
        <p:origin x="120" y="240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algn="r"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5C24E9C8-3A95-493E-88C0-5F2296E45E4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algn="r"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 smtClean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11552EB4-1397-4A19-91D2-50C32A30D6E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8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8D3C-306F-42F2-BFD0-7BDAA9A2E94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82434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9E884D-34DE-4261-8EE9-C65F8F0ED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2158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1EAD16-0DE7-4E08-AD7C-61EF2956CB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01087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BF62DA-864E-4564-8F83-14AB00A5C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1438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A4F400-B78B-4C9F-B8B5-910222ABFA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2823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89A73A-1690-4CCF-9603-DF862003FF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270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 marL="17970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80604020202020204" charset="0"/>
              <a:buChar char="•"/>
              <a:defRPr>
                <a:solidFill>
                  <a:schemeClr val="tx2"/>
                </a:solidFill>
              </a:defRPr>
            </a:lvl1pPr>
            <a:lvl2pPr marL="53975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89979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25984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defRPr>
                <a:solidFill>
                  <a:schemeClr val="tx2"/>
                </a:solidFill>
              </a:defRPr>
            </a:lvl4pPr>
            <a:lvl5pPr marL="161988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FF22A5-BDCE-40F7-8916-DA00A2D3E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6820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8491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22244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3729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CDC63CA9-2863-4C1C-9C8F-58E2FE97848E}" type="datetimeFigureOut">
              <a:rPr lang="en-US" altLang="en-US"/>
              <a:pPr>
                <a:defRPr/>
              </a:pPr>
              <a:t>10/23/2021</a:t>
            </a:fld>
            <a:endParaRPr lang="en-US" alt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8FB-6AB2-4D3E-8820-9BBA08918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617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BCD9-9174-4C00-A088-B9BE81ADA03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34622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F1562241-94B9-40D7-87A5-05E5CEEBA2BE}" type="datetimeFigureOut">
              <a:rPr lang="en-US" altLang="en-US"/>
              <a:pPr>
                <a:defRPr/>
              </a:pPr>
              <a:t>10/23/2021</a:t>
            </a:fld>
            <a:endParaRPr lang="en-US" alt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C0B8-0492-4B7D-B733-53D47FB2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9008"/>
      </p:ext>
    </p:extLst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96C138-A0C4-4340-B74D-6F0CD4DEC2CD}" type="datetimeFigureOut">
              <a:rPr lang="en-US" altLang="en-US" smtClean="0"/>
              <a:pPr>
                <a:defRPr/>
              </a:pPr>
              <a:t>10/23/2021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8E3E1-EDE7-4033-BA08-0F3655193C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6685"/>
      </p:ext>
    </p:extLst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5B6EF-FA4B-4EBE-AF6A-7A35928A581D}" type="datetimeFigureOut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7819008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A8456-EFE9-4973-A4DC-8967F112F6FD}" type="datetimeFigureOut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EA458-A00F-4FCF-A4D2-CE35A1127597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8730714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7432CB-609A-4073-A00A-2C8A7923E480}" type="datetimeFigureOut">
              <a:rPr lang="en-US" altLang="en-US" smtClean="0"/>
              <a:pPr>
                <a:defRPr/>
              </a:pPr>
              <a:t>10/23/2021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C033-1D56-4E21-9D51-FFCA08BFDC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4665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F30D0-F1F8-45C1-A1BC-22A99C13BE84}" type="datetimeFigureOut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9FC41-64C0-445B-B5F6-BF3E976EB4A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877089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3FA37-56EC-4856-AA87-0FB37638EE1E}" type="datetimeFigureOut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E04A5-F6AC-43BF-B975-8B278B8ABABB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72397627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6D33F0-C866-49CD-9A8D-87C788497108}" type="datetimeFigureOut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F0013-1DD6-4175-BFB9-CB285DE91374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68172707"/>
      </p:ext>
    </p:extLst>
  </p:cSld>
  <p:clrMapOvr>
    <a:masterClrMapping/>
  </p:clrMapOvr>
  <p:transition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BC874-228D-4345-BCB2-1B94E993F020}" type="datetimeFigureOut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3C0A-43B8-4C34-B1A8-5838DA63F31D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64958134"/>
      </p:ext>
    </p:extLst>
  </p:cSld>
  <p:clrMapOvr>
    <a:masterClrMapping/>
  </p:clrMapOvr>
  <p:transition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99DC9-2CCD-454E-B26E-EDCE3CD1F413}" type="datetimeFigureOut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F806E-E709-44A5-86CC-0759AFD05035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4688316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15" name="TextBox 16"/>
          <p:cNvSpPr txBox="1">
            <a:spLocks noChangeArrowheads="1"/>
          </p:cNvSpPr>
          <p:nvPr userDrawn="1"/>
        </p:nvSpPr>
        <p:spPr bwMode="auto">
          <a:xfrm>
            <a:off x="425450" y="4984750"/>
            <a:ext cx="20161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D2002E"/>
              </a:buClr>
              <a:buFont typeface="Arial" panose="020B0604020202020204" pitchFamily="34" charset="0"/>
              <a:buNone/>
            </a:pPr>
            <a:r>
              <a:rPr lang="en-GB" altLang="en-US" sz="800">
                <a:solidFill>
                  <a:schemeClr val="bg2"/>
                </a:solidFill>
              </a:rPr>
              <a:t>Copyright University of Reading</a:t>
            </a:r>
          </a:p>
        </p:txBody>
      </p:sp>
      <p:pic>
        <p:nvPicPr>
          <p:cNvPr id="16" name="Picture 5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7920038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/>
          <a:lstStyle>
            <a:lvl1pPr defTabSz="-635"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BE62F2C-5F5D-4F1F-B829-F41AEA17CAA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3124200" y="4678363"/>
            <a:ext cx="2895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eaLnBrk="1" hangingPunct="1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Copyright University of Reading</a:t>
            </a:r>
            <a:endParaRPr lang="en-GB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9"/>
          </p:nvPr>
        </p:nvSpPr>
        <p:spPr>
          <a:xfrm>
            <a:off x="425450" y="4678363"/>
            <a:ext cx="2133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hangingPunct="1">
              <a:defRPr sz="1200" dirty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Wednesday, 11 June 2014</a:t>
            </a:r>
          </a:p>
        </p:txBody>
      </p:sp>
    </p:spTree>
    <p:extLst>
      <p:ext uri="{BB962C8B-B14F-4D97-AF65-F5344CB8AC3E}">
        <p14:creationId xmlns:p14="http://schemas.microsoft.com/office/powerpoint/2010/main" val="19689732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E2A7C-D904-4027-8E63-FF373CAAA7C0}" type="datetimeFigureOut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11D77-F33D-4C03-A50B-E50B32F194BF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120410"/>
      </p:ext>
    </p:extLst>
  </p:cSld>
  <p:clrMapOvr>
    <a:masterClrMapping/>
  </p:clrMapOvr>
  <p:transition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48E6C-542A-4D49-9BFD-9EC0C2896A1E}" type="datetimeFigureOut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B04E0-16D6-484B-BD7B-7CE13B5C5C2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4925994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A63999-364B-42DC-9B80-59FC97D2F8B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90987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57B1D9-2C12-4F9B-9277-5C00B513411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08434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DBE5-FA3D-45C0-A34F-0FE6CF4217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683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B086-1DC1-4182-8EE9-8D68177CE3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966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solidFill>
                  <a:schemeClr val="bg1"/>
                </a:solidFill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0EEF15-85D0-4206-A3C8-518E485208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5110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22F4-AFC0-4B95-B201-9482EAF81E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387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925513"/>
            <a:ext cx="82788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60525"/>
            <a:ext cx="8278813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4678363"/>
            <a:ext cx="6762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1030" name="Picture 53" descr="Device-black"/>
          <p:cNvPicPr>
            <a:picLocks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0" descr="Device-wine"/>
          <p:cNvPicPr>
            <a:picLocks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179388" algn="l" rtl="0" fontAlgn="base">
        <a:spcBef>
          <a:spcPct val="20000"/>
        </a:spcBef>
        <a:spcAft>
          <a:spcPct val="0"/>
        </a:spcAft>
        <a:buClr>
          <a:srgbClr val="63656A"/>
        </a:buClr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2pPr>
      <a:lvl3pPr marL="898525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3pPr>
      <a:lvl4pPr marL="1258888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&gt;"/>
        <a:defRPr sz="2000">
          <a:solidFill>
            <a:schemeClr val="tx2"/>
          </a:solidFill>
          <a:latin typeface="+mn-lt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-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7" name="Picture 53" descr="Device-black">
            <a:extLst>
              <a:ext uri="{FF2B5EF4-FFF2-40B4-BE49-F238E27FC236}">
                <a16:creationId xmlns:a16="http://schemas.microsoft.com/office/drawing/2014/main" id="{3A24FCD6-0B1E-4096-8613-7A86472A83DA}"/>
              </a:ext>
            </a:extLst>
          </p:cNvPr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>
            <a:extLst>
              <a:ext uri="{FF2B5EF4-FFF2-40B4-BE49-F238E27FC236}">
                <a16:creationId xmlns:a16="http://schemas.microsoft.com/office/drawing/2014/main" id="{DD84E441-00C2-4CBD-8DFF-AE1278F363AF}"/>
              </a:ext>
            </a:extLst>
          </p:cNvPr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>
            <a:extLst>
              <a:ext uri="{FF2B5EF4-FFF2-40B4-BE49-F238E27FC236}">
                <a16:creationId xmlns:a16="http://schemas.microsoft.com/office/drawing/2014/main" id="{5ECD53A7-D67C-4C96-AD87-AA8E0C774F9E}"/>
              </a:ext>
            </a:extLst>
          </p:cNvPr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04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Consumption under extreme inequalities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2701926"/>
            <a:ext cx="7467600" cy="12414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altLang="zh-CN" dirty="0"/>
          </a:p>
          <a:p>
            <a:r>
              <a:rPr lang="en-US" altLang="zh-CN" dirty="0"/>
              <a:t>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A4A-1F17-4889-AED9-6791AB0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Status Consumption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GB" dirty="0"/>
                  <a:t>With the two assumption A1 and A2 we thus claim that:</a:t>
                </a:r>
              </a:p>
              <a:p>
                <a:pPr lvl="1"/>
                <a:r>
                  <a:rPr lang="en-GB" dirty="0"/>
                  <a:t>Claim 1: Status utility can be achieved both by </a:t>
                </a:r>
                <a:r>
                  <a:rPr lang="en-GB" u="sng" dirty="0"/>
                  <a:t>excess non-durable consumption</a:t>
                </a:r>
                <a:r>
                  <a:rPr lang="en-GB" dirty="0"/>
                  <a:t> and </a:t>
                </a:r>
                <a:r>
                  <a:rPr lang="en-GB" u="sng" dirty="0"/>
                  <a:t>inheritable durable goods</a:t>
                </a:r>
                <a:endParaRPr lang="en-GB" dirty="0"/>
              </a:p>
              <a:p>
                <a:pPr lvl="1"/>
                <a:r>
                  <a:rPr lang="en-GB" dirty="0"/>
                  <a:t>Claim 2: Fulfilment of minimum needs carries no status-advantage</a:t>
                </a:r>
              </a:p>
              <a:p>
                <a:r>
                  <a:rPr lang="en-GB" dirty="0"/>
                  <a:t>The consumer budget consists of the costs of owning assets, the excess non-durable consumption and the needs implied by her family units – these are easy to distinguish in the empirical data</a:t>
                </a:r>
              </a:p>
              <a:p>
                <a:r>
                  <a:rPr lang="en-GB" dirty="0"/>
                  <a:t>With the budget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,</a:t>
                </a:r>
                <a:r>
                  <a:rPr lang="en-US" dirty="0"/>
                  <a:t> need-units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, the non-durable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, the level of richness in her neighbourhood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an associated cost-function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 can write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effectLst/>
                  </a:rPr>
                  <a:t> </a:t>
                </a:r>
              </a:p>
              <a:p>
                <a:pPr marL="0" indent="0" algn="ctr">
                  <a:buNone/>
                </a:pPr>
                <a:endParaRPr lang="en-GB" dirty="0">
                  <a:effectLst/>
                </a:endParaRPr>
              </a:p>
              <a:p>
                <a:pPr marL="0" indent="0" algn="ctr">
                  <a:buNone/>
                </a:pPr>
                <a:r>
                  <a:rPr lang="en-GB" dirty="0"/>
                  <a:t>or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>
                  <a:effectLst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2243" b="-1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3E68-6FBE-4DF0-9091-0B71452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708600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A4A-1F17-4889-AED9-6791AB0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0013"/>
                <a:ext cx="8210550" cy="326231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Since the consumer avails utility from both non-durable excess and durable consumption, we have a log-linear form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An empirical method can be specified as long as the following linear differential equation has a solution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0013"/>
                <a:ext cx="8210550" cy="3262312"/>
              </a:xfrm>
              <a:blipFill>
                <a:blip r:embed="rId2"/>
                <a:stretch>
                  <a:fillRect l="-520" t="-1869" r="-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3E68-6FBE-4DF0-9091-0B71452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0150312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A37-7993-450F-8C74-F359EBC3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economies – the role of occupation vs region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532F-81CE-4C13-8B35-E11C80EB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551"/>
            <a:ext cx="6991350" cy="609600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Using income data, we </a:t>
            </a:r>
            <a:r>
              <a:rPr lang="en-US" sz="1600" dirty="0" err="1"/>
              <a:t>standardise</a:t>
            </a:r>
            <a:r>
              <a:rPr lang="en-US" sz="1600" dirty="0"/>
              <a:t> occupations into occupation ranks for comparison across economies</a:t>
            </a:r>
          </a:p>
          <a:p>
            <a:r>
              <a:rPr lang="en-US" sz="1600" dirty="0"/>
              <a:t>Occupational and Asset differences are shown in the following chart. A more even distribution of assets and occupation-levels seems evident in Nigeria.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F4EE-6F49-4F2E-A328-04EE6321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9B358B4-E12F-4435-A592-FAA9CE7B2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38364"/>
            <a:ext cx="2971800" cy="2892875"/>
          </a:xfrm>
          <a:prstGeom prst="rect">
            <a:avLst/>
          </a:prstGeom>
        </p:spPr>
      </p:pic>
      <p:pic>
        <p:nvPicPr>
          <p:cNvPr id="8" name="Picture 7" descr="Chart, map, scatter chart&#10;&#10;Description automatically generated">
            <a:extLst>
              <a:ext uri="{FF2B5EF4-FFF2-40B4-BE49-F238E27FC236}">
                <a16:creationId xmlns:a16="http://schemas.microsoft.com/office/drawing/2014/main" id="{5CA7E0AA-476B-48D2-AAB5-EAD5DAB2E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30" y="2272692"/>
            <a:ext cx="3975269" cy="20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139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2F4-8715-4E89-B522-B7A6F868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5829"/>
            <a:ext cx="7886700" cy="993775"/>
          </a:xfrm>
        </p:spPr>
        <p:txBody>
          <a:bodyPr/>
          <a:lstStyle/>
          <a:p>
            <a:r>
              <a:rPr lang="en-US" dirty="0"/>
              <a:t>Tanzania</a:t>
            </a:r>
            <a:endParaRPr lang="en-GB" dirty="0"/>
          </a:p>
        </p:txBody>
      </p:sp>
      <p:pic>
        <p:nvPicPr>
          <p:cNvPr id="9" name="Content Placeholder 8" descr="Chart, surface chart&#10;&#10;Description automatically generated">
            <a:extLst>
              <a:ext uri="{FF2B5EF4-FFF2-40B4-BE49-F238E27FC236}">
                <a16:creationId xmlns:a16="http://schemas.microsoft.com/office/drawing/2014/main" id="{2F44EB68-6EAC-4D8A-A9BE-C188D8D96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72" y="2036158"/>
            <a:ext cx="1997048" cy="17793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65579-4D02-46AC-9555-391AF1EE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32DACF70-3526-48F7-B2CD-D876BD7A9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:a16="http://schemas.microsoft.com/office/drawing/2014/main" id="{0F0EFEBC-031D-4E4E-863A-235E67A60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98021"/>
            <a:ext cx="3550646" cy="2571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4FC69C-10DC-455C-A3E3-A0D266968018}"/>
              </a:ext>
            </a:extLst>
          </p:cNvPr>
          <p:cNvSpPr txBox="1"/>
          <p:nvPr/>
        </p:nvSpPr>
        <p:spPr>
          <a:xfrm>
            <a:off x="381000" y="1259604"/>
            <a:ext cx="6076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Non-food expenditures are much higher</a:t>
            </a:r>
          </a:p>
          <a:p>
            <a:r>
              <a:rPr lang="en-US" dirty="0"/>
              <a:t>in the east of the 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Vast differences in asset ownership across the country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4958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11C6-2E3A-434D-BCD6-4260203D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Nigeria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C6AE5-087E-444F-A88E-E5A926F2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EA0629CF-8138-4C40-BE3D-7FF7A1CC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612" y="1243984"/>
            <a:ext cx="3981423" cy="2054834"/>
          </a:xfrm>
          <a:prstGeom prst="rect">
            <a:avLst/>
          </a:prstGeom>
        </p:spPr>
      </p:pic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CD96B21B-A10D-40B4-9995-F64BED23E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920891"/>
            <a:ext cx="3905249" cy="2015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18A1C-773A-4167-8D22-F50953D03EDF}"/>
              </a:ext>
            </a:extLst>
          </p:cNvPr>
          <p:cNvSpPr txBox="1"/>
          <p:nvPr/>
        </p:nvSpPr>
        <p:spPr>
          <a:xfrm>
            <a:off x="228600" y="1243984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asset differences are relatively flat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north-east of the country has higher food expenditure but the coastal south-west has higher non-food expenditure</a:t>
            </a:r>
          </a:p>
        </p:txBody>
      </p:sp>
    </p:spTree>
    <p:extLst>
      <p:ext uri="{BB962C8B-B14F-4D97-AF65-F5344CB8AC3E}">
        <p14:creationId xmlns:p14="http://schemas.microsoft.com/office/powerpoint/2010/main" val="10021408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60FA-F0DF-4A97-856A-75DEAC2C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5467350" cy="993775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Interpreting non-parametric and descriptive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0137-2BE4-428C-841E-90F63B60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Tanzania</a:t>
            </a:r>
          </a:p>
          <a:p>
            <a:pPr lvl="1"/>
            <a:r>
              <a:rPr lang="en-GB" dirty="0"/>
              <a:t>There are vast differences in assets</a:t>
            </a:r>
          </a:p>
          <a:p>
            <a:pPr lvl="1"/>
            <a:r>
              <a:rPr lang="en-GB" dirty="0"/>
              <a:t>Occupational differences across regions are high </a:t>
            </a:r>
          </a:p>
          <a:p>
            <a:pPr lvl="1"/>
            <a:r>
              <a:rPr lang="en-GB" dirty="0"/>
              <a:t>The south and east of Tanzania are too far apart in assets and have incomparable amenities. This is less so in the central parts.</a:t>
            </a:r>
          </a:p>
          <a:p>
            <a:pPr lvl="1"/>
            <a:r>
              <a:rPr lang="en-GB" dirty="0"/>
              <a:t>The subjective well being does not align with the asset distribution.</a:t>
            </a:r>
          </a:p>
          <a:p>
            <a:r>
              <a:rPr lang="en-GB" dirty="0"/>
              <a:t>Nigeria</a:t>
            </a:r>
          </a:p>
          <a:p>
            <a:pPr lvl="1"/>
            <a:r>
              <a:rPr lang="en-GB" dirty="0"/>
              <a:t>The asset differences are fewer</a:t>
            </a:r>
          </a:p>
          <a:p>
            <a:pPr lvl="1"/>
            <a:r>
              <a:rPr lang="en-GB" dirty="0"/>
              <a:t>The role of education is also significant</a:t>
            </a:r>
          </a:p>
          <a:p>
            <a:pPr lvl="1"/>
            <a:r>
              <a:rPr lang="en-GB" dirty="0"/>
              <a:t>Occupational differences more uniform across regions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1B95-CA29-4AC8-BE6E-FF6E70DA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218875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031C-2123-4FF1-BCC7-6F2D113A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Analysis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2EAC1-F444-4637-9CC5-DE39E6E18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 Model</a:t>
                </a:r>
              </a:p>
              <a:p>
                <a:pPr lvl="1"/>
                <a:r>
                  <a:rPr lang="en-US" dirty="0"/>
                  <a:t>Independent Variable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</m:t>
                        </m:r>
                      </m:sub>
                    </m:sSub>
                  </m:oMath>
                </a14:m>
                <a:r>
                  <a:rPr lang="en-US" dirty="0"/>
                  <a:t> - the budget share of food and other non-durable consumption </a:t>
                </a:r>
              </a:p>
              <a:p>
                <a:pPr lvl="1"/>
                <a:r>
                  <a:rPr lang="en-US" dirty="0"/>
                  <a:t>Dependent (Control) Variables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sum of asset costs and the non-durable consumption inclusive of food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- logarithm of mean asset values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area around the consumer’s district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𝑛𝑒𝑒𝑑𝑠</m:t>
                        </m:r>
                      </m:sub>
                    </m:sSub>
                  </m:oMath>
                </a14:m>
                <a:r>
                  <a:rPr lang="en-US" dirty="0"/>
                  <a:t> - inferred as the average cost-per-head of non-durable consumption inclusive of food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2EAC1-F444-4637-9CC5-DE39E6E18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2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8584F-DFF9-47E8-8C04-DAFFDF47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67237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031C-2123-4FF1-BCC7-6F2D113A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Analysis (contd.)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EAC1-F444-4637-9CC5-DE39E6E1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effects of average local cost and average asset-richness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8584F-DFF9-47E8-8C04-DAFFDF47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740206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58B1-5556-4A30-98FB-74368A9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Tanzania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5C54-1B0C-4324-BD87-0CFA546C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D9C7A-6921-417D-A536-9A1ADE01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989921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58B1-5556-4A30-98FB-74368A9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Nigeria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5C54-1B0C-4324-BD87-0CFA546C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D9C7A-6921-417D-A536-9A1ADE01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774729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14" y="452438"/>
            <a:ext cx="7886700" cy="993775"/>
          </a:xfrm>
        </p:spPr>
        <p:txBody>
          <a:bodyPr/>
          <a:lstStyle/>
          <a:p>
            <a:r>
              <a:rPr lang="en-GB" dirty="0"/>
              <a:t>Conspicuous or status-related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The tendency of consumers to indicate status by using goods of a higher quality or in higher quantity than what might be considered necessary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559678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EA7-B51E-4DC4-83AC-69973366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regression - Tanzania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481C-346A-45D5-BE87-16CD5476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Tanzania</a:t>
            </a:r>
          </a:p>
          <a:p>
            <a:r>
              <a:rPr lang="en-US" dirty="0"/>
              <a:t>Nigeria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69C2-F41A-40EE-A210-49C6A0A9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3294190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EA7-B51E-4DC4-83AC-69973366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 regression - Nigeria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481C-346A-45D5-BE87-16CD5476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69C2-F41A-40EE-A210-49C6A0A9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513810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DED-AC9A-4208-A7A3-ED93E965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9E65-D10B-4CD2-BE37-9B781D74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necessary implication of the model is that consumers with both lower durable consumption and lower relative excess cannot compete with the consumer for whom both are higher </a:t>
            </a:r>
          </a:p>
          <a:p>
            <a:r>
              <a:rPr lang="en-GB" dirty="0"/>
              <a:t>The framework can be easily extended to other economies – because of surveying difference economies – we rely only on excluding asset costs from non-durable consumption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14149-19E5-4CE5-B9E4-95A20096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202874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862A-E2C5-4015-9F48-E21EBBEC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is this different from visible consumption?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5D5A-616B-4E7A-B5B6-2C1A87AD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3038"/>
            <a:ext cx="7886700" cy="3262312"/>
          </a:xfrm>
        </p:spPr>
        <p:txBody>
          <a:bodyPr>
            <a:normAutofit/>
          </a:bodyPr>
          <a:lstStyle/>
          <a:p>
            <a:r>
              <a:rPr lang="en-GB" dirty="0"/>
              <a:t>The LSMS data shows many opportunities for visible consumption – e.g. marriage price, expenditure on carpets rugs – but there too the effect of urban-rural differences dominates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97299-24FE-4400-A473-449518E3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522026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7AE3-B683-4179-8BD5-52FEE88B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C9CC-D538-4838-9085-322F9C3B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food a basic need ?</a:t>
            </a:r>
          </a:p>
          <a:p>
            <a:pPr lvl="1"/>
            <a:r>
              <a:rPr lang="en-US" dirty="0"/>
              <a:t>On one hand, food is a basic need (the current assumption)</a:t>
            </a:r>
          </a:p>
          <a:p>
            <a:pPr lvl="1"/>
            <a:r>
              <a:rPr lang="en-US" dirty="0"/>
              <a:t>There is quite a lot of support for a pressure on food quality in sub-Saharan Africa. Would food quality difference be “visible” for status?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A330B-09B6-4480-8A46-540F0717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6178595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C546-8FFD-446E-BDCF-98089415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16AD-BBE9-46B1-A4CE-03E91196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 Deaton, </a:t>
            </a:r>
            <a:r>
              <a:rPr lang="en-GB" i="1" dirty="0"/>
              <a:t>Understanding Consumption</a:t>
            </a:r>
            <a:r>
              <a:rPr lang="en-GB" dirty="0"/>
              <a:t>, Clarendon Press 1993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 J Ireland, “On limiting the market for status signals,” </a:t>
            </a:r>
            <a:r>
              <a:rPr lang="en-GB" i="1" dirty="0"/>
              <a:t>Journal of Public Economics</a:t>
            </a:r>
            <a:r>
              <a:rPr lang="en-GB" dirty="0"/>
              <a:t>, 1994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 </a:t>
            </a:r>
            <a:r>
              <a:rPr lang="en-GB" dirty="0" err="1"/>
              <a:t>Doyal</a:t>
            </a:r>
            <a:r>
              <a:rPr lang="en-GB" dirty="0"/>
              <a:t> and I Gough, </a:t>
            </a:r>
            <a:r>
              <a:rPr lang="en-GB" i="1" dirty="0"/>
              <a:t>A Theory of Human Need, </a:t>
            </a:r>
            <a:r>
              <a:rPr lang="en-GB" dirty="0"/>
              <a:t>Palgrave London 1991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Robert H Frank, “The Demand for Unobservable and Other </a:t>
            </a:r>
            <a:r>
              <a:rPr lang="en-US" dirty="0" err="1"/>
              <a:t>Nonpositional</a:t>
            </a:r>
            <a:r>
              <a:rPr lang="en-US" dirty="0"/>
              <a:t> Goods”, </a:t>
            </a:r>
            <a:r>
              <a:rPr lang="en-GB" i="1" dirty="0"/>
              <a:t>The American Economic Review, </a:t>
            </a:r>
            <a:r>
              <a:rPr lang="en-GB" dirty="0"/>
              <a:t>vol. 75(1), pp. 101-116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GB" dirty="0"/>
              <a:t>G </a:t>
            </a:r>
            <a:r>
              <a:rPr lang="en-GB" dirty="0" err="1"/>
              <a:t>Corneo</a:t>
            </a:r>
            <a:r>
              <a:rPr lang="en-GB" dirty="0"/>
              <a:t> and O Jeanne, “Conspicuous consumption, snobbism and conformism,” </a:t>
            </a:r>
            <a:r>
              <a:rPr lang="en-GB" i="1" dirty="0"/>
              <a:t>Journal of Public Economics</a:t>
            </a:r>
            <a:r>
              <a:rPr lang="en-GB" dirty="0"/>
              <a:t>, vol. 66, pp. 55–71, 1997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F188-C96F-42BD-A87E-32B495EE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86676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7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14" y="452438"/>
            <a:ext cx="7886700" cy="993775"/>
          </a:xfrm>
        </p:spPr>
        <p:txBody>
          <a:bodyPr>
            <a:normAutofit fontScale="90000"/>
          </a:bodyPr>
          <a:lstStyle/>
          <a:p>
            <a:r>
              <a:rPr lang="en-GB" dirty="0"/>
              <a:t>Does status consumption exist in </a:t>
            </a:r>
            <a:br>
              <a:rPr lang="en-GB" dirty="0"/>
            </a:br>
            <a:r>
              <a:rPr lang="en-GB" dirty="0"/>
              <a:t>developing countries?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For</a:t>
            </a:r>
          </a:p>
          <a:p>
            <a:pPr lvl="1"/>
            <a:r>
              <a:rPr lang="en-GB" dirty="0"/>
              <a:t>Regardless of poverty levels, status competitions are universal</a:t>
            </a:r>
          </a:p>
          <a:p>
            <a:pPr lvl="1"/>
            <a:r>
              <a:rPr lang="en-GB" dirty="0"/>
              <a:t>There is a reference level for all consumer choice (poorer countries have a lower reference level)</a:t>
            </a:r>
          </a:p>
          <a:p>
            <a:r>
              <a:rPr lang="en-GB" dirty="0"/>
              <a:t>Against</a:t>
            </a:r>
          </a:p>
          <a:p>
            <a:pPr lvl="1"/>
            <a:r>
              <a:rPr lang="en-GB" dirty="0"/>
              <a:t>Most consumers struggle to meet basic needs. So status is inseparable from fulfilling basic needs</a:t>
            </a:r>
          </a:p>
          <a:p>
            <a:pPr lvl="1"/>
            <a:r>
              <a:rPr lang="en-GB" dirty="0"/>
              <a:t>The income differences are wide for there to be any use of status consumption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5469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accent1">
                <a:lumMod val="5000"/>
                <a:lumOff val="9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5967-F4EA-43A2-85A5-B6B3F58C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status goods?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2049-AF32-4CA7-83EA-2F72F352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few perspectives:</a:t>
            </a:r>
            <a:endParaRPr lang="en-US" i="1" dirty="0"/>
          </a:p>
          <a:p>
            <a:r>
              <a:rPr lang="en-US" i="1" dirty="0"/>
              <a:t>Veblen</a:t>
            </a:r>
            <a:r>
              <a:rPr lang="en-US" dirty="0"/>
              <a:t> : Signaling is inherent in all consumption</a:t>
            </a:r>
          </a:p>
          <a:p>
            <a:r>
              <a:rPr lang="en-US" i="1" dirty="0"/>
              <a:t>Hirsch</a:t>
            </a:r>
            <a:r>
              <a:rPr lang="en-US" dirty="0"/>
              <a:t>: Post-war commercialisation and advertising has removed the difference between necessities and quality (physical and social scarcity)</a:t>
            </a:r>
          </a:p>
          <a:p>
            <a:r>
              <a:rPr lang="en-US" i="1" dirty="0"/>
              <a:t>Baudrillard</a:t>
            </a:r>
            <a:r>
              <a:rPr lang="en-US" dirty="0"/>
              <a:t> : The “</a:t>
            </a:r>
            <a:r>
              <a:rPr lang="en-US" b="0" i="0" dirty="0">
                <a:solidFill>
                  <a:srgbClr val="1A1A1A"/>
                </a:solidFill>
                <a:effectLst/>
              </a:rPr>
              <a:t>active manipulation of signs”– the mechanism to insert oneself within the consumer society (and working to differentiate oneself from others) is itself a form of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labour</a:t>
            </a:r>
            <a:endParaRPr lang="en-US" b="0" i="0" dirty="0">
              <a:solidFill>
                <a:srgbClr val="1A1A1A"/>
              </a:solidFill>
              <a:effectLst/>
            </a:endParaRPr>
          </a:p>
          <a:p>
            <a:r>
              <a:rPr lang="en-US" i="1" dirty="0"/>
              <a:t>Frank</a:t>
            </a:r>
            <a:r>
              <a:rPr lang="en-US" dirty="0"/>
              <a:t>: The consumer improves self-image and felicity through status competitions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2703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3F5-27FF-475A-BFB8-65A3F08E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GB" dirty="0"/>
              <a:t>consumption influence </a:t>
            </a:r>
            <a:r>
              <a:rPr lang="en-US" dirty="0"/>
              <a:t>s</a:t>
            </a:r>
            <a:r>
              <a:rPr lang="en-GB" dirty="0"/>
              <a:t>tatus?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AC6-C73F-4BE1-9229-56DDDF5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Before we talk about a model for status consumption, consider if status – viewed as a social position based on wealth/occupation –determines consumption or if instead, consumption itself predominantly drives status </a:t>
            </a:r>
          </a:p>
          <a:p>
            <a:r>
              <a:rPr lang="en-GB" dirty="0"/>
              <a:t>This is an empirical assessment and requires us to define what status and status goods mean in a particular socio-cultural context</a:t>
            </a:r>
          </a:p>
          <a:p>
            <a:r>
              <a:rPr lang="en-GB" dirty="0"/>
              <a:t>Since we wish to compare status consumption across economies, we consider status as expected future wealth and the status value from consumption. The latter is a combination of durable consumption and non-durable consumption in excess of needs</a:t>
            </a:r>
          </a:p>
          <a:p>
            <a:r>
              <a:rPr lang="en-GB" dirty="0"/>
              <a:t>This is more general than the visible goods view and serves as a generic way of comparing status consumption across different economies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26CD-83C5-4DE4-BD07-49321C7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626071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3F5-27FF-475A-BFB8-65A3F08E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and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AC6-C73F-4BE1-9229-56DDDF5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Two assumptions to support our definitions and the model:</a:t>
            </a:r>
          </a:p>
          <a:p>
            <a:pPr marL="0" indent="0">
              <a:buNone/>
            </a:pPr>
            <a:r>
              <a:rPr lang="en-GB" dirty="0"/>
              <a:t>A1. </a:t>
            </a:r>
            <a:r>
              <a:rPr lang="en-GB" i="1" dirty="0"/>
              <a:t>Rational Benefit from status consumption </a:t>
            </a:r>
            <a:r>
              <a:rPr lang="en-GB" dirty="0"/>
              <a:t>-  There is a rational benefit to be had from status consumption (otherwise consumers would stay away from it in the long-run).</a:t>
            </a:r>
          </a:p>
          <a:p>
            <a:pPr marL="0" indent="0">
              <a:buNone/>
            </a:pPr>
            <a:r>
              <a:rPr lang="en-GB" dirty="0"/>
              <a:t>A2. </a:t>
            </a:r>
            <a:r>
              <a:rPr lang="en-GB" i="1" dirty="0"/>
              <a:t>Longevity of Durable goods - </a:t>
            </a:r>
            <a:r>
              <a:rPr lang="en-GB" dirty="0"/>
              <a:t>Status-related consumption that is not considered “wealth” (i.e. most of non-durable status-related consumption) cannot be inherited (bequeathed) but all else would be.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26CD-83C5-4DE4-BD07-49321C7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0187189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ACA0-31A6-4A94-BA68-1A2739BE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Demand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72D7-FBD8-441D-B702-D4D577D7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A1 (benefit from status consumption) ensures that all consumers –benefit from high non-durable consumption relative to their needs</a:t>
            </a:r>
          </a:p>
          <a:p>
            <a:r>
              <a:rPr lang="en-GB" dirty="0"/>
              <a:t>A2 (durable good longevity) separates the long-term consumption from short-term consumption in the context of differences in consumer wealth levels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0C8D5-20FF-4F74-ADB3-0404D56C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945120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2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5EE8-DF91-4A2F-B735-EEFB3503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Definitions: Excess Non-Durable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B821-15F4-4647-8240-BAAE398C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i="1" dirty="0"/>
              <a:t>How do we define needs? </a:t>
            </a:r>
          </a:p>
          <a:p>
            <a:pPr lvl="1"/>
            <a:r>
              <a:rPr lang="en-GB" dirty="0"/>
              <a:t>We accept the </a:t>
            </a:r>
            <a:r>
              <a:rPr lang="en-GB" dirty="0" err="1"/>
              <a:t>Doyal</a:t>
            </a:r>
            <a:r>
              <a:rPr lang="en-GB" dirty="0"/>
              <a:t>-Gough view and consider needs as only a guarantee of health and autonomy. Therefore status is not a basic need. </a:t>
            </a:r>
          </a:p>
          <a:p>
            <a:pPr lvl="1"/>
            <a:endParaRPr lang="en-GB" dirty="0"/>
          </a:p>
          <a:p>
            <a:r>
              <a:rPr lang="en-GB" i="1" dirty="0"/>
              <a:t>Defining Excess</a:t>
            </a:r>
            <a:r>
              <a:rPr lang="en-GB" dirty="0"/>
              <a:t> : Arguing that different households cannot have different basic except for age-composition and cardinality, we argue that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Anything above the cost of needs is of some potential status value to the consumer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Any durable goods purchased are also of some status value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All else are basic needs</a:t>
            </a:r>
          </a:p>
          <a:p>
            <a:r>
              <a:rPr lang="en-GB" i="1" dirty="0"/>
              <a:t>Empirical interpretation of needs</a:t>
            </a:r>
            <a:r>
              <a:rPr lang="en-GB" dirty="0"/>
              <a:t>: We argue that food would carry some status value in societies where food security problems are widespread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E073-F34C-4748-B870-825201D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794467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5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EBB5-8A45-4C76-ABE2-4A3C95E8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Consumption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D146-E2CC-49F4-95A5-01CD8B2F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Goods that can be transferred over generation as the durable goods relevant for status consumption. All else is non-durable consumption.</a:t>
            </a:r>
          </a:p>
          <a:p>
            <a:r>
              <a:rPr lang="en-US" dirty="0"/>
              <a:t>The LSMS survey which we rely upon provides assets owned by consumers for all the countries surveyed.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751B-63E1-4A8E-8F20-9D7D686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2531494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Anurag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E7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Theme 1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E5AAAD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2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FFFFFF"/>
        </a:accent3>
        <a:accent4>
          <a:srgbClr val="43464C"/>
        </a:accent4>
        <a:accent5>
          <a:srgbClr val="F6BEB0"/>
        </a:accent5>
        <a:accent6>
          <a:srgbClr val="BE0029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3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CAC2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4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C4DBAC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5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D3F6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6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BEB8CB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7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F0AAC0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nurag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E7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13397</TotalTime>
  <Words>1326</Words>
  <Application>Microsoft Office PowerPoint</Application>
  <PresentationFormat>On-screen Show (16:9)</PresentationFormat>
  <Paragraphs>148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Light</vt:lpstr>
      <vt:lpstr>Cambria Math</vt:lpstr>
      <vt:lpstr>Effra</vt:lpstr>
      <vt:lpstr>Calibri</vt:lpstr>
      <vt:lpstr>Arial</vt:lpstr>
      <vt:lpstr>Effra Light</vt:lpstr>
      <vt:lpstr>Effra Bold</vt:lpstr>
      <vt:lpstr>UoR Theme</vt:lpstr>
      <vt:lpstr>Office Theme</vt:lpstr>
      <vt:lpstr>Status Consumption under extreme inequalities</vt:lpstr>
      <vt:lpstr>Conspicuous or status-related Consumption</vt:lpstr>
      <vt:lpstr>Does status consumption exist in  developing countries?</vt:lpstr>
      <vt:lpstr>Why do we want status goods?</vt:lpstr>
      <vt:lpstr>Does consumption influence status?</vt:lpstr>
      <vt:lpstr>Status and Consumption</vt:lpstr>
      <vt:lpstr>Status Demand Assumptions</vt:lpstr>
      <vt:lpstr>Definitions: Excess Non-Durable Consumption</vt:lpstr>
      <vt:lpstr>Durable Consumption</vt:lpstr>
      <vt:lpstr>Modelling Status Consumption</vt:lpstr>
      <vt:lpstr>A model for Status Demand (contd.)</vt:lpstr>
      <vt:lpstr>Comparing economies – the role of occupation vs region</vt:lpstr>
      <vt:lpstr>Tanzania</vt:lpstr>
      <vt:lpstr>Nigeria</vt:lpstr>
      <vt:lpstr>Interpreting non-parametric and descriptive data</vt:lpstr>
      <vt:lpstr>Parametric Analysis</vt:lpstr>
      <vt:lpstr>Parametric Analysis (contd.)</vt:lpstr>
      <vt:lpstr>Results for Tanzania</vt:lpstr>
      <vt:lpstr>Results for Nigeria</vt:lpstr>
      <vt:lpstr>Quantile regression - Tanzania</vt:lpstr>
      <vt:lpstr>Quantile regression - Nigeria</vt:lpstr>
      <vt:lpstr>Conclusions</vt:lpstr>
      <vt:lpstr>How is this different from visible consumption?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jennyhunny bloom</dc:creator>
  <cp:lastModifiedBy>Anurag Srivastava</cp:lastModifiedBy>
  <cp:revision>581</cp:revision>
  <cp:lastPrinted>2016-03-21T20:49:46Z</cp:lastPrinted>
  <dcterms:created xsi:type="dcterms:W3CDTF">2016-03-21T20:49:46Z</dcterms:created>
  <dcterms:modified xsi:type="dcterms:W3CDTF">2021-10-23T19:05:42Z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2057-10.1.0.5444</vt:lpwstr>
  </property>
</Properties>
</file>