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19"/>
  </p:notesMasterIdLst>
  <p:handoutMasterIdLst>
    <p:handoutMasterId r:id="rId20"/>
  </p:handoutMasterIdLst>
  <p:sldIdLst>
    <p:sldId id="301" r:id="rId3"/>
    <p:sldId id="302" r:id="rId4"/>
    <p:sldId id="315" r:id="rId5"/>
    <p:sldId id="332" r:id="rId6"/>
    <p:sldId id="338" r:id="rId7"/>
    <p:sldId id="341" r:id="rId8"/>
    <p:sldId id="340" r:id="rId9"/>
    <p:sldId id="333" r:id="rId10"/>
    <p:sldId id="317" r:id="rId11"/>
    <p:sldId id="339" r:id="rId12"/>
    <p:sldId id="335" r:id="rId13"/>
    <p:sldId id="336" r:id="rId14"/>
    <p:sldId id="324" r:id="rId15"/>
    <p:sldId id="334" r:id="rId16"/>
    <p:sldId id="337" r:id="rId17"/>
    <p:sldId id="320" r:id="rId18"/>
  </p:sldIdLst>
  <p:sldSz cx="9144000" cy="5143500" type="screen16x9"/>
  <p:notesSz cx="6718300" cy="98679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Cambria Math" panose="02040503050406030204" pitchFamily="18" charset="0"/>
      <p:regular r:id="rId27"/>
    </p:embeddedFont>
    <p:embeddedFont>
      <p:font typeface="Effra" panose="020B0604020202020204" charset="0"/>
      <p:regular r:id="rId28"/>
      <p:bold r:id="rId29"/>
      <p:italic r:id="rId30"/>
      <p:boldItalic r:id="rId31"/>
    </p:embeddedFont>
    <p:embeddedFont>
      <p:font typeface="Effra Bold" panose="020B0604020202020204" charset="0"/>
      <p:bold r:id="rId32"/>
    </p:embeddedFont>
    <p:embeddedFont>
      <p:font typeface="Effra Light" panose="020B0604020202020204" charset="0"/>
      <p:regular r:id="rId33"/>
      <p:italic r:id="rId34"/>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990" autoAdjust="0"/>
  </p:normalViewPr>
  <p:slideViewPr>
    <p:cSldViewPr>
      <p:cViewPr varScale="1">
        <p:scale>
          <a:sx n="144" d="100"/>
          <a:sy n="144" d="100"/>
        </p:scale>
        <p:origin x="624" y="126"/>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6/1/2020</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6/1/2020</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6/1/2020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6/1/2020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6/1/2020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6/1/2020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6/1/2020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6/1/2020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6/1/2020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6/1/2020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6/1/2020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6/1/2020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6/1/2020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6/1/2020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Consumption and </a:t>
            </a:r>
            <a:br>
              <a:rPr lang="en-GB" dirty="0"/>
            </a:br>
            <a:r>
              <a:rPr lang="en-GB" dirty="0"/>
              <a:t>Intertemporal Substitution</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a:bodyPr>
          <a:lstStyle/>
          <a:p>
            <a:endParaRPr lang="en-GB" altLang="zh-CN" dirty="0"/>
          </a:p>
          <a:p>
            <a:r>
              <a:rPr lang="en-US" altLang="zh-CN" dirty="0"/>
              <a:t>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BA4A-1F17-4889-AED9-6791AB01CD41}"/>
              </a:ext>
            </a:extLst>
          </p:cNvPr>
          <p:cNvSpPr>
            <a:spLocks noGrp="1"/>
          </p:cNvSpPr>
          <p:nvPr>
            <p:ph type="title"/>
          </p:nvPr>
        </p:nvSpPr>
        <p:spPr/>
        <p:txBody>
          <a:bodyPr/>
          <a:lstStyle/>
          <a:p>
            <a:r>
              <a:rPr lang="en-GB" dirty="0"/>
              <a:t>A model for Status Demand (contd.)</a:t>
            </a:r>
          </a:p>
        </p:txBody>
      </p:sp>
      <p:sp>
        <p:nvSpPr>
          <p:cNvPr id="3" name="Content Placeholder 2">
            <a:extLst>
              <a:ext uri="{FF2B5EF4-FFF2-40B4-BE49-F238E27FC236}">
                <a16:creationId xmlns:a16="http://schemas.microsoft.com/office/drawing/2014/main" id="{4C53418E-F4DF-452B-BD85-A7D380E032CD}"/>
              </a:ext>
            </a:extLst>
          </p:cNvPr>
          <p:cNvSpPr>
            <a:spLocks noGrp="1"/>
          </p:cNvSpPr>
          <p:nvPr>
            <p:ph idx="1"/>
          </p:nvPr>
        </p:nvSpPr>
        <p:spPr/>
        <p:txBody>
          <a:bodyPr/>
          <a:lstStyle/>
          <a:p>
            <a:r>
              <a:rPr lang="en-GB" dirty="0"/>
              <a:t>With these two assumption we can claim:</a:t>
            </a:r>
          </a:p>
          <a:p>
            <a:endParaRPr lang="en-GB" dirty="0"/>
          </a:p>
          <a:p>
            <a:pPr lvl="1"/>
            <a:r>
              <a:rPr lang="en-GB" dirty="0"/>
              <a:t>Claim 1: Status utility can be achieved both by </a:t>
            </a:r>
            <a:r>
              <a:rPr lang="en-GB" u="sng" dirty="0"/>
              <a:t>quality in non-durable consumption</a:t>
            </a:r>
            <a:r>
              <a:rPr lang="en-GB" dirty="0"/>
              <a:t> and </a:t>
            </a:r>
            <a:r>
              <a:rPr lang="en-GB" u="sng" dirty="0"/>
              <a:t>inheritable wealth </a:t>
            </a:r>
            <a:r>
              <a:rPr lang="en-GB" dirty="0"/>
              <a:t>(which includes durable goods and other long-term characteristics such as education, social identity)</a:t>
            </a:r>
          </a:p>
          <a:p>
            <a:pPr lvl="1"/>
            <a:r>
              <a:rPr lang="en-GB" dirty="0"/>
              <a:t>Claim 2: Long-term durable goods are more expensive but are a more stable provider of status than non-durable consumption</a:t>
            </a:r>
          </a:p>
          <a:p>
            <a:pPr lvl="1"/>
            <a:r>
              <a:rPr lang="en-GB" dirty="0"/>
              <a:t>Claim 3: Fulfilment of minimum needs carries no status-advantage</a:t>
            </a:r>
          </a:p>
          <a:p>
            <a:r>
              <a:rPr lang="en-GB" dirty="0"/>
              <a:t>The above can now be integrated in an intertemporal substitution framework</a:t>
            </a:r>
          </a:p>
        </p:txBody>
      </p:sp>
      <p:sp>
        <p:nvSpPr>
          <p:cNvPr id="4" name="Slide Number Placeholder 3">
            <a:extLst>
              <a:ext uri="{FF2B5EF4-FFF2-40B4-BE49-F238E27FC236}">
                <a16:creationId xmlns:a16="http://schemas.microsoft.com/office/drawing/2014/main" id="{86AB3E68-6FBE-4DF0-9091-0B71452D5BFF}"/>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p:spTree>
    <p:extLst>
      <p:ext uri="{BB962C8B-B14F-4D97-AF65-F5344CB8AC3E}">
        <p14:creationId xmlns:p14="http://schemas.microsoft.com/office/powerpoint/2010/main" val="32708600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442A9-C4CB-4035-A506-F6F75550AA22}"/>
              </a:ext>
            </a:extLst>
          </p:cNvPr>
          <p:cNvSpPr>
            <a:spLocks noGrp="1"/>
          </p:cNvSpPr>
          <p:nvPr>
            <p:ph type="title"/>
          </p:nvPr>
        </p:nvSpPr>
        <p:spPr/>
        <p:txBody>
          <a:bodyPr/>
          <a:lstStyle/>
          <a:p>
            <a:r>
              <a:rPr lang="en-GB" dirty="0"/>
              <a:t>Model Details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AF824AB-77F5-4C3A-8A65-D4EDA93718BA}"/>
                  </a:ext>
                </a:extLst>
              </p:cNvPr>
              <p:cNvSpPr>
                <a:spLocks noGrp="1"/>
              </p:cNvSpPr>
              <p:nvPr>
                <p:ph idx="1"/>
              </p:nvPr>
            </p:nvSpPr>
            <p:spPr>
              <a:xfrm>
                <a:off x="604266" y="1268413"/>
                <a:ext cx="7886700" cy="3346449"/>
              </a:xfrm>
            </p:spPr>
            <p:txBody>
              <a:bodyPr>
                <a:normAutofit fontScale="77500" lnSpcReduction="20000"/>
              </a:bodyPr>
              <a:lstStyle/>
              <a:p>
                <a:r>
                  <a:rPr lang="en-GB" dirty="0"/>
                  <a:t>Consider the following direct utility function for the consumer:</a:t>
                </a:r>
              </a:p>
              <a:p>
                <a:endParaRPr lang="en-GB"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𝜏</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𝜏</m:t>
                          </m:r>
                          <m:r>
                            <a:rPr lang="en-GB" b="0" i="1" smtClean="0">
                              <a:latin typeface="Cambria Math" panose="02040503050406030204" pitchFamily="18" charset="0"/>
                            </a:rPr>
                            <m:t>,</m:t>
                          </m:r>
                          <m:r>
                            <a:rPr lang="en-GB" b="0" i="1" smtClean="0">
                              <a:latin typeface="Cambria Math" panose="02040503050406030204" pitchFamily="18" charset="0"/>
                            </a:rPr>
                            <m:t>𝜌</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𝜏</m:t>
                                  </m:r>
                                </m:sub>
                              </m:sSub>
                            </m:e>
                          </m:d>
                        </m:e>
                      </m:func>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𝜌</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sub>
                              </m:sSub>
                            </m:e>
                          </m:d>
                        </m:e>
                      </m:func>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𝜌</m:t>
                              </m:r>
                            </m:sub>
                          </m:sSub>
                        </m:e>
                      </m:d>
                      <m:r>
                        <m:rPr>
                          <m:sty m:val="p"/>
                        </m:rPr>
                        <a:rPr lang="en-GB" b="0" i="0" smtClean="0">
                          <a:latin typeface="Cambria Math" panose="02040503050406030204" pitchFamily="18" charset="0"/>
                        </a:rPr>
                        <m:t>log</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𝜏</m:t>
                          </m:r>
                        </m:sub>
                      </m:sSub>
                      <m:r>
                        <a:rPr lang="en-GB" b="0" i="1" smtClean="0">
                          <a:latin typeface="Cambria Math" panose="02040503050406030204" pitchFamily="18" charset="0"/>
                        </a:rPr>
                        <m:t>)</m:t>
                      </m:r>
                    </m:oMath>
                  </m:oMathPara>
                </a14:m>
                <a:endParaRPr lang="en-GB" dirty="0">
                  <a:effectLst/>
                </a:endParaRPr>
              </a:p>
              <a:p>
                <a:endParaRPr lang="en-GB" i="1" dirty="0">
                  <a:latin typeface="Cambria Math" panose="02040503050406030204" pitchFamily="18" charset="0"/>
                </a:endParaRP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b="0" i="1" smtClean="0">
                            <a:latin typeface="Cambria Math" panose="02040503050406030204" pitchFamily="18" charset="0"/>
                          </a:rPr>
                          <m:t>𝜏</m:t>
                        </m:r>
                      </m:sub>
                    </m:sSub>
                  </m:oMath>
                </a14:m>
                <a:r>
                  <a:rPr lang="en-GB" dirty="0"/>
                  <a:t> is the value of long-term durable goods with consumer at age </a:t>
                </a:r>
                <a14:m>
                  <m:oMath xmlns:m="http://schemas.openxmlformats.org/officeDocument/2006/math">
                    <m:r>
                      <a:rPr lang="en-GB" i="1">
                        <a:latin typeface="Cambria Math" panose="02040503050406030204" pitchFamily="18" charset="0"/>
                      </a:rPr>
                      <m:t>𝜏</m:t>
                    </m:r>
                  </m:oMath>
                </a14:m>
                <a:endParaRPr lang="en-GB" dirty="0"/>
              </a:p>
              <a:p>
                <a14:m>
                  <m:oMath xmlns:m="http://schemas.openxmlformats.org/officeDocument/2006/math">
                    <m:r>
                      <a:rPr lang="en-GB" i="1">
                        <a:latin typeface="Cambria Math" panose="02040503050406030204" pitchFamily="18" charset="0"/>
                      </a:rPr>
                      <m:t>𝜌</m:t>
                    </m:r>
                  </m:oMath>
                </a14:m>
                <a:r>
                  <a:rPr lang="en-GB" dirty="0"/>
                  <a:t> is personal characteristics vector (education, occupation, class etc.) that may influence consumer decision</a:t>
                </a:r>
              </a:p>
              <a:p>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r>
                      <a:rPr lang="en-GB" i="1">
                        <a:latin typeface="Cambria Math" panose="02040503050406030204" pitchFamily="18" charset="0"/>
                      </a:rPr>
                      <m:t> </m:t>
                    </m:r>
                  </m:oMath>
                </a14:m>
                <a:r>
                  <a:rPr lang="en-GB" dirty="0"/>
                  <a:t>are the cost of basic needs in the local area</a:t>
                </a:r>
              </a:p>
              <a:p>
                <a:r>
                  <a:rPr lang="en-GB" dirty="0"/>
                  <a:t>The key feature of the above utility is that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𝜏</m:t>
                        </m:r>
                      </m:sub>
                    </m:sSub>
                  </m:oMath>
                </a14:m>
                <a:r>
                  <a:rPr lang="en-GB" dirty="0"/>
                  <a:t> does not depend on </a:t>
                </a:r>
                <a14:m>
                  <m:oMath xmlns:m="http://schemas.openxmlformats.org/officeDocument/2006/math">
                    <m:r>
                      <a:rPr lang="en-GB" b="0" i="1" smtClean="0">
                        <a:latin typeface="Cambria Math" panose="02040503050406030204" pitchFamily="18" charset="0"/>
                      </a:rPr>
                      <m:t>𝜌</m:t>
                    </m:r>
                  </m:oMath>
                </a14:m>
                <a:r>
                  <a:rPr lang="en-GB" dirty="0"/>
                  <a:t> (every one has the same needs)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𝑏</m:t>
                        </m:r>
                      </m:e>
                      <m:sub>
                        <m:r>
                          <a:rPr lang="en-GB" i="1">
                            <a:latin typeface="Cambria Math" panose="02040503050406030204" pitchFamily="18" charset="0"/>
                          </a:rPr>
                          <m:t>𝜌</m:t>
                        </m:r>
                      </m:sub>
                    </m:sSub>
                  </m:oMath>
                </a14:m>
                <a:r>
                  <a:rPr lang="en-GB" dirty="0"/>
                  <a:t> does not depend on </a:t>
                </a:r>
                <a14:m>
                  <m:oMath xmlns:m="http://schemas.openxmlformats.org/officeDocument/2006/math">
                    <m:r>
                      <a:rPr lang="en-GB" b="0" i="1" smtClean="0">
                        <a:latin typeface="Cambria Math" panose="02040503050406030204" pitchFamily="18" charset="0"/>
                      </a:rPr>
                      <m:t>𝜏</m:t>
                    </m:r>
                  </m:oMath>
                </a14:m>
                <a:r>
                  <a:rPr lang="en-GB" dirty="0"/>
                  <a:t> (utility of long-term durable good does not change with age) </a:t>
                </a:r>
              </a:p>
              <a:p>
                <a:r>
                  <a:rPr lang="en-GB" dirty="0"/>
                  <a:t>It is implied that the utility for quality depends both of one’s age </a:t>
                </a:r>
                <a14:m>
                  <m:oMath xmlns:m="http://schemas.openxmlformats.org/officeDocument/2006/math">
                    <m:r>
                      <a:rPr lang="en-GB" b="0" i="1" smtClean="0">
                        <a:latin typeface="Cambria Math" panose="02040503050406030204" pitchFamily="18" charset="0"/>
                      </a:rPr>
                      <m:t>𝜏</m:t>
                    </m:r>
                    <m:r>
                      <a:rPr lang="en-GB" b="0" i="1" smtClean="0">
                        <a:latin typeface="Cambria Math" panose="02040503050406030204" pitchFamily="18" charset="0"/>
                      </a:rPr>
                      <m:t> </m:t>
                    </m:r>
                  </m:oMath>
                </a14:m>
                <a:r>
                  <a:rPr lang="en-GB" dirty="0"/>
                  <a:t>and personal characteristics </a:t>
                </a:r>
                <a14:m>
                  <m:oMath xmlns:m="http://schemas.openxmlformats.org/officeDocument/2006/math">
                    <m:r>
                      <a:rPr lang="en-GB" b="0" i="1" smtClean="0">
                        <a:latin typeface="Cambria Math" panose="02040503050406030204" pitchFamily="18" charset="0"/>
                      </a:rPr>
                      <m:t>𝜌</m:t>
                    </m:r>
                  </m:oMath>
                </a14:m>
                <a:endParaRPr lang="en-GB" dirty="0">
                  <a:effectLst/>
                </a:endParaRPr>
              </a:p>
              <a:p>
                <a:endParaRPr lang="en-GB" dirty="0"/>
              </a:p>
            </p:txBody>
          </p:sp>
        </mc:Choice>
        <mc:Fallback>
          <p:sp>
            <p:nvSpPr>
              <p:cNvPr id="3" name="Content Placeholder 2">
                <a:extLst>
                  <a:ext uri="{FF2B5EF4-FFF2-40B4-BE49-F238E27FC236}">
                    <a16:creationId xmlns:a16="http://schemas.microsoft.com/office/drawing/2014/main" id="{AAF824AB-77F5-4C3A-8A65-D4EDA93718BA}"/>
                  </a:ext>
                </a:extLst>
              </p:cNvPr>
              <p:cNvSpPr>
                <a:spLocks noGrp="1" noRot="1" noChangeAspect="1" noMove="1" noResize="1" noEditPoints="1" noAdjustHandles="1" noChangeArrowheads="1" noChangeShapeType="1" noTextEdit="1"/>
              </p:cNvSpPr>
              <p:nvPr>
                <p:ph idx="1"/>
              </p:nvPr>
            </p:nvSpPr>
            <p:spPr>
              <a:xfrm>
                <a:off x="604266" y="1268413"/>
                <a:ext cx="7886700" cy="3346449"/>
              </a:xfrm>
              <a:blipFill>
                <a:blip r:embed="rId2"/>
                <a:stretch>
                  <a:fillRect l="-309" t="-236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0B10B53-D535-4143-AC52-B67FEB4C19BC}"/>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Tree>
    <p:extLst>
      <p:ext uri="{BB962C8B-B14F-4D97-AF65-F5344CB8AC3E}">
        <p14:creationId xmlns:p14="http://schemas.microsoft.com/office/powerpoint/2010/main" val="8416674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38881-5B67-4895-992E-C4D326047BA1}"/>
              </a:ext>
            </a:extLst>
          </p:cNvPr>
          <p:cNvSpPr>
            <a:spLocks noGrp="1"/>
          </p:cNvSpPr>
          <p:nvPr>
            <p:ph type="title"/>
          </p:nvPr>
        </p:nvSpPr>
        <p:spPr/>
        <p:txBody>
          <a:bodyPr/>
          <a:lstStyle/>
          <a:p>
            <a:r>
              <a:rPr lang="en-GB" dirty="0"/>
              <a:t>Model Details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FB3088-1D15-4FE0-A0AF-15CB78A6FF2F}"/>
                  </a:ext>
                </a:extLst>
              </p:cNvPr>
              <p:cNvSpPr>
                <a:spLocks noGrp="1"/>
              </p:cNvSpPr>
              <p:nvPr>
                <p:ph idx="1"/>
              </p:nvPr>
            </p:nvSpPr>
            <p:spPr>
              <a:xfrm>
                <a:off x="628650" y="1047750"/>
                <a:ext cx="7886700" cy="3584575"/>
              </a:xfrm>
            </p:spPr>
            <p:txBody>
              <a:bodyPr>
                <a:normAutofit fontScale="77500" lnSpcReduction="20000"/>
              </a:bodyPr>
              <a:lstStyle/>
              <a:p>
                <a:r>
                  <a:rPr lang="en-GB" dirty="0"/>
                  <a:t>The intertemporal choice is between consumption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sub>
                    </m:sSub>
                  </m:oMath>
                </a14:m>
                <a:r>
                  <a:rPr lang="en-GB" dirty="0"/>
                  <a:t> in the period </a:t>
                </a:r>
                <a14:m>
                  <m:oMath xmlns:m="http://schemas.openxmlformats.org/officeDocument/2006/math">
                    <m:r>
                      <a:rPr lang="en-GB" i="1">
                        <a:latin typeface="Cambria Math" panose="02040503050406030204" pitchFamily="18" charset="0"/>
                      </a:rPr>
                      <m:t>𝑡</m:t>
                    </m:r>
                  </m:oMath>
                </a14:m>
                <a:r>
                  <a:rPr lang="en-GB" dirty="0"/>
                  <a:t> and saving a portion of income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sub>
                    </m:sSub>
                  </m:oMath>
                </a14:m>
                <a:r>
                  <a:rPr lang="en-GB" dirty="0"/>
                  <a:t> towards asset account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A</m:t>
                        </m:r>
                      </m:e>
                      <m:sub>
                        <m:r>
                          <a:rPr lang="en-GB" i="1">
                            <a:latin typeface="Cambria Math" panose="02040503050406030204" pitchFamily="18" charset="0"/>
                          </a:rPr>
                          <m:t>𝑡</m:t>
                        </m:r>
                      </m:sub>
                    </m:sSub>
                  </m:oMath>
                </a14:m>
                <a:r>
                  <a:rPr lang="en-GB" dirty="0"/>
                  <a:t> </a:t>
                </a: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𝜏</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𝜏</m:t>
                          </m:r>
                        </m:sub>
                      </m:sSub>
                      <m:d>
                        <m:dPr>
                          <m:ctrlPr>
                            <a:rPr lang="en-GB" i="1">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𝑟</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𝜏</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𝜏</m:t>
                          </m:r>
                          <m:r>
                            <a:rPr lang="en-GB" i="1">
                              <a:latin typeface="Cambria Math" panose="02040503050406030204" pitchFamily="18" charset="0"/>
                            </a:rPr>
                            <m:t>+1</m:t>
                          </m:r>
                        </m:sub>
                      </m:sSub>
                    </m:oMath>
                  </m:oMathPara>
                </a14:m>
                <a:endParaRPr lang="en-GB" dirty="0"/>
              </a:p>
              <a:p>
                <a:r>
                  <a:rPr lang="en-GB" dirty="0"/>
                  <a:t>Here,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𝜏</m:t>
                        </m:r>
                        <m:r>
                          <a:rPr lang="en-GB" i="1">
                            <a:latin typeface="Cambria Math" panose="02040503050406030204" pitchFamily="18" charset="0"/>
                          </a:rPr>
                          <m:t>+1</m:t>
                        </m:r>
                      </m:sub>
                    </m:sSub>
                  </m:oMath>
                </a14:m>
                <a:r>
                  <a:rPr lang="en-GB" dirty="0"/>
                  <a:t> is the consumption in the year </a:t>
                </a:r>
                <a14:m>
                  <m:oMath xmlns:m="http://schemas.openxmlformats.org/officeDocument/2006/math">
                    <m:r>
                      <a:rPr lang="en-GB" i="1">
                        <a:latin typeface="Cambria Math" panose="02040503050406030204" pitchFamily="18" charset="0"/>
                      </a:rPr>
                      <m:t>𝜏</m:t>
                    </m:r>
                  </m:oMath>
                </a14:m>
                <a:r>
                  <a:rPr lang="en-GB" dirty="0"/>
                  <a:t> and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𝜏</m:t>
                        </m:r>
                      </m:sub>
                    </m:sSub>
                  </m:oMath>
                </a14:m>
                <a:r>
                  <a:rPr lang="en-GB" dirty="0"/>
                  <a:t> is the value at the start of year </a:t>
                </a:r>
                <a14:m>
                  <m:oMath xmlns:m="http://schemas.openxmlformats.org/officeDocument/2006/math">
                    <m:r>
                      <a:rPr lang="en-GB" i="1">
                        <a:latin typeface="Cambria Math" panose="02040503050406030204" pitchFamily="18" charset="0"/>
                      </a:rPr>
                      <m:t>𝜏</m:t>
                    </m:r>
                  </m:oMath>
                </a14:m>
                <a:r>
                  <a:rPr lang="en-GB" dirty="0"/>
                  <a:t> </a:t>
                </a:r>
              </a:p>
              <a:p>
                <a:r>
                  <a:rPr lang="en-GB" dirty="0"/>
                  <a:t>We represent </a:t>
                </a:r>
                <a14:m>
                  <m:oMath xmlns:m="http://schemas.openxmlformats.org/officeDocument/2006/math">
                    <m:sSub>
                      <m:sSubPr>
                        <m:ctrlPr>
                          <a:rPr lang="en-GB" i="1">
                            <a:latin typeface="Cambria Math" panose="02040503050406030204" pitchFamily="18" charset="0"/>
                          </a:rPr>
                        </m:ctrlPr>
                      </m:sSub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a:latin typeface="Cambria Math" panose="02040503050406030204" pitchFamily="18" charset="0"/>
                          </a:rPr>
                          <m:t>𝑖</m:t>
                        </m:r>
                      </m:e>
                      <m:sub>
                        <m:r>
                          <a:rPr lang="en-GB" i="1">
                            <a:latin typeface="Cambria Math" panose="02040503050406030204" pitchFamily="18" charset="0"/>
                          </a:rPr>
                          <m:t>𝜏</m:t>
                        </m:r>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𝜏</m:t>
                        </m:r>
                        <m:r>
                          <a:rPr lang="en-GB" b="0" i="1" smtClean="0">
                            <a:latin typeface="Cambria Math" panose="02040503050406030204" pitchFamily="18" charset="0"/>
                          </a:rPr>
                          <m:t>+1</m:t>
                        </m:r>
                      </m:sub>
                    </m:sSub>
                  </m:oMath>
                </a14:m>
                <a:r>
                  <a:rPr lang="en-GB" dirty="0"/>
                  <a:t> as the disposable income (this is represented as lt1 in the econometric results).</a:t>
                </a:r>
              </a:p>
              <a:p>
                <a:r>
                  <a:rPr lang="en-GB" dirty="0"/>
                  <a:t>Since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c</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𝜏</m:t>
                        </m:r>
                        <m:r>
                          <a:rPr lang="en-GB" b="0" i="1" smtClean="0">
                            <a:latin typeface="Cambria Math" panose="02040503050406030204" pitchFamily="18" charset="0"/>
                          </a:rPr>
                          <m:t>+1</m:t>
                        </m:r>
                      </m:sub>
                    </m:sSub>
                  </m:oMath>
                </a14:m>
                <a:r>
                  <a:rPr lang="en-GB" dirty="0"/>
                  <a:t> and we observe the change in durable goods account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Δ</m:t>
                        </m:r>
                        <m:r>
                          <a:rPr lang="en-GB" b="0" i="1" smtClean="0">
                            <a:latin typeface="Cambria Math" panose="02040503050406030204" pitchFamily="18" charset="0"/>
                          </a:rPr>
                          <m:t>𝐴</m:t>
                        </m:r>
                      </m:e>
                      <m:sub>
                        <m:r>
                          <a:rPr lang="en-GB" i="1">
                            <a:latin typeface="Cambria Math" panose="02040503050406030204" pitchFamily="18" charset="0"/>
                          </a:rPr>
                          <m:t>𝜏</m:t>
                        </m:r>
                        <m:r>
                          <a:rPr lang="en-GB" i="1">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sub>
                    </m:sSub>
                  </m:oMath>
                </a14:m>
                <a:r>
                  <a:rPr lang="en-GB" dirty="0"/>
                  <a:t>, we solve for the first-order conditions in the dynamic optimisation to obtain</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𝜈</m:t>
                          </m:r>
                        </m:e>
                        <m:sub>
                          <m:r>
                            <a:rPr lang="en-GB" i="1">
                              <a:latin typeface="Cambria Math" panose="02040503050406030204" pitchFamily="18" charset="0"/>
                            </a:rPr>
                            <m:t>𝜏</m:t>
                          </m:r>
                          <m:r>
                            <a:rPr lang="en-GB" i="1">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r>
                            <a:rPr lang="en-GB" b="0" i="1" smtClean="0">
                              <a:latin typeface="Cambria Math" panose="02040503050406030204" pitchFamily="18" charset="0"/>
                            </a:rPr>
                            <m:t>𝑟</m:t>
                          </m:r>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𝜌</m:t>
                              </m:r>
                            </m:sub>
                          </m:sSub>
                          <m:r>
                            <a:rPr lang="en-GB" b="0" i="1" smtClean="0">
                              <a:latin typeface="Cambria Math" panose="02040503050406030204" pitchFamily="18" charset="0"/>
                            </a:rPr>
                            <m:t>)</m:t>
                          </m:r>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𝜌</m:t>
                              </m:r>
                            </m:sub>
                          </m:sSub>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 </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r>
                            <a:rPr lang="en-GB" b="0" i="1" smtClean="0">
                              <a:latin typeface="Cambria Math" panose="02040503050406030204" pitchFamily="18" charset="0"/>
                            </a:rPr>
                            <m:t>+1</m:t>
                          </m:r>
                        </m:sub>
                      </m:sSub>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𝑟</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𝜌</m:t>
                                  </m:r>
                                </m:sub>
                              </m:sSub>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den>
                          </m:f>
                          <m:d>
                            <m:dPr>
                              <m:ctrlPr>
                                <a:rPr lang="en-GB" b="0" i="1" smtClean="0">
                                  <a:latin typeface="Cambria Math" panose="02040503050406030204" pitchFamily="18" charset="0"/>
                                </a:rPr>
                              </m:ctrlPr>
                            </m:dPr>
                            <m:e>
                              <m:r>
                                <a:rPr lang="en-GB" i="1">
                                  <a:latin typeface="Cambria Math" panose="02040503050406030204" pitchFamily="18" charset="0"/>
                                </a:rPr>
                                <m:t>1+</m:t>
                              </m:r>
                              <m:r>
                                <a:rPr lang="en-GB" i="1">
                                  <a:latin typeface="Cambria Math" panose="02040503050406030204" pitchFamily="18" charset="0"/>
                                </a:rPr>
                                <m:t>𝑟</m:t>
                              </m:r>
                            </m:e>
                          </m:d>
                        </m:e>
                      </m:d>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𝜏</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i="1">
                                  <a:latin typeface="Cambria Math" panose="02040503050406030204" pitchFamily="18" charset="0"/>
                                </a:rPr>
                                <m:t>𝜌</m:t>
                              </m:r>
                            </m:sub>
                          </m:sSub>
                        </m:num>
                        <m:den>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𝜏</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rPr>
                            <m:t>𝛿</m:t>
                          </m:r>
                        </m:e>
                        <m:sub>
                          <m:r>
                            <a:rPr lang="en-GB" b="0" i="1" smtClean="0">
                              <a:latin typeface="Cambria Math" panose="02040503050406030204" pitchFamily="18" charset="0"/>
                            </a:rPr>
                            <m:t>𝜏</m:t>
                          </m:r>
                          <m:r>
                            <a:rPr lang="en-GB" b="0" i="1" smtClean="0">
                              <a:latin typeface="Cambria Math" panose="02040503050406030204" pitchFamily="18" charset="0"/>
                            </a:rPr>
                            <m:t>+1</m:t>
                          </m:r>
                        </m:sub>
                      </m:sSub>
                    </m:oMath>
                  </m:oMathPara>
                </a14:m>
                <a:endParaRPr lang="en-GB" dirty="0"/>
              </a:p>
            </p:txBody>
          </p:sp>
        </mc:Choice>
        <mc:Fallback>
          <p:sp>
            <p:nvSpPr>
              <p:cNvPr id="3" name="Content Placeholder 2">
                <a:extLst>
                  <a:ext uri="{FF2B5EF4-FFF2-40B4-BE49-F238E27FC236}">
                    <a16:creationId xmlns:a16="http://schemas.microsoft.com/office/drawing/2014/main" id="{08FB3088-1D15-4FE0-A0AF-15CB78A6FF2F}"/>
                  </a:ext>
                </a:extLst>
              </p:cNvPr>
              <p:cNvSpPr>
                <a:spLocks noGrp="1" noRot="1" noChangeAspect="1" noMove="1" noResize="1" noEditPoints="1" noAdjustHandles="1" noChangeArrowheads="1" noChangeShapeType="1" noTextEdit="1"/>
              </p:cNvSpPr>
              <p:nvPr>
                <p:ph idx="1"/>
              </p:nvPr>
            </p:nvSpPr>
            <p:spPr>
              <a:xfrm>
                <a:off x="628650" y="1047750"/>
                <a:ext cx="7886700" cy="3584575"/>
              </a:xfrm>
              <a:blipFill>
                <a:blip r:embed="rId2"/>
                <a:stretch>
                  <a:fillRect l="-309" t="-221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E810F79F-E5D7-4DEF-A71D-0618584704DC}"/>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spTree>
    <p:extLst>
      <p:ext uri="{BB962C8B-B14F-4D97-AF65-F5344CB8AC3E}">
        <p14:creationId xmlns:p14="http://schemas.microsoft.com/office/powerpoint/2010/main" val="6467458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DED-AC9A-4208-A7A3-ED93E965CB62}"/>
              </a:ext>
            </a:extLst>
          </p:cNvPr>
          <p:cNvSpPr>
            <a:spLocks noGrp="1"/>
          </p:cNvSpPr>
          <p:nvPr>
            <p:ph type="title"/>
          </p:nvPr>
        </p:nvSpPr>
        <p:spPr/>
        <p:txBody>
          <a:bodyPr/>
          <a:lstStyle/>
          <a:p>
            <a:r>
              <a:rPr lang="en-GB" dirty="0"/>
              <a:t>Econometric Goals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C9E65-D10B-4CD2-BE37-9B781D7440F9}"/>
                  </a:ext>
                </a:extLst>
              </p:cNvPr>
              <p:cNvSpPr>
                <a:spLocks noGrp="1"/>
              </p:cNvSpPr>
              <p:nvPr>
                <p:ph idx="1"/>
              </p:nvPr>
            </p:nvSpPr>
            <p:spPr/>
            <p:txBody>
              <a:bodyPr>
                <a:normAutofit fontScale="77500" lnSpcReduction="20000"/>
              </a:bodyPr>
              <a:lstStyle/>
              <a:p>
                <a:r>
                  <a:rPr lang="en-GB" dirty="0"/>
                  <a:t>We attempt to look at how quality in non-durable consumption responds to changes in ownership of durable goods and other wealth criteria. For example, if those with long-term durable goods tend to spend more or differently on quality from those without them.</a:t>
                </a:r>
              </a:p>
              <a:p>
                <a:r>
                  <a:rPr lang="en-GB" dirty="0"/>
                  <a:t>We intend to develop a framework that can be easily extended to other economies.</a:t>
                </a:r>
              </a:p>
              <a:p>
                <a:r>
                  <a:rPr lang="en-GB" dirty="0"/>
                  <a:t>An attractive feature of the model is that the measurement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𝜏</m:t>
                        </m:r>
                      </m:sub>
                    </m:sSub>
                    <m:r>
                      <a:rPr lang="en-GB" i="1">
                        <a:latin typeface="Cambria Math" panose="02040503050406030204" pitchFamily="18" charset="0"/>
                      </a:rPr>
                      <m:t> </m:t>
                    </m:r>
                  </m:oMath>
                </a14:m>
                <a:r>
                  <a:rPr lang="en-GB" dirty="0"/>
                  <a:t> is particularly simple. It is not difficult to determine which durable goods are eligible to be transferred over generations.</a:t>
                </a:r>
              </a:p>
              <a:p>
                <a:r>
                  <a:rPr lang="en-GB" dirty="0"/>
                  <a:t>One caveat is that in the consumption data, the needs do grow with the more durable goods one acquires. </a:t>
                </a:r>
              </a:p>
              <a:p>
                <a:pPr lvl="1"/>
                <a:r>
                  <a:rPr lang="en-GB" dirty="0"/>
                  <a:t>Someone owning a property has to pay taxes and maintenance fees. Therefore, it’s not possible to reduce one’s expenditure down to basic needs if one owns property. This requires us to consider non-durable costs of having expensive durable goods as part of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oMath>
                </a14:m>
                <a:r>
                  <a:rPr lang="en-GB" dirty="0"/>
                  <a:t>.</a:t>
                </a:r>
              </a:p>
              <a:p>
                <a:pPr lvl="1"/>
                <a:r>
                  <a:rPr lang="en-GB" dirty="0"/>
                  <a:t>That needs are limited to health and autonomy continues to hold. The recording of maintenance fees as part of cost of needs is only to satisfy the budget condition in the intertemporal substitution model.</a:t>
                </a:r>
              </a:p>
              <a:p>
                <a:endParaRPr lang="en-GB" dirty="0"/>
              </a:p>
            </p:txBody>
          </p:sp>
        </mc:Choice>
        <mc:Fallback>
          <p:sp>
            <p:nvSpPr>
              <p:cNvPr id="3" name="Content Placeholder 2">
                <a:extLst>
                  <a:ext uri="{FF2B5EF4-FFF2-40B4-BE49-F238E27FC236}">
                    <a16:creationId xmlns:a16="http://schemas.microsoft.com/office/drawing/2014/main" id="{6C9C9E65-D10B-4CD2-BE37-9B781D7440F9}"/>
                  </a:ext>
                </a:extLst>
              </p:cNvPr>
              <p:cNvSpPr>
                <a:spLocks noGrp="1" noRot="1" noChangeAspect="1" noMove="1" noResize="1" noEditPoints="1" noAdjustHandles="1" noChangeArrowheads="1" noChangeShapeType="1" noTextEdit="1"/>
              </p:cNvSpPr>
              <p:nvPr>
                <p:ph idx="1"/>
              </p:nvPr>
            </p:nvSpPr>
            <p:spPr>
              <a:blipFill>
                <a:blip r:embed="rId2"/>
                <a:stretch>
                  <a:fillRect l="-309" t="-2430" r="-100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114149-19E5-4CE5-B9E4-95A2009661DD}"/>
              </a:ext>
            </a:extLst>
          </p:cNvPr>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11805145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F6CA-5D62-4660-AE82-73552B7E96DD}"/>
              </a:ext>
            </a:extLst>
          </p:cNvPr>
          <p:cNvSpPr>
            <a:spLocks noGrp="1"/>
          </p:cNvSpPr>
          <p:nvPr>
            <p:ph type="title"/>
          </p:nvPr>
        </p:nvSpPr>
        <p:spPr/>
        <p:txBody>
          <a:bodyPr/>
          <a:lstStyle/>
          <a:p>
            <a:r>
              <a:rPr lang="en-GB" dirty="0"/>
              <a:t>Results</a:t>
            </a:r>
          </a:p>
        </p:txBody>
      </p:sp>
      <p:pic>
        <p:nvPicPr>
          <p:cNvPr id="5" name="Content Placeholder 4">
            <a:extLst>
              <a:ext uri="{FF2B5EF4-FFF2-40B4-BE49-F238E27FC236}">
                <a16:creationId xmlns:a16="http://schemas.microsoft.com/office/drawing/2014/main" id="{41223675-C90A-48FC-9F00-A6BE7F95DA2C}"/>
              </a:ext>
            </a:extLst>
          </p:cNvPr>
          <p:cNvPicPr>
            <a:picLocks noGrp="1" noChangeAspect="1"/>
          </p:cNvPicPr>
          <p:nvPr>
            <p:ph sz="half" idx="1"/>
          </p:nvPr>
        </p:nvPicPr>
        <p:blipFill>
          <a:blip r:embed="rId2"/>
          <a:stretch>
            <a:fillRect/>
          </a:stretch>
        </p:blipFill>
        <p:spPr>
          <a:xfrm>
            <a:off x="628650" y="1075886"/>
            <a:ext cx="4933950" cy="3176104"/>
          </a:xfrm>
          <a:prstGeom prst="rect">
            <a:avLst/>
          </a:prstGeom>
        </p:spPr>
      </p:pic>
      <p:sp>
        <p:nvSpPr>
          <p:cNvPr id="3" name="Content Placeholder 2">
            <a:extLst>
              <a:ext uri="{FF2B5EF4-FFF2-40B4-BE49-F238E27FC236}">
                <a16:creationId xmlns:a16="http://schemas.microsoft.com/office/drawing/2014/main" id="{43D898EC-3FB4-41AB-BD70-5AD4FE13C563}"/>
              </a:ext>
            </a:extLst>
          </p:cNvPr>
          <p:cNvSpPr>
            <a:spLocks noGrp="1"/>
          </p:cNvSpPr>
          <p:nvPr>
            <p:ph sz="half" idx="2"/>
          </p:nvPr>
        </p:nvSpPr>
        <p:spPr>
          <a:xfrm>
            <a:off x="5546035" y="1262615"/>
            <a:ext cx="2876550" cy="3263504"/>
          </a:xfrm>
        </p:spPr>
        <p:txBody>
          <a:bodyPr>
            <a:normAutofit fontScale="62500" lnSpcReduction="20000"/>
          </a:bodyPr>
          <a:lstStyle/>
          <a:p>
            <a:endParaRPr lang="en-GB" dirty="0"/>
          </a:p>
          <a:p>
            <a:r>
              <a:rPr lang="en-GB" dirty="0"/>
              <a:t>Those with higher sources of income do spend less on durable goods. This could be both because </a:t>
            </a:r>
            <a:r>
              <a:rPr lang="en-GB" dirty="0" err="1"/>
              <a:t>i</a:t>
            </a:r>
            <a:r>
              <a:rPr lang="en-GB" dirty="0"/>
              <a:t>) land or house ownership is lower in the urban areas and ii) electricity is not available in the rural areas</a:t>
            </a:r>
          </a:p>
          <a:p>
            <a:r>
              <a:rPr lang="en-GB" dirty="0"/>
              <a:t>Those with higher sources of income spend more on quality. Again this could be because the higher income consumers are concentrated in the urban areas where quality consumed has a higher reference level.</a:t>
            </a:r>
          </a:p>
          <a:p>
            <a:r>
              <a:rPr lang="en-GB" dirty="0"/>
              <a:t>The consumption of quality does decline with age. The households with older members do spend less on quality. It remains to be seen whether this a life-cycle effect or an effect of the higher proportion of younger population in the data.</a:t>
            </a:r>
          </a:p>
          <a:p>
            <a:endParaRPr lang="en-GB" dirty="0"/>
          </a:p>
          <a:p>
            <a:endParaRPr lang="en-GB" dirty="0"/>
          </a:p>
        </p:txBody>
      </p:sp>
      <p:sp>
        <p:nvSpPr>
          <p:cNvPr id="4" name="Slide Number Placeholder 3">
            <a:extLst>
              <a:ext uri="{FF2B5EF4-FFF2-40B4-BE49-F238E27FC236}">
                <a16:creationId xmlns:a16="http://schemas.microsoft.com/office/drawing/2014/main" id="{BB843637-C8F0-4FF9-B277-7994CCEDADD8}"/>
              </a:ext>
            </a:extLst>
          </p:cNvPr>
          <p:cNvSpPr>
            <a:spLocks noGrp="1"/>
          </p:cNvSpPr>
          <p:nvPr>
            <p:ph type="sldNum" sz="quarter" idx="12"/>
          </p:nvPr>
        </p:nvSpPr>
        <p:spPr/>
        <p:txBody>
          <a:bodyPr/>
          <a:lstStyle/>
          <a:p>
            <a:pPr>
              <a:defRPr/>
            </a:pPr>
            <a:fld id="{8E35B453-7314-4BBD-9303-11C6BECC4B0D}" type="slidenum">
              <a:rPr lang="en-GB" altLang="en-US" smtClean="0"/>
              <a:pPr>
                <a:defRPr/>
              </a:pPr>
              <a:t>14</a:t>
            </a:fld>
            <a:endParaRPr lang="en-GB" altLang="en-US" dirty="0"/>
          </a:p>
        </p:txBody>
      </p:sp>
    </p:spTree>
    <p:extLst>
      <p:ext uri="{BB962C8B-B14F-4D97-AF65-F5344CB8AC3E}">
        <p14:creationId xmlns:p14="http://schemas.microsoft.com/office/powerpoint/2010/main" val="21232635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862A-E2C5-4015-9F48-E21EBBEC1398}"/>
              </a:ext>
            </a:extLst>
          </p:cNvPr>
          <p:cNvSpPr>
            <a:spLocks noGrp="1"/>
          </p:cNvSpPr>
          <p:nvPr>
            <p:ph type="title"/>
          </p:nvPr>
        </p:nvSpPr>
        <p:spPr/>
        <p:txBody>
          <a:bodyPr/>
          <a:lstStyle/>
          <a:p>
            <a:r>
              <a:rPr lang="en-GB" dirty="0"/>
              <a:t>How is this different from visible consumption?</a:t>
            </a:r>
          </a:p>
        </p:txBody>
      </p:sp>
      <p:sp>
        <p:nvSpPr>
          <p:cNvPr id="3" name="Content Placeholder 2">
            <a:extLst>
              <a:ext uri="{FF2B5EF4-FFF2-40B4-BE49-F238E27FC236}">
                <a16:creationId xmlns:a16="http://schemas.microsoft.com/office/drawing/2014/main" id="{8E165D5A-616B-4E7A-B5B6-2C1A87ADB63C}"/>
              </a:ext>
            </a:extLst>
          </p:cNvPr>
          <p:cNvSpPr>
            <a:spLocks noGrp="1"/>
          </p:cNvSpPr>
          <p:nvPr>
            <p:ph idx="1"/>
          </p:nvPr>
        </p:nvSpPr>
        <p:spPr>
          <a:xfrm>
            <a:off x="628650" y="1443038"/>
            <a:ext cx="7886700" cy="3262312"/>
          </a:xfrm>
        </p:spPr>
        <p:txBody>
          <a:bodyPr>
            <a:normAutofit fontScale="92500" lnSpcReduction="20000"/>
          </a:bodyPr>
          <a:lstStyle/>
          <a:p>
            <a:r>
              <a:rPr lang="en-GB" dirty="0"/>
              <a:t>The theoretical view of status consumption as consumer’s attempt to transform the rank of wealth allows us to understand the relevance of the </a:t>
            </a:r>
            <a:r>
              <a:rPr lang="en-GB"/>
              <a:t>urban-rural differences in </a:t>
            </a:r>
            <a:r>
              <a:rPr lang="en-GB" dirty="0"/>
              <a:t>visible consumption</a:t>
            </a:r>
          </a:p>
          <a:p>
            <a:r>
              <a:rPr lang="en-GB" dirty="0"/>
              <a:t>The LSMS data shows many opportunities for visible consumption – e.g. marriage price, expenditure on carpets rugs – but there too the effect of urban-rural differences dominates</a:t>
            </a:r>
          </a:p>
          <a:p>
            <a:r>
              <a:rPr lang="en-GB" dirty="0"/>
              <a:t>Considering our general notion of quality, we observe that within urban areas, the role of non-durable quality relative to wealth is significant</a:t>
            </a:r>
          </a:p>
          <a:p>
            <a:r>
              <a:rPr lang="en-GB" dirty="0"/>
              <a:t>Thus to the question whether status consumption exists in a developing economy or not, we can say that while the consumers in the developing countries do not spend fundamentally differently, the effect of wealth differences or urban-rural differences would dominate in a developing economy</a:t>
            </a:r>
          </a:p>
        </p:txBody>
      </p:sp>
      <p:sp>
        <p:nvSpPr>
          <p:cNvPr id="4" name="Slide Number Placeholder 3">
            <a:extLst>
              <a:ext uri="{FF2B5EF4-FFF2-40B4-BE49-F238E27FC236}">
                <a16:creationId xmlns:a16="http://schemas.microsoft.com/office/drawing/2014/main" id="{DA097299-24FE-4400-A473-449518E30133}"/>
              </a:ext>
            </a:extLst>
          </p:cNvPr>
          <p:cNvSpPr>
            <a:spLocks noGrp="1"/>
          </p:cNvSpPr>
          <p:nvPr>
            <p:ph type="sldNum" sz="quarter" idx="12"/>
          </p:nvPr>
        </p:nvSpPr>
        <p:spPr/>
        <p:txBody>
          <a:bodyPr/>
          <a:lstStyle/>
          <a:p>
            <a:pPr>
              <a:defRPr/>
            </a:pPr>
            <a:fld id="{8E35B453-7314-4BBD-9303-11C6BECC4B0D}" type="slidenum">
              <a:rPr lang="en-GB" altLang="en-US" smtClean="0"/>
              <a:pPr>
                <a:defRPr/>
              </a:pPr>
              <a:t>15</a:t>
            </a:fld>
            <a:endParaRPr lang="en-GB" altLang="en-US" dirty="0"/>
          </a:p>
        </p:txBody>
      </p:sp>
    </p:spTree>
    <p:extLst>
      <p:ext uri="{BB962C8B-B14F-4D97-AF65-F5344CB8AC3E}">
        <p14:creationId xmlns:p14="http://schemas.microsoft.com/office/powerpoint/2010/main" val="3963713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546-8FFD-446E-BDCF-98089415F8B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A2A16AD-BBE9-46B1-A4CE-03E91196953B}"/>
              </a:ext>
            </a:extLst>
          </p:cNvPr>
          <p:cNvSpPr>
            <a:spLocks noGrp="1"/>
          </p:cNvSpPr>
          <p:nvPr>
            <p:ph idx="1"/>
          </p:nvPr>
        </p:nvSpPr>
        <p:spPr/>
        <p:txBody>
          <a:bodyPr>
            <a:normAutofit fontScale="92500"/>
          </a:bodyPr>
          <a:lstStyle/>
          <a:p>
            <a:pPr marL="457200" indent="-457200">
              <a:buFont typeface="+mj-lt"/>
              <a:buAutoNum type="arabicPeriod"/>
            </a:pPr>
            <a:r>
              <a:rPr lang="en-GB" dirty="0"/>
              <a:t>A Deaton, </a:t>
            </a:r>
            <a:r>
              <a:rPr lang="en-GB" i="1" dirty="0"/>
              <a:t>Understanding Consumption</a:t>
            </a:r>
            <a:r>
              <a:rPr lang="en-GB" dirty="0"/>
              <a:t>, Clarendon Press 1993</a:t>
            </a:r>
          </a:p>
          <a:p>
            <a:pPr marL="457200" indent="-457200">
              <a:buFont typeface="+mj-lt"/>
              <a:buAutoNum type="arabicPeriod"/>
            </a:pPr>
            <a:r>
              <a:rPr lang="en-GB" dirty="0"/>
              <a:t>N J Ireland, “On limiting the market for status signals,” </a:t>
            </a:r>
            <a:r>
              <a:rPr lang="en-GB" i="1" dirty="0"/>
              <a:t>Journal of Public Economics</a:t>
            </a:r>
            <a:r>
              <a:rPr lang="en-GB" dirty="0"/>
              <a:t>, 1994</a:t>
            </a:r>
          </a:p>
          <a:p>
            <a:pPr marL="457200" indent="-457200">
              <a:buFont typeface="+mj-lt"/>
              <a:buAutoNum type="arabicPeriod"/>
            </a:pPr>
            <a:r>
              <a:rPr lang="en-GB" dirty="0"/>
              <a:t>L </a:t>
            </a:r>
            <a:r>
              <a:rPr lang="en-GB" dirty="0" err="1"/>
              <a:t>Doyal</a:t>
            </a:r>
            <a:r>
              <a:rPr lang="en-GB" dirty="0"/>
              <a:t> and I Gough, </a:t>
            </a:r>
            <a:r>
              <a:rPr lang="en-GB" i="1" dirty="0"/>
              <a:t>A Theory of Human Need, </a:t>
            </a:r>
            <a:r>
              <a:rPr lang="en-GB" dirty="0"/>
              <a:t>Palgrave London 1991</a:t>
            </a:r>
            <a:endParaRPr lang="en-US" dirty="0"/>
          </a:p>
          <a:p>
            <a:pPr marL="457200" indent="-457200">
              <a:buFont typeface="+mj-lt"/>
              <a:buAutoNum type="arabicPeriod"/>
            </a:pPr>
            <a:r>
              <a:rPr lang="en-US" dirty="0"/>
              <a:t>Robert H Frank, “The Demand for Unobservable and Other </a:t>
            </a:r>
            <a:r>
              <a:rPr lang="en-US" dirty="0" err="1"/>
              <a:t>Nonpositional</a:t>
            </a:r>
            <a:r>
              <a:rPr lang="en-US" dirty="0"/>
              <a:t> Goods”, </a:t>
            </a:r>
            <a:r>
              <a:rPr lang="en-GB" i="1" dirty="0"/>
              <a:t>The American Economic Review, </a:t>
            </a:r>
            <a:r>
              <a:rPr lang="en-GB" dirty="0"/>
              <a:t>vol. 75(1), pp. 101-116</a:t>
            </a:r>
          </a:p>
          <a:p>
            <a:pPr marL="457200" indent="-457200" fontAlgn="ctr">
              <a:buFont typeface="+mj-lt"/>
              <a:buAutoNum type="arabicPeriod"/>
            </a:pPr>
            <a:r>
              <a:rPr lang="en-GB" dirty="0"/>
              <a:t>G </a:t>
            </a:r>
            <a:r>
              <a:rPr lang="en-GB" dirty="0" err="1"/>
              <a:t>Corneo</a:t>
            </a:r>
            <a:r>
              <a:rPr lang="en-GB" dirty="0"/>
              <a:t> and O Jeanne, “Conspicuous consumption, snobbism and conformism,” </a:t>
            </a:r>
            <a:r>
              <a:rPr lang="en-GB" i="1" dirty="0"/>
              <a:t>Journal of Public Economics</a:t>
            </a:r>
            <a:r>
              <a:rPr lang="en-GB" dirty="0"/>
              <a:t>, vol. 66, pp. 55–71, 1997</a:t>
            </a:r>
          </a:p>
          <a:p>
            <a:endParaRPr lang="en-GB" dirty="0"/>
          </a:p>
        </p:txBody>
      </p:sp>
      <p:sp>
        <p:nvSpPr>
          <p:cNvPr id="4" name="Slide Number Placeholder 3">
            <a:extLst>
              <a:ext uri="{FF2B5EF4-FFF2-40B4-BE49-F238E27FC236}">
                <a16:creationId xmlns:a16="http://schemas.microsoft.com/office/drawing/2014/main" id="{E01FF188-C96F-42BD-A87E-32B495EE8554}"/>
              </a:ext>
            </a:extLst>
          </p:cNvPr>
          <p:cNvSpPr>
            <a:spLocks noGrp="1"/>
          </p:cNvSpPr>
          <p:nvPr>
            <p:ph type="sldNum" sz="quarter" idx="12"/>
          </p:nvPr>
        </p:nvSpPr>
        <p:spPr/>
        <p:txBody>
          <a:bodyPr/>
          <a:lstStyle/>
          <a:p>
            <a:pPr>
              <a:defRPr/>
            </a:pPr>
            <a:fld id="{8E35B453-7314-4BBD-9303-11C6BECC4B0D}" type="slidenum">
              <a:rPr lang="en-GB" altLang="en-US" smtClean="0"/>
              <a:pPr>
                <a:defRPr/>
              </a:pPr>
              <a:t>16</a:t>
            </a:fld>
            <a:endParaRPr lang="en-GB" altLang="en-US" dirty="0"/>
          </a:p>
        </p:txBody>
      </p:sp>
    </p:spTree>
    <p:extLst>
      <p:ext uri="{BB962C8B-B14F-4D97-AF65-F5344CB8AC3E}">
        <p14:creationId xmlns:p14="http://schemas.microsoft.com/office/powerpoint/2010/main" val="1118667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114" y="452438"/>
            <a:ext cx="7886700" cy="993775"/>
          </a:xfrm>
        </p:spPr>
        <p:txBody>
          <a:bodyPr/>
          <a:lstStyle/>
          <a:p>
            <a:r>
              <a:rPr lang="en-GB" dirty="0"/>
              <a:t>Conspicuous or status-related Consumption</a:t>
            </a:r>
          </a:p>
        </p:txBody>
      </p:sp>
      <p:sp>
        <p:nvSpPr>
          <p:cNvPr id="3" name="Content Placeholder 2"/>
          <p:cNvSpPr>
            <a:spLocks noGrp="1"/>
          </p:cNvSpPr>
          <p:nvPr>
            <p:ph idx="1"/>
          </p:nvPr>
        </p:nvSpPr>
        <p:spPr>
          <a:xfrm>
            <a:off x="633067" y="1428750"/>
            <a:ext cx="7886700" cy="3262312"/>
          </a:xfrm>
        </p:spPr>
        <p:txBody>
          <a:bodyPr>
            <a:normAutofit/>
          </a:bodyPr>
          <a:lstStyle/>
          <a:p>
            <a:endParaRPr lang="en-GB" dirty="0"/>
          </a:p>
          <a:p>
            <a:r>
              <a:rPr lang="en-GB" dirty="0"/>
              <a:t>The tendency of consumers to indicate status by using goods of a higher quality or in higher quantity than what might be considered necessary</a:t>
            </a:r>
          </a:p>
          <a:p>
            <a:r>
              <a:rPr lang="en-GB" dirty="0"/>
              <a:t>Veblen argued that signalling of status is innate in societies.</a:t>
            </a:r>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Is the demand status a universal “need”?</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lstStyle/>
          <a:p>
            <a:r>
              <a:rPr lang="en-GB" dirty="0"/>
              <a:t>The public discourse often represents status consumption as something that only serves the rich. But is status a need?</a:t>
            </a:r>
          </a:p>
          <a:p>
            <a:r>
              <a:rPr lang="en-GB" dirty="0"/>
              <a:t>All consumers do want to indicate status – but since status is always relative to a local reference point – there is no universal set of needs the way one exists for other basic needs.</a:t>
            </a:r>
          </a:p>
          <a:p>
            <a:r>
              <a:rPr lang="en-GB" dirty="0"/>
              <a:t>A clear definition of needs could help us argue either way.</a:t>
            </a:r>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3670140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D39-567F-47A4-9152-FB5354A26436}"/>
              </a:ext>
            </a:extLst>
          </p:cNvPr>
          <p:cNvSpPr>
            <a:spLocks noGrp="1"/>
          </p:cNvSpPr>
          <p:nvPr>
            <p:ph type="title"/>
          </p:nvPr>
        </p:nvSpPr>
        <p:spPr/>
        <p:txBody>
          <a:bodyPr/>
          <a:lstStyle/>
          <a:p>
            <a:r>
              <a:rPr lang="en-GB" dirty="0"/>
              <a:t>What are “needs”?</a:t>
            </a:r>
          </a:p>
        </p:txBody>
      </p:sp>
      <p:sp>
        <p:nvSpPr>
          <p:cNvPr id="3" name="Content Placeholder 2">
            <a:extLst>
              <a:ext uri="{FF2B5EF4-FFF2-40B4-BE49-F238E27FC236}">
                <a16:creationId xmlns:a16="http://schemas.microsoft.com/office/drawing/2014/main" id="{FA1E554A-079D-44D9-8B97-FA9E72A5FFB9}"/>
              </a:ext>
            </a:extLst>
          </p:cNvPr>
          <p:cNvSpPr>
            <a:spLocks noGrp="1"/>
          </p:cNvSpPr>
          <p:nvPr>
            <p:ph idx="1"/>
          </p:nvPr>
        </p:nvSpPr>
        <p:spPr/>
        <p:txBody>
          <a:bodyPr/>
          <a:lstStyle/>
          <a:p>
            <a:r>
              <a:rPr lang="en-GB" dirty="0"/>
              <a:t>On one hand we have the view supported by Townsend that treats “needs” purely as subjective preferences</a:t>
            </a:r>
          </a:p>
          <a:p>
            <a:r>
              <a:rPr lang="en-GB" dirty="0"/>
              <a:t>On the other extreme, there is the view that “needs” should be decided by a central authority</a:t>
            </a:r>
          </a:p>
          <a:p>
            <a:r>
              <a:rPr lang="en-GB" dirty="0" err="1"/>
              <a:t>Doyal</a:t>
            </a:r>
            <a:r>
              <a:rPr lang="en-GB" dirty="0"/>
              <a:t> and Gough[3] define needs in terms of health and autonomy – deriving societal preconditions for them in a general theory</a:t>
            </a:r>
          </a:p>
        </p:txBody>
      </p:sp>
      <p:sp>
        <p:nvSpPr>
          <p:cNvPr id="4" name="Slide Number Placeholder 3">
            <a:extLst>
              <a:ext uri="{FF2B5EF4-FFF2-40B4-BE49-F238E27FC236}">
                <a16:creationId xmlns:a16="http://schemas.microsoft.com/office/drawing/2014/main" id="{50066A6D-8A7E-48EA-90F8-26BD6819350B}"/>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spTree>
    <p:extLst>
      <p:ext uri="{BB962C8B-B14F-4D97-AF65-F5344CB8AC3E}">
        <p14:creationId xmlns:p14="http://schemas.microsoft.com/office/powerpoint/2010/main" val="25622488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Status, Needs and Consumption</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normAutofit/>
          </a:bodyPr>
          <a:lstStyle/>
          <a:p>
            <a:r>
              <a:rPr lang="en-GB" dirty="0"/>
              <a:t>If needs are only those that are determined health and autonomy, then every consumer want is not necessarily a consumer need.</a:t>
            </a:r>
          </a:p>
          <a:p>
            <a:r>
              <a:rPr lang="en-GB" dirty="0"/>
              <a:t>Accepting the </a:t>
            </a:r>
            <a:r>
              <a:rPr lang="en-GB" dirty="0" err="1"/>
              <a:t>Doyal</a:t>
            </a:r>
            <a:r>
              <a:rPr lang="en-GB" dirty="0"/>
              <a:t>-Gough definition, we do not consider status as a need.</a:t>
            </a:r>
          </a:p>
          <a:p>
            <a:r>
              <a:rPr lang="en-GB" dirty="0"/>
              <a:t>In other words, if you “need” to indicate status, then you have wants other than needs.</a:t>
            </a:r>
          </a:p>
          <a:p>
            <a:r>
              <a:rPr lang="en-GB" dirty="0"/>
              <a:t>We thus use a definition of needs to measure the quality of consumption for the consumer. Anything above the cost of needs is considered the quality of consumption.</a:t>
            </a:r>
          </a:p>
          <a:p>
            <a:endParaRPr lang="en-GB" dirty="0"/>
          </a:p>
          <a:p>
            <a:endParaRPr lang="en-GB" dirty="0"/>
          </a:p>
          <a:p>
            <a:pPr marL="0" indent="0">
              <a:buNone/>
            </a:pPr>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37955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496A-9814-435E-8558-D9115BC73E32}"/>
              </a:ext>
            </a:extLst>
          </p:cNvPr>
          <p:cNvSpPr>
            <a:spLocks noGrp="1"/>
          </p:cNvSpPr>
          <p:nvPr>
            <p:ph type="title"/>
          </p:nvPr>
        </p:nvSpPr>
        <p:spPr/>
        <p:txBody>
          <a:bodyPr/>
          <a:lstStyle/>
          <a:p>
            <a:r>
              <a:rPr lang="en-GB" dirty="0"/>
              <a:t>An aggregate level of quality</a:t>
            </a:r>
            <a:br>
              <a:rPr lang="en-GB" dirty="0"/>
            </a:br>
            <a:r>
              <a:rPr lang="en-GB" dirty="0"/>
              <a:t>and quality in literature</a:t>
            </a:r>
          </a:p>
        </p:txBody>
      </p:sp>
      <p:sp>
        <p:nvSpPr>
          <p:cNvPr id="3" name="Content Placeholder 2">
            <a:extLst>
              <a:ext uri="{FF2B5EF4-FFF2-40B4-BE49-F238E27FC236}">
                <a16:creationId xmlns:a16="http://schemas.microsoft.com/office/drawing/2014/main" id="{6718373F-5D75-4C6B-9F46-C8B831A31C26}"/>
              </a:ext>
            </a:extLst>
          </p:cNvPr>
          <p:cNvSpPr>
            <a:spLocks noGrp="1"/>
          </p:cNvSpPr>
          <p:nvPr>
            <p:ph idx="1"/>
          </p:nvPr>
        </p:nvSpPr>
        <p:spPr/>
        <p:txBody>
          <a:bodyPr/>
          <a:lstStyle/>
          <a:p>
            <a:r>
              <a:rPr lang="en-GB" dirty="0"/>
              <a:t>When the quantities consumed and the market prices of the items are available, a quality measure based on the relative-price structure is more robust.</a:t>
            </a:r>
          </a:p>
          <a:p>
            <a:r>
              <a:rPr lang="en-GB" dirty="0"/>
              <a:t>Without the quantities available, quality can only be measured based on a basket of necessary items (this is the cost-of-living indices problem in the literature).</a:t>
            </a:r>
          </a:p>
          <a:p>
            <a:r>
              <a:rPr lang="en-GB" dirty="0"/>
              <a:t>An aggregate level of quality i.e. the overall quality that a consumer consumes in non-durable is not possible without considering a basket of necessary items.</a:t>
            </a:r>
          </a:p>
        </p:txBody>
      </p:sp>
      <p:sp>
        <p:nvSpPr>
          <p:cNvPr id="4" name="Slide Number Placeholder 3">
            <a:extLst>
              <a:ext uri="{FF2B5EF4-FFF2-40B4-BE49-F238E27FC236}">
                <a16:creationId xmlns:a16="http://schemas.microsoft.com/office/drawing/2014/main" id="{EE0C9B76-4C24-49E1-994E-6402E870CAF9}"/>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spTree>
    <p:extLst>
      <p:ext uri="{BB962C8B-B14F-4D97-AF65-F5344CB8AC3E}">
        <p14:creationId xmlns:p14="http://schemas.microsoft.com/office/powerpoint/2010/main" val="7449830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43F5-27FF-475A-BFB8-65A3F08E7B16}"/>
              </a:ext>
            </a:extLst>
          </p:cNvPr>
          <p:cNvSpPr>
            <a:spLocks noGrp="1"/>
          </p:cNvSpPr>
          <p:nvPr>
            <p:ph type="title"/>
          </p:nvPr>
        </p:nvSpPr>
        <p:spPr/>
        <p:txBody>
          <a:bodyPr/>
          <a:lstStyle/>
          <a:p>
            <a:r>
              <a:rPr lang="en-GB" dirty="0"/>
              <a:t>Status and Consumption</a:t>
            </a:r>
          </a:p>
        </p:txBody>
      </p:sp>
      <p:sp>
        <p:nvSpPr>
          <p:cNvPr id="3" name="Content Placeholder 2">
            <a:extLst>
              <a:ext uri="{FF2B5EF4-FFF2-40B4-BE49-F238E27FC236}">
                <a16:creationId xmlns:a16="http://schemas.microsoft.com/office/drawing/2014/main" id="{CAEA2AC6-C73F-4BE1-9229-56DDDF559661}"/>
              </a:ext>
            </a:extLst>
          </p:cNvPr>
          <p:cNvSpPr>
            <a:spLocks noGrp="1"/>
          </p:cNvSpPr>
          <p:nvPr>
            <p:ph idx="1"/>
          </p:nvPr>
        </p:nvSpPr>
        <p:spPr/>
        <p:txBody>
          <a:bodyPr>
            <a:normAutofit fontScale="92500" lnSpcReduction="10000"/>
          </a:bodyPr>
          <a:lstStyle/>
          <a:p>
            <a:r>
              <a:rPr lang="en-GB" dirty="0"/>
              <a:t>We can now answer how status and consumption interact - i.e. if status (i.e. a position in society based on wealth or occupation) determines consumption or could consumption also influence status?</a:t>
            </a:r>
          </a:p>
          <a:p>
            <a:r>
              <a:rPr lang="en-GB" dirty="0"/>
              <a:t>We make two straightforward claims to clarify our position:</a:t>
            </a:r>
          </a:p>
          <a:p>
            <a:pPr marL="0" indent="0">
              <a:buNone/>
            </a:pPr>
            <a:r>
              <a:rPr lang="en-GB" dirty="0"/>
              <a:t>A1. </a:t>
            </a:r>
            <a:r>
              <a:rPr lang="en-GB" i="1" dirty="0"/>
              <a:t>Rational Benefit from status consumption </a:t>
            </a:r>
            <a:r>
              <a:rPr lang="en-GB" dirty="0"/>
              <a:t>-  There is a rational benefit to be had from status consumption (otherwise consumers would stay away from it in the long-run). The consumer preferences for status are not errors in judgment. </a:t>
            </a:r>
          </a:p>
          <a:p>
            <a:pPr marL="0" indent="0">
              <a:buNone/>
            </a:pPr>
            <a:r>
              <a:rPr lang="en-GB" dirty="0"/>
              <a:t>A2. </a:t>
            </a:r>
            <a:r>
              <a:rPr lang="en-GB" i="1" dirty="0"/>
              <a:t>Durable goods longevity - </a:t>
            </a:r>
            <a:r>
              <a:rPr lang="en-GB" dirty="0"/>
              <a:t>Status-related consumption that is not considered “wealth” (i.e. most of non-durable status-related consumption) cannot be inherited (bequeathed) but all else can be.</a:t>
            </a:r>
          </a:p>
          <a:p>
            <a:endParaRPr lang="en-GB" dirty="0"/>
          </a:p>
        </p:txBody>
      </p:sp>
      <p:sp>
        <p:nvSpPr>
          <p:cNvPr id="4" name="Slide Number Placeholder 3">
            <a:extLst>
              <a:ext uri="{FF2B5EF4-FFF2-40B4-BE49-F238E27FC236}">
                <a16:creationId xmlns:a16="http://schemas.microsoft.com/office/drawing/2014/main" id="{6E3726CD-83C5-4DE4-BD07-49321C7F1148}"/>
              </a:ext>
            </a:extLst>
          </p:cNvPr>
          <p:cNvSpPr>
            <a:spLocks noGrp="1"/>
          </p:cNvSpPr>
          <p:nvPr>
            <p:ph type="sldNum" sz="quarter" idx="12"/>
          </p:nvPr>
        </p:nvSpPr>
        <p:spPr/>
        <p:txBody>
          <a:bodyPr/>
          <a:lstStyle/>
          <a:p>
            <a:pPr>
              <a:defRPr/>
            </a:pPr>
            <a:fld id="{8E35B453-7314-4BBD-9303-11C6BECC4B0D}" type="slidenum">
              <a:rPr lang="en-GB" altLang="en-US" smtClean="0"/>
              <a:pPr>
                <a:defRPr/>
              </a:pPr>
              <a:t>7</a:t>
            </a:fld>
            <a:endParaRPr lang="en-GB" altLang="en-US" dirty="0"/>
          </a:p>
        </p:txBody>
      </p:sp>
    </p:spTree>
    <p:extLst>
      <p:ext uri="{BB962C8B-B14F-4D97-AF65-F5344CB8AC3E}">
        <p14:creationId xmlns:p14="http://schemas.microsoft.com/office/powerpoint/2010/main" val="38626071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A580-D3A9-4CC4-A4CB-CCA47D7840B4}"/>
              </a:ext>
            </a:extLst>
          </p:cNvPr>
          <p:cNvSpPr>
            <a:spLocks noGrp="1"/>
          </p:cNvSpPr>
          <p:nvPr>
            <p:ph type="title"/>
          </p:nvPr>
        </p:nvSpPr>
        <p:spPr/>
        <p:txBody>
          <a:bodyPr/>
          <a:lstStyle/>
          <a:p>
            <a:r>
              <a:rPr lang="en-GB" dirty="0"/>
              <a:t>Status consumption in the literature</a:t>
            </a:r>
          </a:p>
        </p:txBody>
      </p:sp>
      <p:sp>
        <p:nvSpPr>
          <p:cNvPr id="3" name="Content Placeholder 2">
            <a:extLst>
              <a:ext uri="{FF2B5EF4-FFF2-40B4-BE49-F238E27FC236}">
                <a16:creationId xmlns:a16="http://schemas.microsoft.com/office/drawing/2014/main" id="{1093E417-6231-46A9-B4E3-9E1AE243872C}"/>
              </a:ext>
            </a:extLst>
          </p:cNvPr>
          <p:cNvSpPr>
            <a:spLocks noGrp="1"/>
          </p:cNvSpPr>
          <p:nvPr>
            <p:ph idx="1"/>
          </p:nvPr>
        </p:nvSpPr>
        <p:spPr>
          <a:xfrm>
            <a:off x="628650" y="1428750"/>
            <a:ext cx="7886700" cy="3262312"/>
          </a:xfrm>
        </p:spPr>
        <p:txBody>
          <a:bodyPr>
            <a:normAutofit/>
          </a:bodyPr>
          <a:lstStyle/>
          <a:p>
            <a:r>
              <a:rPr lang="en-GB" dirty="0"/>
              <a:t>A game-theoretic ranking model – where consumers participate with income and status goods – has been explored in the literature – often focusing on the additional utility derived from visible consumption (ref: the model from Ireland[2] and Frank[4]) </a:t>
            </a:r>
          </a:p>
          <a:p>
            <a:r>
              <a:rPr lang="en-GB" dirty="0"/>
              <a:t>A general model more suitable for us is provided by </a:t>
            </a:r>
            <a:r>
              <a:rPr lang="en-GB" dirty="0" err="1"/>
              <a:t>Corneo</a:t>
            </a:r>
            <a:r>
              <a:rPr lang="en-GB" dirty="0"/>
              <a:t> et al. [5] who link status with social deference. The role of positional (or visible) consumption is thus to influence a consumer’s rank in society that is determined by her wealth and income</a:t>
            </a:r>
          </a:p>
          <a:p>
            <a:r>
              <a:rPr lang="en-GB" dirty="0"/>
              <a:t>One would thus expect that wealth or assets do influence non-durable status consumption</a:t>
            </a:r>
          </a:p>
        </p:txBody>
      </p:sp>
      <p:sp>
        <p:nvSpPr>
          <p:cNvPr id="4" name="Slide Number Placeholder 3">
            <a:extLst>
              <a:ext uri="{FF2B5EF4-FFF2-40B4-BE49-F238E27FC236}">
                <a16:creationId xmlns:a16="http://schemas.microsoft.com/office/drawing/2014/main" id="{D851FA49-7966-48F7-816E-B8F99D6141E3}"/>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spTree>
    <p:extLst>
      <p:ext uri="{BB962C8B-B14F-4D97-AF65-F5344CB8AC3E}">
        <p14:creationId xmlns:p14="http://schemas.microsoft.com/office/powerpoint/2010/main" val="39335863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CA0-31A6-4A94-BA68-1A2739BEA033}"/>
              </a:ext>
            </a:extLst>
          </p:cNvPr>
          <p:cNvSpPr>
            <a:spLocks noGrp="1"/>
          </p:cNvSpPr>
          <p:nvPr>
            <p:ph type="title"/>
          </p:nvPr>
        </p:nvSpPr>
        <p:spPr/>
        <p:txBody>
          <a:bodyPr/>
          <a:lstStyle/>
          <a:p>
            <a:r>
              <a:rPr lang="en-GB" dirty="0"/>
              <a:t>A model for Status Demand </a:t>
            </a:r>
          </a:p>
        </p:txBody>
      </p:sp>
      <p:sp>
        <p:nvSpPr>
          <p:cNvPr id="3" name="Content Placeholder 2">
            <a:extLst>
              <a:ext uri="{FF2B5EF4-FFF2-40B4-BE49-F238E27FC236}">
                <a16:creationId xmlns:a16="http://schemas.microsoft.com/office/drawing/2014/main" id="{AEDF72D7-FBD8-441D-B702-D4D577D759A8}"/>
              </a:ext>
            </a:extLst>
          </p:cNvPr>
          <p:cNvSpPr>
            <a:spLocks noGrp="1"/>
          </p:cNvSpPr>
          <p:nvPr>
            <p:ph idx="1"/>
          </p:nvPr>
        </p:nvSpPr>
        <p:spPr/>
        <p:txBody>
          <a:bodyPr>
            <a:normAutofit/>
          </a:bodyPr>
          <a:lstStyle/>
          <a:p>
            <a:r>
              <a:rPr lang="en-GB" dirty="0"/>
              <a:t>Recall that A1 is </a:t>
            </a:r>
            <a:r>
              <a:rPr lang="en-GB" i="1" dirty="0"/>
              <a:t>Rational Benefit from status consumption </a:t>
            </a:r>
            <a:r>
              <a:rPr lang="en-GB" dirty="0"/>
              <a:t>and A2 </a:t>
            </a:r>
            <a:r>
              <a:rPr lang="en-GB" i="1" dirty="0"/>
              <a:t>is Durable goods longevity</a:t>
            </a:r>
            <a:endParaRPr lang="en-GB" dirty="0"/>
          </a:p>
          <a:p>
            <a:r>
              <a:rPr lang="en-GB" dirty="0"/>
              <a:t>A1 ensures that all consumers – and hence the representative consumer in our model - benefit from expensive non-durable consumption</a:t>
            </a:r>
          </a:p>
          <a:p>
            <a:r>
              <a:rPr lang="en-GB" dirty="0"/>
              <a:t>A2 separates the long-term consumption from short-term consumption in the context of differences in starting wealth of the consumers. This helps in identification of empirical variables.</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AEF0C8D5-20FF-4F74-ADB3-0404D56C8108}"/>
              </a:ext>
            </a:extLst>
          </p:cNvPr>
          <p:cNvSpPr>
            <a:spLocks noGrp="1"/>
          </p:cNvSpPr>
          <p:nvPr>
            <p:ph type="sldNum" sz="quarter" idx="12"/>
          </p:nvPr>
        </p:nvSpPr>
        <p:spPr/>
        <p:txBody>
          <a:bodyPr/>
          <a:lstStyle/>
          <a:p>
            <a:pPr>
              <a:defRPr/>
            </a:pPr>
            <a:fld id="{8E35B453-7314-4BBD-9303-11C6BECC4B0D}" type="slidenum">
              <a:rPr lang="en-GB" altLang="en-US" smtClean="0"/>
              <a:pPr>
                <a:defRPr/>
              </a:pPr>
              <a:t>9</a:t>
            </a:fld>
            <a:endParaRPr lang="en-GB" altLang="en-US" dirty="0"/>
          </a:p>
        </p:txBody>
      </p:sp>
    </p:spTree>
    <p:extLst>
      <p:ext uri="{BB962C8B-B14F-4D97-AF65-F5344CB8AC3E}">
        <p14:creationId xmlns:p14="http://schemas.microsoft.com/office/powerpoint/2010/main" val="2394512012"/>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10238</TotalTime>
  <Words>1620</Words>
  <Application>Microsoft Office PowerPoint</Application>
  <PresentationFormat>On-screen Show (16:9)</PresentationFormat>
  <Paragraphs>109</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Cambria Math</vt:lpstr>
      <vt:lpstr>Calibri Light</vt:lpstr>
      <vt:lpstr>Effra Bold</vt:lpstr>
      <vt:lpstr>Effra Light</vt:lpstr>
      <vt:lpstr>Effra</vt:lpstr>
      <vt:lpstr>UoR Theme</vt:lpstr>
      <vt:lpstr>Office Theme</vt:lpstr>
      <vt:lpstr>Status Consumption and  Intertemporal Substitution</vt:lpstr>
      <vt:lpstr>Conspicuous or status-related Consumption</vt:lpstr>
      <vt:lpstr>Is the demand status a universal “need”?</vt:lpstr>
      <vt:lpstr>What are “needs”?</vt:lpstr>
      <vt:lpstr>Status, Needs and Consumption</vt:lpstr>
      <vt:lpstr>An aggregate level of quality and quality in literature</vt:lpstr>
      <vt:lpstr>Status and Consumption</vt:lpstr>
      <vt:lpstr>Status consumption in the literature</vt:lpstr>
      <vt:lpstr>A model for Status Demand </vt:lpstr>
      <vt:lpstr>A model for Status Demand (contd.)</vt:lpstr>
      <vt:lpstr>Model Details</vt:lpstr>
      <vt:lpstr>Model Details (contd.)</vt:lpstr>
      <vt:lpstr>Econometric Goals</vt:lpstr>
      <vt:lpstr>Results</vt:lpstr>
      <vt:lpstr>How is this different from visible consumption?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 Srivastava</cp:lastModifiedBy>
  <cp:revision>520</cp:revision>
  <cp:lastPrinted>2016-03-21T20:49:46Z</cp:lastPrinted>
  <dcterms:created xsi:type="dcterms:W3CDTF">2016-03-21T20:49:46Z</dcterms:created>
  <dcterms:modified xsi:type="dcterms:W3CDTF">2020-06-02T12:31:52Z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