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20"/>
  </p:notesMasterIdLst>
  <p:handoutMasterIdLst>
    <p:handoutMasterId r:id="rId21"/>
  </p:handoutMasterIdLst>
  <p:sldIdLst>
    <p:sldId id="301" r:id="rId3"/>
    <p:sldId id="302" r:id="rId4"/>
    <p:sldId id="332" r:id="rId5"/>
    <p:sldId id="315" r:id="rId6"/>
    <p:sldId id="316" r:id="rId7"/>
    <p:sldId id="317" r:id="rId8"/>
    <p:sldId id="333" r:id="rId9"/>
    <p:sldId id="326" r:id="rId10"/>
    <p:sldId id="322" r:id="rId11"/>
    <p:sldId id="327" r:id="rId12"/>
    <p:sldId id="319" r:id="rId13"/>
    <p:sldId id="324" r:id="rId14"/>
    <p:sldId id="331" r:id="rId15"/>
    <p:sldId id="328" r:id="rId16"/>
    <p:sldId id="329" r:id="rId17"/>
    <p:sldId id="325" r:id="rId18"/>
    <p:sldId id="320" r:id="rId19"/>
  </p:sldIdLst>
  <p:sldSz cx="9144000" cy="5143500" type="screen16x9"/>
  <p:notesSz cx="6718300" cy="98679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mbria Math" panose="02040503050406030204" pitchFamily="18" charset="0"/>
      <p:regular r:id="rId28"/>
    </p:embeddedFont>
    <p:embeddedFont>
      <p:font typeface="Effra" panose="020B0604020202020204" charset="0"/>
      <p:regular r:id="rId29"/>
      <p:bold r:id="rId30"/>
      <p:italic r:id="rId31"/>
      <p:boldItalic r:id="rId32"/>
    </p:embeddedFont>
    <p:embeddedFont>
      <p:font typeface="Effra Bold" panose="020B0604020202020204" charset="0"/>
      <p:bold r:id="rId33"/>
    </p:embeddedFont>
    <p:embeddedFont>
      <p:font typeface="Effra Light" panose="020B0604020202020204" charset="0"/>
      <p:regular r:id="rId34"/>
      <p:italic r:id="rId35"/>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990" autoAdjust="0"/>
  </p:normalViewPr>
  <p:slideViewPr>
    <p:cSldViewPr>
      <p:cViewPr varScale="1">
        <p:scale>
          <a:sx n="108" d="100"/>
          <a:sy n="108" d="100"/>
        </p:scale>
        <p:origin x="870" y="108"/>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2/13/2020</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2/13/2020</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2/13/2020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2/13/2020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2/13/2020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2/13/2020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2/13/2020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2/13/2020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2/13/2020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2/13/2020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Consumption and </a:t>
            </a:r>
            <a:br>
              <a:rPr lang="en-GB" dirty="0"/>
            </a:br>
            <a:r>
              <a:rPr lang="en-GB" dirty="0"/>
              <a:t>Intertemporal Substitution</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a:bodyPr>
          <a:lstStyle/>
          <a:p>
            <a:endParaRPr lang="en-GB" altLang="zh-CN" dirty="0"/>
          </a:p>
          <a:p>
            <a:r>
              <a:rPr lang="en-US" altLang="zh-CN" dirty="0"/>
              <a:t>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D6EA-A658-4479-A37B-FE625FD139E9}"/>
              </a:ext>
            </a:extLst>
          </p:cNvPr>
          <p:cNvSpPr>
            <a:spLocks noGrp="1"/>
          </p:cNvSpPr>
          <p:nvPr>
            <p:ph type="title"/>
          </p:nvPr>
        </p:nvSpPr>
        <p:spPr/>
        <p:txBody>
          <a:bodyPr/>
          <a:lstStyle/>
          <a:p>
            <a:r>
              <a:rPr lang="en-GB" dirty="0"/>
              <a:t>Discounting of net worth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C6CB51-E049-4B31-96C0-5896D9AB9B7E}"/>
                  </a:ext>
                </a:extLst>
              </p:cNvPr>
              <p:cNvSpPr>
                <a:spLocks noGrp="1"/>
              </p:cNvSpPr>
              <p:nvPr>
                <p:ph idx="1"/>
              </p:nvPr>
            </p:nvSpPr>
            <p:spPr>
              <a:xfrm>
                <a:off x="628649" y="1370013"/>
                <a:ext cx="4411759" cy="3262312"/>
              </a:xfrm>
            </p:spPr>
            <p:txBody>
              <a:bodyPr>
                <a:normAutofit fontScale="77500" lnSpcReduction="20000"/>
              </a:bodyPr>
              <a:lstStyle/>
              <a:p>
                <a:r>
                  <a:rPr lang="en-GB" dirty="0"/>
                  <a:t>Recall that Intertemporal substitution setting is one where the consumer can either choose to consume now or accumulate in the future</a:t>
                </a:r>
              </a:p>
              <a:p>
                <a:r>
                  <a:rPr lang="en-GB" dirty="0"/>
                  <a:t>The framework is often applied on data from savings, interest rate and consumption. The Euler Equations used in the model can be used to test hypotheses such as the random walk or PIH (see Deaton[1])</a:t>
                </a:r>
              </a:p>
              <a:p>
                <a:r>
                  <a:rPr lang="en-GB" dirty="0"/>
                  <a:t>The diagram shows how the players in our game may evaluate their subjective net worth based on evaluation of a prospect (i.e. achievement of the target wealth) -  assigning a different probability at every stage </a:t>
                </a:r>
                <a14:m>
                  <m:oMath xmlns:m="http://schemas.openxmlformats.org/officeDocument/2006/math">
                    <m:r>
                      <a:rPr lang="en-GB" sz="2400" i="1">
                        <a:latin typeface="Cambria Math" panose="02040503050406030204" pitchFamily="18" charset="0"/>
                      </a:rPr>
                      <m:t>𝑡</m:t>
                    </m:r>
                  </m:oMath>
                </a14:m>
                <a:r>
                  <a:rPr lang="en-GB" dirty="0"/>
                  <a:t> – thus having a subjective net worth at all times</a:t>
                </a:r>
              </a:p>
              <a:p>
                <a:r>
                  <a:rPr lang="en-GB" dirty="0"/>
                  <a:t>How does such risk-seeking or risk-averse behaviour relate to non-durable consumption?</a:t>
                </a:r>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DDC6CB51-E049-4B31-96C0-5896D9AB9B7E}"/>
                  </a:ext>
                </a:extLst>
              </p:cNvPr>
              <p:cNvSpPr>
                <a:spLocks noGrp="1" noRot="1" noChangeAspect="1" noMove="1" noResize="1" noEditPoints="1" noAdjustHandles="1" noChangeArrowheads="1" noChangeShapeType="1" noTextEdit="1"/>
              </p:cNvSpPr>
              <p:nvPr>
                <p:ph idx="1"/>
              </p:nvPr>
            </p:nvSpPr>
            <p:spPr>
              <a:xfrm>
                <a:off x="628649" y="1370013"/>
                <a:ext cx="4411759" cy="3262312"/>
              </a:xfrm>
              <a:blipFill>
                <a:blip r:embed="rId2"/>
                <a:stretch>
                  <a:fillRect l="-552" t="-2430" r="-179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CC62E85-D1E5-48B1-967D-204D65DC685B}"/>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32F1FC3-12E3-49B5-8A65-7432224DD232}"/>
                  </a:ext>
                </a:extLst>
              </p:cNvPr>
              <p:cNvSpPr/>
              <p:nvPr/>
            </p:nvSpPr>
            <p:spPr>
              <a:xfrm>
                <a:off x="5335563" y="2922102"/>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5" name="Oval 4">
                <a:extLst>
                  <a:ext uri="{FF2B5EF4-FFF2-40B4-BE49-F238E27FC236}">
                    <a16:creationId xmlns:a16="http://schemas.microsoft.com/office/drawing/2014/main" id="{F32F1FC3-12E3-49B5-8A65-7432224DD232}"/>
                  </a:ext>
                </a:extLst>
              </p:cNvPr>
              <p:cNvSpPr>
                <a:spLocks noRot="1" noChangeAspect="1" noMove="1" noResize="1" noEditPoints="1" noAdjustHandles="1" noChangeArrowheads="1" noChangeShapeType="1" noTextEdit="1"/>
              </p:cNvSpPr>
              <p:nvPr/>
            </p:nvSpPr>
            <p:spPr>
              <a:xfrm>
                <a:off x="5335563" y="2922102"/>
                <a:ext cx="335650" cy="345217"/>
              </a:xfrm>
              <a:prstGeom prst="ellipse">
                <a:avLst/>
              </a:prstGeom>
              <a:blipFill>
                <a:blip r:embed="rId3"/>
                <a:stretch>
                  <a:fillRect b="-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E0D4DBE-5773-4BA8-9570-4B8614449730}"/>
                  </a:ext>
                </a:extLst>
              </p:cNvPr>
              <p:cNvSpPr/>
              <p:nvPr/>
            </p:nvSpPr>
            <p:spPr>
              <a:xfrm>
                <a:off x="6705600" y="1959252"/>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7" name="Oval 6">
                <a:extLst>
                  <a:ext uri="{FF2B5EF4-FFF2-40B4-BE49-F238E27FC236}">
                    <a16:creationId xmlns:a16="http://schemas.microsoft.com/office/drawing/2014/main" id="{9E0D4DBE-5773-4BA8-9570-4B8614449730}"/>
                  </a:ext>
                </a:extLst>
              </p:cNvPr>
              <p:cNvSpPr>
                <a:spLocks noRot="1" noChangeAspect="1" noMove="1" noResize="1" noEditPoints="1" noAdjustHandles="1" noChangeArrowheads="1" noChangeShapeType="1" noTextEdit="1"/>
              </p:cNvSpPr>
              <p:nvPr/>
            </p:nvSpPr>
            <p:spPr>
              <a:xfrm>
                <a:off x="6705600" y="1959252"/>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9F857EC-8018-4699-856A-EFCEED9088CB}"/>
                  </a:ext>
                </a:extLst>
              </p:cNvPr>
              <p:cNvSpPr/>
              <p:nvPr/>
            </p:nvSpPr>
            <p:spPr>
              <a:xfrm>
                <a:off x="6707875" y="2922103"/>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8" name="Oval 7">
                <a:extLst>
                  <a:ext uri="{FF2B5EF4-FFF2-40B4-BE49-F238E27FC236}">
                    <a16:creationId xmlns:a16="http://schemas.microsoft.com/office/drawing/2014/main" id="{B9F857EC-8018-4699-856A-EFCEED9088CB}"/>
                  </a:ext>
                </a:extLst>
              </p:cNvPr>
              <p:cNvSpPr>
                <a:spLocks noRot="1" noChangeAspect="1" noMove="1" noResize="1" noEditPoints="1" noAdjustHandles="1" noChangeArrowheads="1" noChangeShapeType="1" noTextEdit="1"/>
              </p:cNvSpPr>
              <p:nvPr/>
            </p:nvSpPr>
            <p:spPr>
              <a:xfrm>
                <a:off x="6707875" y="2922103"/>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FD6E31D-88CE-46E1-A478-5B032BEEC39D}"/>
                  </a:ext>
                </a:extLst>
              </p:cNvPr>
              <p:cNvSpPr/>
              <p:nvPr/>
            </p:nvSpPr>
            <p:spPr>
              <a:xfrm>
                <a:off x="5972885" y="2417554"/>
                <a:ext cx="228601" cy="2433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𝐴</m:t>
                      </m:r>
                    </m:oMath>
                  </m:oMathPara>
                </a14:m>
                <a:endParaRPr lang="en-GB" sz="1100" dirty="0"/>
              </a:p>
            </p:txBody>
          </p:sp>
        </mc:Choice>
        <mc:Fallback xmlns="">
          <p:sp>
            <p:nvSpPr>
              <p:cNvPr id="9" name="Oval 8">
                <a:extLst>
                  <a:ext uri="{FF2B5EF4-FFF2-40B4-BE49-F238E27FC236}">
                    <a16:creationId xmlns:a16="http://schemas.microsoft.com/office/drawing/2014/main" id="{3FD6E31D-88CE-46E1-A478-5B032BEEC39D}"/>
                  </a:ext>
                </a:extLst>
              </p:cNvPr>
              <p:cNvSpPr>
                <a:spLocks noRot="1" noChangeAspect="1" noMove="1" noResize="1" noEditPoints="1" noAdjustHandles="1" noChangeArrowheads="1" noChangeShapeType="1" noTextEdit="1"/>
              </p:cNvSpPr>
              <p:nvPr/>
            </p:nvSpPr>
            <p:spPr>
              <a:xfrm>
                <a:off x="5972885" y="2417554"/>
                <a:ext cx="228601" cy="243366"/>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27F8E45-5AE5-442F-AD24-539BFE5B054E}"/>
                  </a:ext>
                </a:extLst>
              </p:cNvPr>
              <p:cNvSpPr/>
              <p:nvPr/>
            </p:nvSpPr>
            <p:spPr>
              <a:xfrm>
                <a:off x="7577493" y="155995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1" name="Oval 10">
                <a:extLst>
                  <a:ext uri="{FF2B5EF4-FFF2-40B4-BE49-F238E27FC236}">
                    <a16:creationId xmlns:a16="http://schemas.microsoft.com/office/drawing/2014/main" id="{A27F8E45-5AE5-442F-AD24-539BFE5B054E}"/>
                  </a:ext>
                </a:extLst>
              </p:cNvPr>
              <p:cNvSpPr>
                <a:spLocks noRot="1" noChangeAspect="1" noMove="1" noResize="1" noEditPoints="1" noAdjustHandles="1" noChangeArrowheads="1" noChangeShapeType="1" noTextEdit="1"/>
              </p:cNvSpPr>
              <p:nvPr/>
            </p:nvSpPr>
            <p:spPr>
              <a:xfrm>
                <a:off x="7577493" y="1559956"/>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0F1A8A8-6420-422D-9750-BA77249CB273}"/>
                  </a:ext>
                </a:extLst>
              </p:cNvPr>
              <p:cNvSpPr/>
              <p:nvPr/>
            </p:nvSpPr>
            <p:spPr>
              <a:xfrm>
                <a:off x="7577493" y="2417555"/>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2" name="Oval 11">
                <a:extLst>
                  <a:ext uri="{FF2B5EF4-FFF2-40B4-BE49-F238E27FC236}">
                    <a16:creationId xmlns:a16="http://schemas.microsoft.com/office/drawing/2014/main" id="{E0F1A8A8-6420-422D-9750-BA77249CB273}"/>
                  </a:ext>
                </a:extLst>
              </p:cNvPr>
              <p:cNvSpPr>
                <a:spLocks noRot="1" noChangeAspect="1" noMove="1" noResize="1" noEditPoints="1" noAdjustHandles="1" noChangeArrowheads="1" noChangeShapeType="1" noTextEdit="1"/>
              </p:cNvSpPr>
              <p:nvPr/>
            </p:nvSpPr>
            <p:spPr>
              <a:xfrm>
                <a:off x="7577493" y="2417555"/>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7727B433-85C1-4416-8980-384D0A4F0E96}"/>
                  </a:ext>
                </a:extLst>
              </p:cNvPr>
              <p:cNvSpPr/>
              <p:nvPr/>
            </p:nvSpPr>
            <p:spPr>
              <a:xfrm>
                <a:off x="7576213" y="340055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3" name="Oval 12">
                <a:extLst>
                  <a:ext uri="{FF2B5EF4-FFF2-40B4-BE49-F238E27FC236}">
                    <a16:creationId xmlns:a16="http://schemas.microsoft.com/office/drawing/2014/main" id="{7727B433-85C1-4416-8980-384D0A4F0E96}"/>
                  </a:ext>
                </a:extLst>
              </p:cNvPr>
              <p:cNvSpPr>
                <a:spLocks noRot="1" noChangeAspect="1" noMove="1" noResize="1" noEditPoints="1" noAdjustHandles="1" noChangeArrowheads="1" noChangeShapeType="1" noTextEdit="1"/>
              </p:cNvSpPr>
              <p:nvPr/>
            </p:nvSpPr>
            <p:spPr>
              <a:xfrm>
                <a:off x="7576213" y="3400550"/>
                <a:ext cx="228600" cy="228600"/>
              </a:xfrm>
              <a:prstGeom prst="ellipse">
                <a:avLst/>
              </a:prstGeom>
              <a:blipFill>
                <a:blip r:embed="rId7"/>
                <a:stretch>
                  <a:fillRect/>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BCCA8AA6-4BA4-4501-8778-650BEE2B77DA}"/>
              </a:ext>
            </a:extLst>
          </p:cNvPr>
          <p:cNvCxnSpPr>
            <a:cxnSpLocks/>
            <a:stCxn id="5" idx="7"/>
            <a:endCxn id="9" idx="3"/>
          </p:cNvCxnSpPr>
          <p:nvPr/>
        </p:nvCxnSpPr>
        <p:spPr>
          <a:xfrm flipV="1">
            <a:off x="5622058" y="2625280"/>
            <a:ext cx="384305" cy="34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3AA4F7-0B3B-4DED-9F84-818F2EF52ACE}"/>
              </a:ext>
            </a:extLst>
          </p:cNvPr>
          <p:cNvCxnSpPr>
            <a:cxnSpLocks/>
            <a:stCxn id="9" idx="7"/>
            <a:endCxn id="7" idx="3"/>
          </p:cNvCxnSpPr>
          <p:nvPr/>
        </p:nvCxnSpPr>
        <p:spPr>
          <a:xfrm flipV="1">
            <a:off x="6168008" y="2154374"/>
            <a:ext cx="571070" cy="2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CA272F-875E-4868-B8DD-AED5172932F3}"/>
              </a:ext>
            </a:extLst>
          </p:cNvPr>
          <p:cNvCxnSpPr>
            <a:cxnSpLocks/>
            <a:endCxn id="11" idx="2"/>
          </p:cNvCxnSpPr>
          <p:nvPr/>
        </p:nvCxnSpPr>
        <p:spPr>
          <a:xfrm flipV="1">
            <a:off x="6931569" y="1674256"/>
            <a:ext cx="645924" cy="34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580060-B82D-485E-8425-E3D59B5283F3}"/>
              </a:ext>
            </a:extLst>
          </p:cNvPr>
          <p:cNvCxnSpPr>
            <a:cxnSpLocks/>
            <a:stCxn id="5" idx="5"/>
          </p:cNvCxnSpPr>
          <p:nvPr/>
        </p:nvCxnSpPr>
        <p:spPr>
          <a:xfrm>
            <a:off x="5622058" y="3216763"/>
            <a:ext cx="350828" cy="24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09AB14-3A01-4206-824C-C54479C5FB75}"/>
              </a:ext>
            </a:extLst>
          </p:cNvPr>
          <p:cNvCxnSpPr>
            <a:cxnSpLocks/>
            <a:endCxn id="8" idx="1"/>
          </p:cNvCxnSpPr>
          <p:nvPr/>
        </p:nvCxnSpPr>
        <p:spPr>
          <a:xfrm>
            <a:off x="6167371" y="2610364"/>
            <a:ext cx="573982" cy="34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69C001-A34A-4A6E-B14E-A029AECC4393}"/>
              </a:ext>
            </a:extLst>
          </p:cNvPr>
          <p:cNvCxnSpPr>
            <a:cxnSpLocks/>
            <a:endCxn id="12" idx="3"/>
          </p:cNvCxnSpPr>
          <p:nvPr/>
        </p:nvCxnSpPr>
        <p:spPr>
          <a:xfrm flipV="1">
            <a:off x="6891380" y="2612677"/>
            <a:ext cx="719591" cy="35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F56587-B524-4332-A4A5-E5A49B0A8474}"/>
              </a:ext>
            </a:extLst>
          </p:cNvPr>
          <p:cNvCxnSpPr>
            <a:cxnSpLocks/>
            <a:stCxn id="8" idx="5"/>
            <a:endCxn id="13" idx="1"/>
          </p:cNvCxnSpPr>
          <p:nvPr/>
        </p:nvCxnSpPr>
        <p:spPr>
          <a:xfrm>
            <a:off x="6902997" y="3117225"/>
            <a:ext cx="706694" cy="31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820DAB-DD97-41CA-AC55-438429BE20D1}"/>
              </a:ext>
            </a:extLst>
          </p:cNvPr>
          <p:cNvCxnSpPr>
            <a:cxnSpLocks/>
          </p:cNvCxnSpPr>
          <p:nvPr/>
        </p:nvCxnSpPr>
        <p:spPr>
          <a:xfrm>
            <a:off x="6193918" y="3592792"/>
            <a:ext cx="545160" cy="37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4E96346-412B-4C1E-BE4B-C568612D2959}"/>
              </a:ext>
            </a:extLst>
          </p:cNvPr>
          <p:cNvCxnSpPr>
            <a:cxnSpLocks/>
            <a:endCxn id="13" idx="3"/>
          </p:cNvCxnSpPr>
          <p:nvPr/>
        </p:nvCxnSpPr>
        <p:spPr>
          <a:xfrm flipV="1">
            <a:off x="6931569" y="3595672"/>
            <a:ext cx="678122" cy="4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D11B2-4A92-42D5-8EBA-7BABC56E1A76}"/>
              </a:ext>
            </a:extLst>
          </p:cNvPr>
          <p:cNvCxnSpPr>
            <a:cxnSpLocks/>
            <a:stCxn id="7" idx="5"/>
            <a:endCxn id="12" idx="2"/>
          </p:cNvCxnSpPr>
          <p:nvPr/>
        </p:nvCxnSpPr>
        <p:spPr>
          <a:xfrm>
            <a:off x="6900722" y="2154374"/>
            <a:ext cx="676771" cy="37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0AD64BE-B135-4F2D-9F29-80593710D3E0}"/>
              </a:ext>
            </a:extLst>
          </p:cNvPr>
          <p:cNvCxnSpPr>
            <a:cxnSpLocks/>
            <a:endCxn id="8" idx="3"/>
          </p:cNvCxnSpPr>
          <p:nvPr/>
        </p:nvCxnSpPr>
        <p:spPr>
          <a:xfrm flipV="1">
            <a:off x="6172094" y="3117225"/>
            <a:ext cx="569259" cy="32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070D51-BD73-4B83-9352-431D2DBBD27F}"/>
              </a:ext>
            </a:extLst>
          </p:cNvPr>
          <p:cNvCxnSpPr>
            <a:cxnSpLocks/>
          </p:cNvCxnSpPr>
          <p:nvPr/>
        </p:nvCxnSpPr>
        <p:spPr>
          <a:xfrm>
            <a:off x="6900722" y="4132399"/>
            <a:ext cx="676771" cy="42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C829B0E9-D7C8-48CD-AAD3-64485BF979AE}"/>
                  </a:ext>
                </a:extLst>
              </p:cNvPr>
              <p:cNvSpPr/>
              <p:nvPr/>
            </p:nvSpPr>
            <p:spPr>
              <a:xfrm>
                <a:off x="5945271" y="3352315"/>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2" name="Oval 61">
                <a:extLst>
                  <a:ext uri="{FF2B5EF4-FFF2-40B4-BE49-F238E27FC236}">
                    <a16:creationId xmlns:a16="http://schemas.microsoft.com/office/drawing/2014/main" id="{C829B0E9-D7C8-48CD-AAD3-64485BF979AE}"/>
                  </a:ext>
                </a:extLst>
              </p:cNvPr>
              <p:cNvSpPr>
                <a:spLocks noRot="1" noChangeAspect="1" noMove="1" noResize="1" noEditPoints="1" noAdjustHandles="1" noChangeArrowheads="1" noChangeShapeType="1" noTextEdit="1"/>
              </p:cNvSpPr>
              <p:nvPr/>
            </p:nvSpPr>
            <p:spPr>
              <a:xfrm>
                <a:off x="5945271" y="3352315"/>
                <a:ext cx="335650" cy="345217"/>
              </a:xfrm>
              <a:prstGeom prst="ellipse">
                <a:avLst/>
              </a:prstGeom>
              <a:blipFill>
                <a:blip r:embed="rId8"/>
                <a:stretch>
                  <a:fillRect t="-1695"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0DEB735C-FA2A-4BC3-A91B-4A2F5103D607}"/>
                  </a:ext>
                </a:extLst>
              </p:cNvPr>
              <p:cNvSpPr/>
              <p:nvPr/>
            </p:nvSpPr>
            <p:spPr>
              <a:xfrm>
                <a:off x="6667499" y="3901623"/>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3" name="Oval 62">
                <a:extLst>
                  <a:ext uri="{FF2B5EF4-FFF2-40B4-BE49-F238E27FC236}">
                    <a16:creationId xmlns:a16="http://schemas.microsoft.com/office/drawing/2014/main" id="{0DEB735C-FA2A-4BC3-A91B-4A2F5103D607}"/>
                  </a:ext>
                </a:extLst>
              </p:cNvPr>
              <p:cNvSpPr>
                <a:spLocks noRot="1" noChangeAspect="1" noMove="1" noResize="1" noEditPoints="1" noAdjustHandles="1" noChangeArrowheads="1" noChangeShapeType="1" noTextEdit="1"/>
              </p:cNvSpPr>
              <p:nvPr/>
            </p:nvSpPr>
            <p:spPr>
              <a:xfrm>
                <a:off x="6667499" y="3901623"/>
                <a:ext cx="335650" cy="345217"/>
              </a:xfrm>
              <a:prstGeom prst="ellipse">
                <a:avLst/>
              </a:prstGeom>
              <a:blipFill>
                <a:blip r:embed="rId9"/>
                <a:stretch>
                  <a:fillRect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BCE608E5-ADF7-4597-BC57-ACE7EBBBF8D3}"/>
                  </a:ext>
                </a:extLst>
              </p:cNvPr>
              <p:cNvSpPr/>
              <p:nvPr/>
            </p:nvSpPr>
            <p:spPr>
              <a:xfrm>
                <a:off x="7559649" y="4393804"/>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4" name="Oval 63">
                <a:extLst>
                  <a:ext uri="{FF2B5EF4-FFF2-40B4-BE49-F238E27FC236}">
                    <a16:creationId xmlns:a16="http://schemas.microsoft.com/office/drawing/2014/main" id="{BCE608E5-ADF7-4597-BC57-ACE7EBBBF8D3}"/>
                  </a:ext>
                </a:extLst>
              </p:cNvPr>
              <p:cNvSpPr>
                <a:spLocks noRot="1" noChangeAspect="1" noMove="1" noResize="1" noEditPoints="1" noAdjustHandles="1" noChangeArrowheads="1" noChangeShapeType="1" noTextEdit="1"/>
              </p:cNvSpPr>
              <p:nvPr/>
            </p:nvSpPr>
            <p:spPr>
              <a:xfrm>
                <a:off x="7559649" y="4393804"/>
                <a:ext cx="335650" cy="345217"/>
              </a:xfrm>
              <a:prstGeom prst="ellipse">
                <a:avLst/>
              </a:prstGeom>
              <a:blipFill>
                <a:blip r:embed="rId10"/>
                <a:stretch>
                  <a:fillRect t="-1724" b="-137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D27E1BC-2855-45E2-A4A1-2DA43FC180DA}"/>
                  </a:ext>
                </a:extLst>
              </p:cNvPr>
              <p:cNvSpPr txBox="1"/>
              <p:nvPr/>
            </p:nvSpPr>
            <p:spPr>
              <a:xfrm>
                <a:off x="5036995"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=20</m:t>
                      </m:r>
                    </m:oMath>
                  </m:oMathPara>
                </a14:m>
                <a:endParaRPr lang="en-GB" sz="1000" dirty="0"/>
              </a:p>
            </p:txBody>
          </p:sp>
        </mc:Choice>
        <mc:Fallback xmlns="">
          <p:sp>
            <p:nvSpPr>
              <p:cNvPr id="66" name="TextBox 65">
                <a:extLst>
                  <a:ext uri="{FF2B5EF4-FFF2-40B4-BE49-F238E27FC236}">
                    <a16:creationId xmlns:a16="http://schemas.microsoft.com/office/drawing/2014/main" id="{5D27E1BC-2855-45E2-A4A1-2DA43FC180DA}"/>
                  </a:ext>
                </a:extLst>
              </p:cNvPr>
              <p:cNvSpPr txBox="1">
                <a:spLocks noRot="1" noChangeAspect="1" noMove="1" noResize="1" noEditPoints="1" noAdjustHandles="1" noChangeArrowheads="1" noChangeShapeType="1" noTextEdit="1"/>
              </p:cNvSpPr>
              <p:nvPr/>
            </p:nvSpPr>
            <p:spPr>
              <a:xfrm>
                <a:off x="5036995" y="1282403"/>
                <a:ext cx="582915" cy="24622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20BCA36-EEF6-4188-B4F0-886144201624}"/>
                  </a:ext>
                </a:extLst>
              </p:cNvPr>
              <p:cNvSpPr txBox="1"/>
              <p:nvPr/>
            </p:nvSpPr>
            <p:spPr>
              <a:xfrm>
                <a:off x="5714905" y="1283311"/>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=25</m:t>
                      </m:r>
                    </m:oMath>
                  </m:oMathPara>
                </a14:m>
                <a:endParaRPr lang="en-GB" sz="1000" dirty="0"/>
              </a:p>
            </p:txBody>
          </p:sp>
        </mc:Choice>
        <mc:Fallback xmlns="">
          <p:sp>
            <p:nvSpPr>
              <p:cNvPr id="67" name="TextBox 66">
                <a:extLst>
                  <a:ext uri="{FF2B5EF4-FFF2-40B4-BE49-F238E27FC236}">
                    <a16:creationId xmlns:a16="http://schemas.microsoft.com/office/drawing/2014/main" id="{520BCA36-EEF6-4188-B4F0-886144201624}"/>
                  </a:ext>
                </a:extLst>
              </p:cNvPr>
              <p:cNvSpPr txBox="1">
                <a:spLocks noRot="1" noChangeAspect="1" noMove="1" noResize="1" noEditPoints="1" noAdjustHandles="1" noChangeArrowheads="1" noChangeShapeType="1" noTextEdit="1"/>
              </p:cNvSpPr>
              <p:nvPr/>
            </p:nvSpPr>
            <p:spPr>
              <a:xfrm>
                <a:off x="5714905" y="1283311"/>
                <a:ext cx="582916" cy="246221"/>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344E8FD-FC63-4A62-95C9-8B9F5CB98466}"/>
                  </a:ext>
                </a:extLst>
              </p:cNvPr>
              <p:cNvSpPr txBox="1"/>
              <p:nvPr/>
            </p:nvSpPr>
            <p:spPr>
              <a:xfrm>
                <a:off x="6543866"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=35</m:t>
                      </m:r>
                    </m:oMath>
                  </m:oMathPara>
                </a14:m>
                <a:endParaRPr lang="en-GB" sz="1000" dirty="0"/>
              </a:p>
            </p:txBody>
          </p:sp>
        </mc:Choice>
        <mc:Fallback xmlns="">
          <p:sp>
            <p:nvSpPr>
              <p:cNvPr id="68" name="TextBox 67">
                <a:extLst>
                  <a:ext uri="{FF2B5EF4-FFF2-40B4-BE49-F238E27FC236}">
                    <a16:creationId xmlns:a16="http://schemas.microsoft.com/office/drawing/2014/main" id="{A344E8FD-FC63-4A62-95C9-8B9F5CB98466}"/>
                  </a:ext>
                </a:extLst>
              </p:cNvPr>
              <p:cNvSpPr txBox="1">
                <a:spLocks noRot="1" noChangeAspect="1" noMove="1" noResize="1" noEditPoints="1" noAdjustHandles="1" noChangeArrowheads="1" noChangeShapeType="1" noTextEdit="1"/>
              </p:cNvSpPr>
              <p:nvPr/>
            </p:nvSpPr>
            <p:spPr>
              <a:xfrm>
                <a:off x="6543866" y="1282403"/>
                <a:ext cx="582915" cy="246221"/>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CF5ADD1-E4F0-4BBE-BBAE-D39466501EF9}"/>
                  </a:ext>
                </a:extLst>
              </p:cNvPr>
              <p:cNvSpPr txBox="1"/>
              <p:nvPr/>
            </p:nvSpPr>
            <p:spPr>
              <a:xfrm>
                <a:off x="7318233" y="1286372"/>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=65</m:t>
                      </m:r>
                    </m:oMath>
                  </m:oMathPara>
                </a14:m>
                <a:endParaRPr lang="en-GB" sz="1000" dirty="0"/>
              </a:p>
            </p:txBody>
          </p:sp>
        </mc:Choice>
        <mc:Fallback xmlns="">
          <p:sp>
            <p:nvSpPr>
              <p:cNvPr id="69" name="TextBox 68">
                <a:extLst>
                  <a:ext uri="{FF2B5EF4-FFF2-40B4-BE49-F238E27FC236}">
                    <a16:creationId xmlns:a16="http://schemas.microsoft.com/office/drawing/2014/main" id="{FCF5ADD1-E4F0-4BBE-BBAE-D39466501EF9}"/>
                  </a:ext>
                </a:extLst>
              </p:cNvPr>
              <p:cNvSpPr txBox="1">
                <a:spLocks noRot="1" noChangeAspect="1" noMove="1" noResize="1" noEditPoints="1" noAdjustHandles="1" noChangeArrowheads="1" noChangeShapeType="1" noTextEdit="1"/>
              </p:cNvSpPr>
              <p:nvPr/>
            </p:nvSpPr>
            <p:spPr>
              <a:xfrm>
                <a:off x="7318233" y="1286372"/>
                <a:ext cx="582916" cy="246221"/>
              </a:xfrm>
              <a:prstGeom prst="rect">
                <a:avLst/>
              </a:prstGeom>
              <a:blipFill>
                <a:blip r:embed="rId1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2826799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49FF-94AB-43BE-955A-70AC549908A8}"/>
              </a:ext>
            </a:extLst>
          </p:cNvPr>
          <p:cNvSpPr>
            <a:spLocks noGrp="1"/>
          </p:cNvSpPr>
          <p:nvPr>
            <p:ph type="title"/>
          </p:nvPr>
        </p:nvSpPr>
        <p:spPr/>
        <p:txBody>
          <a:bodyPr/>
          <a:lstStyle/>
          <a:p>
            <a:r>
              <a:rPr lang="en-GB" dirty="0"/>
              <a:t>Intertemporal substitution</a:t>
            </a:r>
          </a:p>
        </p:txBody>
      </p:sp>
      <p:sp>
        <p:nvSpPr>
          <p:cNvPr id="3" name="Content Placeholder 2">
            <a:extLst>
              <a:ext uri="{FF2B5EF4-FFF2-40B4-BE49-F238E27FC236}">
                <a16:creationId xmlns:a16="http://schemas.microsoft.com/office/drawing/2014/main" id="{0FEC4E67-8473-48DA-B844-1CF82984ECA1}"/>
              </a:ext>
            </a:extLst>
          </p:cNvPr>
          <p:cNvSpPr>
            <a:spLocks noGrp="1"/>
          </p:cNvSpPr>
          <p:nvPr>
            <p:ph idx="1"/>
          </p:nvPr>
        </p:nvSpPr>
        <p:spPr>
          <a:xfrm>
            <a:off x="533400" y="1047750"/>
            <a:ext cx="7886700" cy="3660775"/>
          </a:xfrm>
        </p:spPr>
        <p:txBody>
          <a:bodyPr>
            <a:normAutofit fontScale="92500" lnSpcReduction="20000"/>
          </a:bodyPr>
          <a:lstStyle/>
          <a:p>
            <a:r>
              <a:rPr lang="en-GB" b="1" dirty="0"/>
              <a:t>Permanent Income view </a:t>
            </a:r>
            <a:r>
              <a:rPr lang="en-GB" dirty="0"/>
              <a:t>: PIH relies on smoothening of income i.e. those with volatile incomes tend to limit (lower permanent income) and consumption is always proportional to the PI</a:t>
            </a:r>
          </a:p>
          <a:p>
            <a:r>
              <a:rPr lang="en-GB" dirty="0"/>
              <a:t>However, PIH explicitly ignores non-monetary risks – while status encompasses other risks. PIH may generally be true, but it is possible that consumers go against the usual direction of smoothening i.e.</a:t>
            </a:r>
          </a:p>
          <a:p>
            <a:pPr lvl="1"/>
            <a:r>
              <a:rPr lang="en-GB" dirty="0"/>
              <a:t>Sb with less income stability may believe in a possibility (unrealistic) of a windfall </a:t>
            </a:r>
          </a:p>
          <a:p>
            <a:pPr lvl="1"/>
            <a:r>
              <a:rPr lang="en-GB" dirty="0"/>
              <a:t>Sb with high income stability may be fearful of a downturn (unrealistic)</a:t>
            </a:r>
          </a:p>
          <a:p>
            <a:r>
              <a:rPr lang="en-GB" dirty="0"/>
              <a:t>A probabilistic model for status – which allows the consumer to overspend on short-term quality - should allow the behaviours in both directions</a:t>
            </a:r>
          </a:p>
          <a:p>
            <a:r>
              <a:rPr lang="en-GB" dirty="0"/>
              <a:t>With our model description - an additive utility with assets and quality would imply that more assets discourage quality. On the other hand, if a consumer matches quality to her subjective net-worth, she may increase quality</a:t>
            </a:r>
          </a:p>
        </p:txBody>
      </p:sp>
      <p:sp>
        <p:nvSpPr>
          <p:cNvPr id="4" name="Slide Number Placeholder 3">
            <a:extLst>
              <a:ext uri="{FF2B5EF4-FFF2-40B4-BE49-F238E27FC236}">
                <a16:creationId xmlns:a16="http://schemas.microsoft.com/office/drawing/2014/main" id="{0011EE81-FFB1-444B-B700-32CA442F0549}"/>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Tree>
    <p:extLst>
      <p:ext uri="{BB962C8B-B14F-4D97-AF65-F5344CB8AC3E}">
        <p14:creationId xmlns:p14="http://schemas.microsoft.com/office/powerpoint/2010/main" val="3951174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DED-AC9A-4208-A7A3-ED93E965CB62}"/>
              </a:ext>
            </a:extLst>
          </p:cNvPr>
          <p:cNvSpPr>
            <a:spLocks noGrp="1"/>
          </p:cNvSpPr>
          <p:nvPr>
            <p:ph type="title"/>
          </p:nvPr>
        </p:nvSpPr>
        <p:spPr/>
        <p:txBody>
          <a:bodyPr/>
          <a:lstStyle/>
          <a:p>
            <a:r>
              <a:rPr lang="en-GB" dirty="0"/>
              <a:t>Observed variables in 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C9E65-D10B-4CD2-BE37-9B781D7440F9}"/>
                  </a:ext>
                </a:extLst>
              </p:cNvPr>
              <p:cNvSpPr>
                <a:spLocks noGrp="1"/>
              </p:cNvSpPr>
              <p:nvPr>
                <p:ph idx="1"/>
              </p:nvPr>
            </p:nvSpPr>
            <p:spPr/>
            <p:txBody>
              <a:bodyPr>
                <a:normAutofit fontScale="92500" lnSpcReduction="20000"/>
              </a:bodyPr>
              <a:lstStyle/>
              <a:p>
                <a:r>
                  <a:rPr lang="en-GB" dirty="0"/>
                  <a:t>Our goal is to be able to comment on which </a:t>
                </a:r>
                <a:r>
                  <a:rPr lang="en-GB"/>
                  <a:t>tendency dominates</a:t>
                </a:r>
                <a:endParaRPr lang="en-GB" dirty="0"/>
              </a:p>
              <a:p>
                <a:r>
                  <a:rPr lang="en-GB" dirty="0"/>
                  <a:t>We observe the assets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r>
                  <a:rPr lang="en-GB" dirty="0"/>
                  <a:t> and personal characteristics </a:t>
                </a:r>
                <a14:m>
                  <m:oMath xmlns:m="http://schemas.openxmlformats.org/officeDocument/2006/math">
                    <m:r>
                      <a:rPr lang="en-GB" i="1">
                        <a:latin typeface="Cambria Math" panose="02040503050406030204" pitchFamily="18" charset="0"/>
                      </a:rPr>
                      <m:t>𝜌</m:t>
                    </m:r>
                  </m:oMath>
                </a14:m>
                <a:r>
                  <a:rPr lang="en-GB" dirty="0"/>
                  <a:t> (education, occupation, class etc.) that may influence consumer decision (through discounted worth)</a:t>
                </a:r>
              </a:p>
              <a:p>
                <a:r>
                  <a:rPr lang="en-GB" dirty="0"/>
                  <a:t>To bring the life-cycle scheme, consider a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𝜂</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oMath>
                </a14:m>
                <a:r>
                  <a:rPr lang="en-GB" dirty="0"/>
                  <a:t> representing the needs of the consumer over her lifetime </a:t>
                </a:r>
                <a14:m>
                  <m:oMath xmlns:m="http://schemas.openxmlformats.org/officeDocument/2006/math">
                    <m:r>
                      <a:rPr lang="en-GB" i="1">
                        <a:latin typeface="Cambria Math" panose="02040503050406030204" pitchFamily="18" charset="0"/>
                      </a:rPr>
                      <m:t>𝑇</m:t>
                    </m:r>
                  </m:oMath>
                </a14:m>
                <a:endParaRPr lang="en-GB" dirty="0"/>
              </a:p>
              <a:p>
                <a:r>
                  <a:rPr lang="en-GB" dirty="0"/>
                  <a:t>Consider the cost of minimum needs per head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oMath>
                </a14:m>
                <a:r>
                  <a:rPr lang="en-GB" dirty="0"/>
                  <a:t> so that the cost of needs fulfilment is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oMath>
                </a14:m>
                <a:r>
                  <a:rPr lang="en-GB" dirty="0"/>
                  <a:t> in period </a:t>
                </a:r>
                <a14:m>
                  <m:oMath xmlns:m="http://schemas.openxmlformats.org/officeDocument/2006/math">
                    <m:r>
                      <a:rPr lang="en-GB" b="0" i="1" smtClean="0">
                        <a:latin typeface="Cambria Math" panose="02040503050406030204" pitchFamily="18" charset="0"/>
                      </a:rPr>
                      <m:t>𝑡</m:t>
                    </m:r>
                  </m:oMath>
                </a14:m>
                <a:r>
                  <a:rPr lang="en-GB" dirty="0"/>
                  <a:t>. This serves as a measure of quality.</a:t>
                </a:r>
              </a:p>
              <a:p>
                <a:r>
                  <a:rPr lang="en-GB" dirty="0"/>
                  <a:t>The intertemporal choice is between consumption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GB" dirty="0"/>
                  <a:t> in the period </a:t>
                </a:r>
                <a14:m>
                  <m:oMath xmlns:m="http://schemas.openxmlformats.org/officeDocument/2006/math">
                    <m:r>
                      <a:rPr lang="en-GB" b="0" i="1" smtClean="0">
                        <a:latin typeface="Cambria Math" panose="02040503050406030204" pitchFamily="18" charset="0"/>
                      </a:rPr>
                      <m:t>𝑡</m:t>
                    </m:r>
                  </m:oMath>
                </a14:m>
                <a:r>
                  <a:rPr lang="en-GB" dirty="0"/>
                  <a:t> and saving a portion of income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oMath>
                </a14:m>
                <a:r>
                  <a:rPr lang="en-GB" dirty="0"/>
                  <a:t> towards asset account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A</m:t>
                        </m:r>
                      </m:e>
                      <m:sub>
                        <m:r>
                          <a:rPr lang="en-GB" i="1">
                            <a:latin typeface="Cambria Math" panose="02040503050406030204" pitchFamily="18" charset="0"/>
                          </a:rPr>
                          <m:t>𝑡</m:t>
                        </m:r>
                      </m:sub>
                    </m:sSub>
                  </m:oMath>
                </a14:m>
                <a:r>
                  <a:rPr lang="en-GB" dirty="0"/>
                  <a:t> </a:t>
                </a:r>
              </a:p>
              <a:p>
                <a:r>
                  <a:rPr lang="en-GB" dirty="0"/>
                  <a:t>Consider two risks - first the exogenous risk associated with the rise in income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i</m:t>
                        </m:r>
                      </m:e>
                      <m:sub>
                        <m:r>
                          <a:rPr lang="en-GB" i="1">
                            <a:latin typeface="Cambria Math" panose="02040503050406030204" pitchFamily="18" charset="0"/>
                          </a:rPr>
                          <m:t>𝑡</m:t>
                        </m:r>
                      </m:sub>
                    </m:sSub>
                  </m:oMath>
                </a14:m>
                <a:r>
                  <a:rPr lang="en-GB" dirty="0"/>
                  <a:t> (call it </a:t>
                </a:r>
                <a14:m>
                  <m:oMath xmlns:m="http://schemas.openxmlformats.org/officeDocument/2006/math">
                    <m:r>
                      <a:rPr lang="en-GB" b="0" i="1" smtClean="0">
                        <a:latin typeface="Cambria Math" panose="02040503050406030204" pitchFamily="18" charset="0"/>
                      </a:rPr>
                      <m:t>𝜎</m:t>
                    </m:r>
                  </m:oMath>
                </a14:m>
                <a:r>
                  <a:rPr lang="en-GB" dirty="0"/>
                  <a:t>) and the second associated with the windfall or loss (call it </a:t>
                </a:r>
                <a14:m>
                  <m:oMath xmlns:m="http://schemas.openxmlformats.org/officeDocument/2006/math">
                    <m:r>
                      <m:rPr>
                        <m:sty m:val="p"/>
                      </m:rPr>
                      <a:rPr lang="en-GB" b="0" i="0" smtClean="0">
                        <a:latin typeface="Cambria Math" panose="02040503050406030204" pitchFamily="18" charset="0"/>
                      </a:rPr>
                      <m:t>Γ</m:t>
                    </m:r>
                  </m:oMath>
                </a14:m>
                <a:r>
                  <a:rPr lang="en-GB" dirty="0"/>
                  <a:t>) for wealth – or what constitutes the subjective view of status</a:t>
                </a:r>
              </a:p>
            </p:txBody>
          </p:sp>
        </mc:Choice>
        <mc:Fallback>
          <p:sp>
            <p:nvSpPr>
              <p:cNvPr id="3" name="Content Placeholder 2">
                <a:extLst>
                  <a:ext uri="{FF2B5EF4-FFF2-40B4-BE49-F238E27FC236}">
                    <a16:creationId xmlns:a16="http://schemas.microsoft.com/office/drawing/2014/main" id="{6C9C9E65-D10B-4CD2-BE37-9B781D7440F9}"/>
                  </a:ext>
                </a:extLst>
              </p:cNvPr>
              <p:cNvSpPr>
                <a:spLocks noGrp="1" noRot="1" noChangeAspect="1" noMove="1" noResize="1" noEditPoints="1" noAdjustHandles="1" noChangeArrowheads="1" noChangeShapeType="1" noTextEdit="1"/>
              </p:cNvSpPr>
              <p:nvPr>
                <p:ph idx="1"/>
              </p:nvPr>
            </p:nvSpPr>
            <p:spPr>
              <a:blipFill>
                <a:blip r:embed="rId2"/>
                <a:stretch>
                  <a:fillRect l="-541" t="-3178" r="-1314" b="-280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114149-19E5-4CE5-B9E4-95A2009661DD}"/>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spTree>
    <p:extLst>
      <p:ext uri="{BB962C8B-B14F-4D97-AF65-F5344CB8AC3E}">
        <p14:creationId xmlns:p14="http://schemas.microsoft.com/office/powerpoint/2010/main" val="2297042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6E6-1B5C-4DE5-B6D1-6F9670F60C3B}"/>
              </a:ext>
            </a:extLst>
          </p:cNvPr>
          <p:cNvSpPr>
            <a:spLocks noGrp="1"/>
          </p:cNvSpPr>
          <p:nvPr>
            <p:ph type="title"/>
          </p:nvPr>
        </p:nvSpPr>
        <p:spPr/>
        <p:txBody>
          <a:bodyPr/>
          <a:lstStyle/>
          <a:p>
            <a:r>
              <a:rPr lang="en-GB" dirty="0"/>
              <a:t>The role of two uncertainties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0E727-D68A-415F-9A9C-4798B149EEB7}"/>
                  </a:ext>
                </a:extLst>
              </p:cNvPr>
              <p:cNvSpPr>
                <a:spLocks noGrp="1"/>
              </p:cNvSpPr>
              <p:nvPr>
                <p:ph idx="1"/>
              </p:nvPr>
            </p:nvSpPr>
            <p:spPr/>
            <p:txBody>
              <a:bodyPr>
                <a:normAutofit fontScale="92500"/>
              </a:bodyPr>
              <a:lstStyle/>
              <a:p>
                <a:r>
                  <a:rPr lang="en-GB" dirty="0"/>
                  <a:t>Savings require a long time commitment depending on </a:t>
                </a:r>
                <a14:m>
                  <m:oMath xmlns:m="http://schemas.openxmlformats.org/officeDocument/2006/math">
                    <m:r>
                      <a:rPr lang="en-GB" i="1">
                        <a:latin typeface="Cambria Math" panose="02040503050406030204" pitchFamily="18" charset="0"/>
                      </a:rPr>
                      <m:t>𝜎</m:t>
                    </m:r>
                  </m:oMath>
                </a14:m>
                <a:r>
                  <a:rPr lang="en-GB" dirty="0"/>
                  <a:t> but consumption is influenced by other risks that determine </a:t>
                </a:r>
                <a14:m>
                  <m:oMath xmlns:m="http://schemas.openxmlformats.org/officeDocument/2006/math">
                    <m:r>
                      <m:rPr>
                        <m:sty m:val="p"/>
                      </m:rPr>
                      <a:rPr lang="en-GB">
                        <a:latin typeface="Cambria Math" panose="02040503050406030204" pitchFamily="18" charset="0"/>
                      </a:rPr>
                      <m:t>Γ</m:t>
                    </m:r>
                  </m:oMath>
                </a14:m>
                <a:r>
                  <a:rPr lang="en-GB" dirty="0"/>
                  <a:t> (e.g. perceptions of wealth). In other words, consumption is myopic while savings are cumulative</a:t>
                </a:r>
              </a:p>
              <a:p>
                <a:r>
                  <a:rPr lang="en-GB" dirty="0"/>
                  <a:t>The two risks (rather than one) allow the consumer to deviate from the direction where income is smoothened (i.e. where more risk results in more saving and less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sub>
                    </m:sSub>
                  </m:oMath>
                </a14:m>
                <a:r>
                  <a:rPr lang="en-GB" dirty="0"/>
                  <a:t> )</a:t>
                </a:r>
              </a:p>
              <a:p>
                <a:r>
                  <a:rPr lang="en-GB" dirty="0"/>
                  <a:t>In the short-run, </a:t>
                </a:r>
                <a14:m>
                  <m:oMath xmlns:m="http://schemas.openxmlformats.org/officeDocument/2006/math">
                    <m:r>
                      <a:rPr lang="en-GB" i="1">
                        <a:latin typeface="Cambria Math" panose="02040503050406030204" pitchFamily="18" charset="0"/>
                      </a:rPr>
                      <m:t>𝜌</m:t>
                    </m:r>
                  </m:oMath>
                </a14:m>
                <a:r>
                  <a:rPr lang="en-GB" dirty="0"/>
                  <a:t> does not change - so the consumer controls only the evolution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oMath>
                </a14:m>
                <a:r>
                  <a:rPr lang="en-GB" dirty="0"/>
                  <a:t> in her lifetime – which is not influenced by subjective probability as much as consumption is. Note that our discounting approach only makes sense with a stochastic (risk-based) model</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0850E727-D68A-415F-9A9C-4798B149EEB7}"/>
                  </a:ext>
                </a:extLst>
              </p:cNvPr>
              <p:cNvSpPr>
                <a:spLocks noGrp="1" noRot="1" noChangeAspect="1" noMove="1" noResize="1" noEditPoints="1" noAdjustHandles="1" noChangeArrowheads="1" noChangeShapeType="1" noTextEdit="1"/>
              </p:cNvSpPr>
              <p:nvPr>
                <p:ph idx="1"/>
              </p:nvPr>
            </p:nvSpPr>
            <p:spPr>
              <a:blipFill>
                <a:blip r:embed="rId2"/>
                <a:stretch>
                  <a:fillRect l="-541" t="-1869" r="-100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A2C9EA-D936-4463-8F10-86522BD8218B}"/>
              </a:ext>
            </a:extLst>
          </p:cNvPr>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976541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F181-116C-4EC2-9CED-27F331B30C88}"/>
              </a:ext>
            </a:extLst>
          </p:cNvPr>
          <p:cNvSpPr>
            <a:spLocks noGrp="1"/>
          </p:cNvSpPr>
          <p:nvPr>
            <p:ph type="title"/>
          </p:nvPr>
        </p:nvSpPr>
        <p:spPr/>
        <p:txBody>
          <a:bodyPr/>
          <a:lstStyle/>
          <a:p>
            <a:r>
              <a:rPr lang="en-GB" dirty="0"/>
              <a:t>A Stochastic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9D061-7C30-4649-A206-50FFAEFA9D52}"/>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𝑘</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𝜎</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m:t>
                          </m:r>
                        </m:sub>
                      </m:sSub>
                    </m:oMath>
                  </m:oMathPara>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r>
                        <a:rPr lang="en-GB" b="0" i="1" smtClean="0">
                          <a:latin typeface="Cambria Math" panose="02040503050406030204" pitchFamily="18" charset="0"/>
                        </a:rPr>
                        <m:t>𝜈</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Γ</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Γ</m:t>
                      </m:r>
                      <m:r>
                        <a:rPr lang="en-GB" b="0" i="1" smtClean="0">
                          <a:latin typeface="Cambria Math" panose="02040503050406030204" pitchFamily="18" charset="0"/>
                        </a:rPr>
                        <m:t>=</m:t>
                      </m:r>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supHide m:val="on"/>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=0</m:t>
                          </m:r>
                        </m:sub>
                        <m:sup/>
                        <m:e>
                          <m:r>
                            <a:rPr lang="en-GB" i="1">
                              <a:latin typeface="Cambria Math" panose="02040503050406030204" pitchFamily="18" charset="0"/>
                            </a:rPr>
                            <m:t>𝑢</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𝜌</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𝜈</m:t>
                              </m:r>
                            </m:e>
                            <m:sub>
                              <m:r>
                                <a:rPr lang="en-GB" i="1">
                                  <a:latin typeface="Cambria Math" panose="02040503050406030204" pitchFamily="18" charset="0"/>
                                </a:rPr>
                                <m:t>𝑖</m:t>
                              </m:r>
                            </m:sub>
                          </m:sSub>
                          <m:r>
                            <a:rPr lang="en-GB" i="1">
                              <a:latin typeface="Cambria Math" panose="02040503050406030204" pitchFamily="18" charset="0"/>
                            </a:rPr>
                            <m:t>)</m:t>
                          </m:r>
                        </m:e>
                      </m:nary>
                    </m:oMath>
                  </m:oMathPara>
                </a14:m>
                <a:endParaRPr lang="en-GB" b="0" dirty="0"/>
              </a:p>
              <a:p>
                <a:pPr marL="0" indent="0">
                  <a:buNone/>
                </a:pPr>
                <a:endParaRPr lang="en-GB" dirty="0"/>
              </a:p>
              <a:p>
                <a:r>
                  <a:rPr lang="en-GB" dirty="0"/>
                  <a:t>Income follows a stochastic process with uncertainty </a:t>
                </a:r>
                <a14:m>
                  <m:oMath xmlns:m="http://schemas.openxmlformats.org/officeDocument/2006/math">
                    <m:r>
                      <a:rPr lang="en-GB" i="1">
                        <a:latin typeface="Cambria Math" panose="02040503050406030204" pitchFamily="18" charset="0"/>
                      </a:rPr>
                      <m:t>𝜎</m:t>
                    </m:r>
                  </m:oMath>
                </a14:m>
                <a:r>
                  <a:rPr lang="en-GB" dirty="0"/>
                  <a:t> – but the consumer sets quality </a:t>
                </a:r>
                <a14:m>
                  <m:oMath xmlns:m="http://schemas.openxmlformats.org/officeDocument/2006/math">
                    <m:r>
                      <a:rPr lang="en-GB" i="1">
                        <a:latin typeface="Cambria Math" panose="02040503050406030204" pitchFamily="18" charset="0"/>
                      </a:rPr>
                      <m:t>𝜈</m:t>
                    </m:r>
                    <m:r>
                      <a:rPr lang="en-GB" i="1">
                        <a:latin typeface="Cambria Math" panose="02040503050406030204" pitchFamily="18" charset="0"/>
                      </a:rPr>
                      <m:t> </m:t>
                    </m:r>
                  </m:oMath>
                </a14:m>
                <a:r>
                  <a:rPr lang="en-GB" dirty="0"/>
                  <a:t>based on </a:t>
                </a:r>
                <a14:m>
                  <m:oMath xmlns:m="http://schemas.openxmlformats.org/officeDocument/2006/math">
                    <m:r>
                      <m:rPr>
                        <m:sty m:val="p"/>
                      </m:rPr>
                      <a:rPr lang="en-GB" b="0" i="0" smtClean="0">
                        <a:latin typeface="Cambria Math" panose="02040503050406030204" pitchFamily="18" charset="0"/>
                      </a:rPr>
                      <m:t>Γ</m:t>
                    </m:r>
                  </m:oMath>
                </a14:m>
                <a:r>
                  <a:rPr lang="en-GB" dirty="0"/>
                  <a:t> – returning different discounting factors based on </a:t>
                </a:r>
                <a14:m>
                  <m:oMath xmlns:m="http://schemas.openxmlformats.org/officeDocument/2006/math">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endParaRPr lang="en-GB" dirty="0"/>
              </a:p>
              <a:p>
                <a:r>
                  <a:rPr lang="en-GB" dirty="0"/>
                  <a:t>Given a utility function </a:t>
                </a:r>
                <a14:m>
                  <m:oMath xmlns:m="http://schemas.openxmlformats.org/officeDocument/2006/math">
                    <m:r>
                      <m:rPr>
                        <m:sty m:val="p"/>
                      </m:rPr>
                      <a:rPr lang="en-GB">
                        <a:latin typeface="Cambria Math" panose="02040503050406030204" pitchFamily="18" charset="0"/>
                      </a:rPr>
                      <m:t>u</m:t>
                    </m:r>
                    <m:r>
                      <a:rPr lang="en-GB">
                        <a:latin typeface="Cambria Math" panose="02040503050406030204" pitchFamily="18" charset="0"/>
                      </a:rPr>
                      <m:t>(</m:t>
                    </m:r>
                    <m:r>
                      <m:rPr>
                        <m:sty m:val="p"/>
                      </m:rPr>
                      <a:rPr lang="en-GB">
                        <a:latin typeface="Cambria Math" panose="02040503050406030204" pitchFamily="18" charset="0"/>
                      </a:rPr>
                      <m:t>A</m:t>
                    </m:r>
                    <m:r>
                      <a:rPr lang="en-GB">
                        <a:latin typeface="Cambria Math" panose="02040503050406030204" pitchFamily="18" charset="0"/>
                      </a:rPr>
                      <m:t>,</m:t>
                    </m:r>
                    <m:r>
                      <a:rPr lang="en-GB" i="1">
                        <a:latin typeface="Cambria Math" panose="02040503050406030204" pitchFamily="18" charset="0"/>
                      </a:rPr>
                      <m:t>𝜌</m:t>
                    </m:r>
                    <m:r>
                      <a:rPr lang="en-GB">
                        <a:latin typeface="Cambria Math" panose="02040503050406030204" pitchFamily="18" charset="0"/>
                      </a:rPr>
                      <m:t>,</m:t>
                    </m:r>
                    <m:r>
                      <a:rPr lang="en-GB" i="1">
                        <a:latin typeface="Cambria Math" panose="02040503050406030204" pitchFamily="18" charset="0"/>
                      </a:rPr>
                      <m:t>𝜈</m:t>
                    </m:r>
                    <m:r>
                      <a:rPr lang="en-GB" i="1">
                        <a:latin typeface="Cambria Math" panose="02040503050406030204" pitchFamily="18" charset="0"/>
                      </a:rPr>
                      <m:t>)</m:t>
                    </m:r>
                  </m:oMath>
                </a14:m>
                <a:r>
                  <a:rPr lang="en-GB" dirty="0"/>
                  <a:t>, a consumer would solve the expected value of </a:t>
                </a:r>
                <a14:m>
                  <m:oMath xmlns:m="http://schemas.openxmlformats.org/officeDocument/2006/math">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e>
                        <m:r>
                          <a:rPr lang="en-GB" b="0" i="1" smtClean="0">
                            <a:latin typeface="Cambria Math" panose="02040503050406030204" pitchFamily="18" charset="0"/>
                          </a:rPr>
                          <m:t>𝑢</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nary>
                  </m:oMath>
                </a14:m>
                <a:r>
                  <a:rPr lang="en-GB" dirty="0"/>
                  <a:t>.  This would result in a stochastic dynamic optimisation problem – which is often solved through simulations. Log-linear approaches are discouraged</a:t>
                </a:r>
              </a:p>
              <a:p>
                <a:r>
                  <a:rPr lang="en-GB" dirty="0"/>
                  <a:t>Notice that on one hand, someone with a high material net-worth does not need to expend on quality to compete with others but on the other, she also matches her consumption with her expected net worth based on a subjective probability</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47B9D061-7C30-4649-A206-50FFAEFA9D52}"/>
                  </a:ext>
                </a:extLst>
              </p:cNvPr>
              <p:cNvSpPr>
                <a:spLocks noGrp="1" noRot="1" noChangeAspect="1" noMove="1" noResize="1" noEditPoints="1" noAdjustHandles="1" noChangeArrowheads="1" noChangeShapeType="1" noTextEdit="1"/>
              </p:cNvSpPr>
              <p:nvPr>
                <p:ph idx="1"/>
              </p:nvPr>
            </p:nvSpPr>
            <p:spPr>
              <a:blipFill>
                <a:blip r:embed="rId2"/>
                <a:stretch>
                  <a:fillRect r="-6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96497DD-EA4E-4EC4-844C-D5327A2802C5}"/>
              </a:ext>
            </a:extLst>
          </p:cNvPr>
          <p:cNvSpPr>
            <a:spLocks noGrp="1"/>
          </p:cNvSpPr>
          <p:nvPr>
            <p:ph type="sldNum" sz="quarter" idx="12"/>
          </p:nvPr>
        </p:nvSpPr>
        <p:spPr/>
        <p:txBody>
          <a:bodyPr/>
          <a:lstStyle/>
          <a:p>
            <a:pPr>
              <a:defRPr/>
            </a:pPr>
            <a:fld id="{8E35B453-7314-4BBD-9303-11C6BECC4B0D}" type="slidenum">
              <a:rPr lang="en-GB" altLang="en-US" smtClean="0"/>
              <a:pPr>
                <a:defRPr/>
              </a:pPr>
              <a:t>14</a:t>
            </a:fld>
            <a:endParaRPr lang="en-GB" altLang="en-US" dirty="0"/>
          </a:p>
        </p:txBody>
      </p:sp>
    </p:spTree>
    <p:extLst>
      <p:ext uri="{BB962C8B-B14F-4D97-AF65-F5344CB8AC3E}">
        <p14:creationId xmlns:p14="http://schemas.microsoft.com/office/powerpoint/2010/main" val="2366254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B1-E711-46FE-9640-ACB165329918}"/>
              </a:ext>
            </a:extLst>
          </p:cNvPr>
          <p:cNvSpPr>
            <a:spLocks noGrp="1"/>
          </p:cNvSpPr>
          <p:nvPr>
            <p:ph type="title"/>
          </p:nvPr>
        </p:nvSpPr>
        <p:spPr/>
        <p:txBody>
          <a:bodyPr/>
          <a:lstStyle/>
          <a:p>
            <a:r>
              <a:rPr lang="en-GB" dirty="0"/>
              <a:t>A simpler non-stochastic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17D304-52FB-40B2-8A70-166828E93AA6}"/>
                  </a:ext>
                </a:extLst>
              </p:cNvPr>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𝑘</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sub>
                      </m:sSub>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d>
                            <m:dPr>
                              <m:ctrlPr>
                                <a:rPr lang="en-GB" b="0" i="1" smtClean="0">
                                  <a:latin typeface="Cambria Math" panose="02040503050406030204" pitchFamily="18" charset="0"/>
                                </a:rPr>
                              </m:ctrlPr>
                            </m:dPr>
                            <m:e>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i="1">
                              <a:latin typeface="Cambria Math" panose="02040503050406030204" pitchFamily="18" charset="0"/>
                            </a:rPr>
                            <m:t>𝜂</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𝜌</m:t>
                          </m:r>
                        </m:e>
                      </m:d>
                    </m:oMath>
                  </m:oMathPara>
                </a14:m>
                <a:endParaRPr lang="en-GB" dirty="0"/>
              </a:p>
              <a:p>
                <a:pPr marL="0" indent="0">
                  <a:buNone/>
                </a:pPr>
                <a:endParaRPr lang="en-GB" dirty="0"/>
              </a:p>
              <a:p>
                <a:r>
                  <a:rPr lang="en-GB" dirty="0"/>
                  <a:t>To view a particular solution, consider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e>
                    </m:d>
                    <m:r>
                      <a:rPr lang="en-GB" b="0" i="1" smtClean="0">
                        <a:latin typeface="Cambria Math" panose="02040503050406030204" pitchFamily="18" charset="0"/>
                      </a:rPr>
                      <m:t>=</m:t>
                    </m:r>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𝑎</m:t>
                        </m:r>
                      </m:sup>
                    </m:sSup>
                  </m:oMath>
                </a14:m>
                <a:r>
                  <a:rPr lang="en-GB" dirty="0"/>
                  <a:t> and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𝛼</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r>
                      <a:rPr lang="en-GB" b="0" i="1" smtClean="0">
                        <a:latin typeface="Cambria Math" panose="02040503050406030204" pitchFamily="18" charset="0"/>
                      </a:rPr>
                      <m:t>𝛽</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𝛼</m:t>
                        </m:r>
                        <m:r>
                          <a:rPr lang="en-GB" b="0" i="1" smtClean="0">
                            <a:latin typeface="Cambria Math" panose="02040503050406030204" pitchFamily="18" charset="0"/>
                          </a:rPr>
                          <m:t>−</m:t>
                        </m:r>
                        <m:r>
                          <a:rPr lang="en-GB" b="0" i="1" smtClean="0">
                            <a:latin typeface="Cambria Math" panose="02040503050406030204" pitchFamily="18" charset="0"/>
                          </a:rPr>
                          <m:t>𝛽</m:t>
                        </m:r>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𝜌</m:t>
                            </m:r>
                          </m:e>
                        </m:d>
                      </m:e>
                    </m:func>
                  </m:oMath>
                </a14:m>
                <a:r>
                  <a:rPr lang="en-GB" dirty="0"/>
                  <a:t> where a consumer can adjust </a:t>
                </a:r>
                <a14:m>
                  <m:oMath xmlns:m="http://schemas.openxmlformats.org/officeDocument/2006/math">
                    <m:r>
                      <a:rPr lang="en-GB" i="1">
                        <a:latin typeface="Cambria Math" panose="02040503050406030204" pitchFamily="18" charset="0"/>
                      </a:rPr>
                      <m:t>𝜈</m:t>
                    </m:r>
                  </m:oMath>
                </a14:m>
                <a:r>
                  <a:rPr lang="en-GB" dirty="0"/>
                  <a:t> while cost per need-unit is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oMath>
                </a14:m>
                <a:r>
                  <a:rPr lang="en-GB" dirty="0"/>
                  <a:t> and the constraint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𝜌</m:t>
                        </m:r>
                      </m:e>
                    </m:d>
                  </m:oMath>
                </a14:m>
                <a:r>
                  <a:rPr lang="en-GB" dirty="0"/>
                  <a:t> is brought about by ownership of assets</a:t>
                </a:r>
              </a:p>
              <a:p>
                <a:r>
                  <a:rPr lang="en-GB" dirty="0"/>
                  <a:t>This non-stochastic model replaces </a:t>
                </a:r>
                <a14:m>
                  <m:oMath xmlns:m="http://schemas.openxmlformats.org/officeDocument/2006/math">
                    <m:r>
                      <a:rPr lang="en-GB" i="1">
                        <a:latin typeface="Cambria Math" panose="02040503050406030204" pitchFamily="18" charset="0"/>
                      </a:rPr>
                      <m:t>𝜌</m:t>
                    </m:r>
                  </m:oMath>
                </a14:m>
                <a:r>
                  <a:rPr lang="en-GB" dirty="0"/>
                  <a:t>-based discounting with a cost</a:t>
                </a:r>
              </a:p>
              <a:p>
                <a:endParaRPr lang="en-GB" dirty="0"/>
              </a:p>
            </p:txBody>
          </p:sp>
        </mc:Choice>
        <mc:Fallback xmlns="">
          <p:sp>
            <p:nvSpPr>
              <p:cNvPr id="3" name="Content Placeholder 2">
                <a:extLst>
                  <a:ext uri="{FF2B5EF4-FFF2-40B4-BE49-F238E27FC236}">
                    <a16:creationId xmlns:a16="http://schemas.microsoft.com/office/drawing/2014/main" id="{0C17D304-52FB-40B2-8A70-166828E93AA6}"/>
                  </a:ext>
                </a:extLst>
              </p:cNvPr>
              <p:cNvSpPr>
                <a:spLocks noGrp="1" noRot="1" noChangeAspect="1" noMove="1" noResize="1" noEditPoints="1" noAdjustHandles="1" noChangeArrowheads="1" noChangeShapeType="1" noTextEdit="1"/>
              </p:cNvSpPr>
              <p:nvPr>
                <p:ph idx="1"/>
              </p:nvPr>
            </p:nvSpPr>
            <p:spPr>
              <a:blipFill>
                <a:blip r:embed="rId2"/>
                <a:stretch>
                  <a:fillRect l="-30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0017A4-2421-4F46-9E41-19A7140A79C4}"/>
              </a:ext>
            </a:extLst>
          </p:cNvPr>
          <p:cNvSpPr>
            <a:spLocks noGrp="1"/>
          </p:cNvSpPr>
          <p:nvPr>
            <p:ph type="sldNum" sz="quarter" idx="12"/>
          </p:nvPr>
        </p:nvSpPr>
        <p:spPr/>
        <p:txBody>
          <a:bodyPr/>
          <a:lstStyle/>
          <a:p>
            <a:pPr>
              <a:defRPr/>
            </a:pPr>
            <a:fld id="{8E35B453-7314-4BBD-9303-11C6BECC4B0D}" type="slidenum">
              <a:rPr lang="en-GB" altLang="en-US" smtClean="0"/>
              <a:pPr>
                <a:defRPr/>
              </a:pPr>
              <a:t>15</a:t>
            </a:fld>
            <a:endParaRPr lang="en-GB" altLang="en-US" dirty="0"/>
          </a:p>
        </p:txBody>
      </p:sp>
    </p:spTree>
    <p:extLst>
      <p:ext uri="{BB962C8B-B14F-4D97-AF65-F5344CB8AC3E}">
        <p14:creationId xmlns:p14="http://schemas.microsoft.com/office/powerpoint/2010/main" val="247117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707-8F64-4DB9-8603-C0BD55EAD3BD}"/>
              </a:ext>
            </a:extLst>
          </p:cNvPr>
          <p:cNvSpPr>
            <a:spLocks noGrp="1"/>
          </p:cNvSpPr>
          <p:nvPr>
            <p:ph type="title"/>
          </p:nvPr>
        </p:nvSpPr>
        <p:spPr/>
        <p:txBody>
          <a:bodyPr/>
          <a:lstStyle/>
          <a:p>
            <a:r>
              <a:rPr lang="en-GB" dirty="0"/>
              <a:t>Empirical Concerns</a:t>
            </a:r>
          </a:p>
        </p:txBody>
      </p:sp>
      <p:sp>
        <p:nvSpPr>
          <p:cNvPr id="3" name="Content Placeholder 2">
            <a:extLst>
              <a:ext uri="{FF2B5EF4-FFF2-40B4-BE49-F238E27FC236}">
                <a16:creationId xmlns:a16="http://schemas.microsoft.com/office/drawing/2014/main" id="{640F76F0-9B0A-46DC-BD18-29A51356C490}"/>
              </a:ext>
            </a:extLst>
          </p:cNvPr>
          <p:cNvSpPr>
            <a:spLocks noGrp="1"/>
          </p:cNvSpPr>
          <p:nvPr>
            <p:ph idx="1"/>
          </p:nvPr>
        </p:nvSpPr>
        <p:spPr/>
        <p:txBody>
          <a:bodyPr/>
          <a:lstStyle/>
          <a:p>
            <a:r>
              <a:rPr lang="en-GB" dirty="0"/>
              <a:t>Quality is defined with total costs on commodity (many interpretations of quality exist in the literature)</a:t>
            </a:r>
          </a:p>
          <a:p>
            <a:r>
              <a:rPr lang="en-GB" dirty="0"/>
              <a:t>It is easy to determine which characteristics can be passed down to generations in the empirical data</a:t>
            </a:r>
          </a:p>
          <a:p>
            <a:r>
              <a:rPr lang="en-GB" dirty="0"/>
              <a:t>Credit plays a significant role in the current setting (directly to consumers or through governments in the LDCs) – thus requiring us to consider interest rates in the evolution of assets</a:t>
            </a:r>
          </a:p>
          <a:p>
            <a:endParaRPr lang="en-GB" dirty="0"/>
          </a:p>
          <a:p>
            <a:endParaRPr lang="en-GB" dirty="0"/>
          </a:p>
        </p:txBody>
      </p:sp>
      <p:sp>
        <p:nvSpPr>
          <p:cNvPr id="4" name="Slide Number Placeholder 3">
            <a:extLst>
              <a:ext uri="{FF2B5EF4-FFF2-40B4-BE49-F238E27FC236}">
                <a16:creationId xmlns:a16="http://schemas.microsoft.com/office/drawing/2014/main" id="{7636CE9F-02CD-4400-AC8B-651B0264459B}"/>
              </a:ext>
            </a:extLst>
          </p:cNvPr>
          <p:cNvSpPr>
            <a:spLocks noGrp="1"/>
          </p:cNvSpPr>
          <p:nvPr>
            <p:ph type="sldNum" sz="quarter" idx="12"/>
          </p:nvPr>
        </p:nvSpPr>
        <p:spPr/>
        <p:txBody>
          <a:bodyPr/>
          <a:lstStyle/>
          <a:p>
            <a:pPr>
              <a:defRPr/>
            </a:pPr>
            <a:fld id="{8E35B453-7314-4BBD-9303-11C6BECC4B0D}" type="slidenum">
              <a:rPr lang="en-GB" altLang="en-US" smtClean="0"/>
              <a:pPr>
                <a:defRPr/>
              </a:pPr>
              <a:t>16</a:t>
            </a:fld>
            <a:endParaRPr lang="en-GB" altLang="en-US" dirty="0"/>
          </a:p>
        </p:txBody>
      </p:sp>
    </p:spTree>
    <p:extLst>
      <p:ext uri="{BB962C8B-B14F-4D97-AF65-F5344CB8AC3E}">
        <p14:creationId xmlns:p14="http://schemas.microsoft.com/office/powerpoint/2010/main" val="12682291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546-8FFD-446E-BDCF-98089415F8B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A2A16AD-BBE9-46B1-A4CE-03E91196953B}"/>
              </a:ext>
            </a:extLst>
          </p:cNvPr>
          <p:cNvSpPr>
            <a:spLocks noGrp="1"/>
          </p:cNvSpPr>
          <p:nvPr>
            <p:ph idx="1"/>
          </p:nvPr>
        </p:nvSpPr>
        <p:spPr/>
        <p:txBody>
          <a:bodyPr>
            <a:normAutofit fontScale="92500"/>
          </a:bodyPr>
          <a:lstStyle/>
          <a:p>
            <a:pPr marL="457200" indent="-457200">
              <a:buFont typeface="+mj-lt"/>
              <a:buAutoNum type="arabicPeriod"/>
            </a:pPr>
            <a:r>
              <a:rPr lang="en-GB" dirty="0"/>
              <a:t>A Deaton, </a:t>
            </a:r>
            <a:r>
              <a:rPr lang="en-GB" i="1" dirty="0"/>
              <a:t>Understanding Consumption</a:t>
            </a:r>
            <a:r>
              <a:rPr lang="en-GB" dirty="0"/>
              <a:t>, Clarendon Press 1993</a:t>
            </a:r>
          </a:p>
          <a:p>
            <a:pPr marL="457200" indent="-457200">
              <a:buFont typeface="+mj-lt"/>
              <a:buAutoNum type="arabicPeriod"/>
            </a:pPr>
            <a:r>
              <a:rPr lang="en-GB" dirty="0"/>
              <a:t>N J Ireland, “On limiting the market for status signals,” </a:t>
            </a:r>
            <a:r>
              <a:rPr lang="en-GB" i="1" dirty="0"/>
              <a:t>Journal of Public Economics</a:t>
            </a:r>
            <a:r>
              <a:rPr lang="en-GB" dirty="0"/>
              <a:t>, 1994</a:t>
            </a:r>
          </a:p>
          <a:p>
            <a:pPr marL="457200" indent="-457200" fontAlgn="ctr">
              <a:buFont typeface="+mj-lt"/>
              <a:buAutoNum type="arabicPeriod"/>
            </a:pPr>
            <a:r>
              <a:rPr lang="en-GB" dirty="0"/>
              <a:t>L </a:t>
            </a:r>
            <a:r>
              <a:rPr lang="en-GB" dirty="0" err="1"/>
              <a:t>Doyal</a:t>
            </a:r>
            <a:r>
              <a:rPr lang="en-GB" dirty="0"/>
              <a:t> and I Gough, </a:t>
            </a:r>
            <a:r>
              <a:rPr lang="en-GB" i="1" dirty="0"/>
              <a:t>A Theory of Human Need, </a:t>
            </a:r>
            <a:r>
              <a:rPr lang="en-GB" dirty="0"/>
              <a:t>Palgrave London 1991</a:t>
            </a:r>
          </a:p>
          <a:p>
            <a:pPr marL="457200" indent="-457200" fontAlgn="ctr">
              <a:buFont typeface="+mj-lt"/>
              <a:buAutoNum type="arabicPeriod"/>
            </a:pPr>
            <a:r>
              <a:rPr lang="en-GB" dirty="0"/>
              <a:t>G Loewenstein and D </a:t>
            </a:r>
            <a:r>
              <a:rPr lang="en-GB" dirty="0" err="1"/>
              <a:t>Prelec</a:t>
            </a:r>
            <a:r>
              <a:rPr lang="en-GB" dirty="0"/>
              <a:t>, “Anomalies in Intertemporal Choice: Evidence and an Interpretation”, </a:t>
            </a:r>
            <a:r>
              <a:rPr lang="en-GB" i="1" dirty="0"/>
              <a:t>The Quarterly Journal of Economics</a:t>
            </a:r>
            <a:r>
              <a:rPr lang="en-GB" dirty="0"/>
              <a:t>, 107 (2) (May, 1992), pp. 573-597</a:t>
            </a:r>
          </a:p>
          <a:p>
            <a:pPr marL="457200" indent="-457200" fontAlgn="ctr">
              <a:buFont typeface="+mj-lt"/>
              <a:buAutoNum type="arabicPeriod"/>
            </a:pPr>
            <a:r>
              <a:rPr lang="en-GB" dirty="0"/>
              <a:t>G </a:t>
            </a:r>
            <a:r>
              <a:rPr lang="en-GB" dirty="0" err="1"/>
              <a:t>Corneo</a:t>
            </a:r>
            <a:r>
              <a:rPr lang="en-GB" dirty="0"/>
              <a:t> and O Jeanne, “Conspicuous consumption, snobbism and conformism,” </a:t>
            </a:r>
            <a:r>
              <a:rPr lang="en-GB" i="1" dirty="0"/>
              <a:t>Journal of Public Economics</a:t>
            </a:r>
            <a:r>
              <a:rPr lang="en-GB" dirty="0"/>
              <a:t>, vol. 66, pp. 55–71, 1997</a:t>
            </a:r>
          </a:p>
          <a:p>
            <a:endParaRPr lang="en-GB" dirty="0"/>
          </a:p>
        </p:txBody>
      </p:sp>
      <p:sp>
        <p:nvSpPr>
          <p:cNvPr id="4" name="Slide Number Placeholder 3">
            <a:extLst>
              <a:ext uri="{FF2B5EF4-FFF2-40B4-BE49-F238E27FC236}">
                <a16:creationId xmlns:a16="http://schemas.microsoft.com/office/drawing/2014/main" id="{E01FF188-C96F-42BD-A87E-32B495EE8554}"/>
              </a:ext>
            </a:extLst>
          </p:cNvPr>
          <p:cNvSpPr>
            <a:spLocks noGrp="1"/>
          </p:cNvSpPr>
          <p:nvPr>
            <p:ph type="sldNum" sz="quarter" idx="12"/>
          </p:nvPr>
        </p:nvSpPr>
        <p:spPr/>
        <p:txBody>
          <a:bodyPr/>
          <a:lstStyle/>
          <a:p>
            <a:pPr>
              <a:defRPr/>
            </a:pPr>
            <a:fld id="{8E35B453-7314-4BBD-9303-11C6BECC4B0D}" type="slidenum">
              <a:rPr lang="en-GB" altLang="en-US" smtClean="0"/>
              <a:pPr>
                <a:defRPr/>
              </a:pPr>
              <a:t>17</a:t>
            </a:fld>
            <a:endParaRPr lang="en-GB" altLang="en-US" dirty="0"/>
          </a:p>
        </p:txBody>
      </p:sp>
    </p:spTree>
    <p:extLst>
      <p:ext uri="{BB962C8B-B14F-4D97-AF65-F5344CB8AC3E}">
        <p14:creationId xmlns:p14="http://schemas.microsoft.com/office/powerpoint/2010/main" val="1118667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114" y="452438"/>
            <a:ext cx="7886700" cy="993775"/>
          </a:xfrm>
        </p:spPr>
        <p:txBody>
          <a:bodyPr/>
          <a:lstStyle/>
          <a:p>
            <a:r>
              <a:rPr lang="en-GB" dirty="0"/>
              <a:t>Conspicuous or status-related Consumption</a:t>
            </a:r>
          </a:p>
        </p:txBody>
      </p:sp>
      <p:sp>
        <p:nvSpPr>
          <p:cNvPr id="3" name="Content Placeholder 2"/>
          <p:cNvSpPr>
            <a:spLocks noGrp="1"/>
          </p:cNvSpPr>
          <p:nvPr>
            <p:ph idx="1"/>
          </p:nvPr>
        </p:nvSpPr>
        <p:spPr>
          <a:xfrm>
            <a:off x="633067" y="1428750"/>
            <a:ext cx="7886700" cy="3262312"/>
          </a:xfrm>
        </p:spPr>
        <p:txBody>
          <a:bodyPr>
            <a:normAutofit/>
          </a:bodyPr>
          <a:lstStyle/>
          <a:p>
            <a:endParaRPr lang="en-GB" dirty="0"/>
          </a:p>
          <a:p>
            <a:r>
              <a:rPr lang="en-GB" dirty="0"/>
              <a:t>The tendency of consumers to indicate status by using goods of a higher quality or in higher quantity than what might be considered necessary*</a:t>
            </a:r>
          </a:p>
          <a:p>
            <a:r>
              <a:rPr lang="en-GB" dirty="0"/>
              <a:t>Veblen argued that signalling of status is innate in societies.</a:t>
            </a:r>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D39-567F-47A4-9152-FB5354A26436}"/>
              </a:ext>
            </a:extLst>
          </p:cNvPr>
          <p:cNvSpPr>
            <a:spLocks noGrp="1"/>
          </p:cNvSpPr>
          <p:nvPr>
            <p:ph type="title"/>
          </p:nvPr>
        </p:nvSpPr>
        <p:spPr/>
        <p:txBody>
          <a:bodyPr/>
          <a:lstStyle/>
          <a:p>
            <a:r>
              <a:rPr lang="en-GB" dirty="0"/>
              <a:t>What are “needs”?</a:t>
            </a:r>
          </a:p>
        </p:txBody>
      </p:sp>
      <p:sp>
        <p:nvSpPr>
          <p:cNvPr id="3" name="Content Placeholder 2">
            <a:extLst>
              <a:ext uri="{FF2B5EF4-FFF2-40B4-BE49-F238E27FC236}">
                <a16:creationId xmlns:a16="http://schemas.microsoft.com/office/drawing/2014/main" id="{FA1E554A-079D-44D9-8B97-FA9E72A5FFB9}"/>
              </a:ext>
            </a:extLst>
          </p:cNvPr>
          <p:cNvSpPr>
            <a:spLocks noGrp="1"/>
          </p:cNvSpPr>
          <p:nvPr>
            <p:ph idx="1"/>
          </p:nvPr>
        </p:nvSpPr>
        <p:spPr/>
        <p:txBody>
          <a:bodyPr/>
          <a:lstStyle/>
          <a:p>
            <a:r>
              <a:rPr lang="en-GB" dirty="0"/>
              <a:t>On one hand we have the view supported by Townsend that treats “needs” purely as subjective preferences</a:t>
            </a:r>
          </a:p>
          <a:p>
            <a:r>
              <a:rPr lang="en-GB" dirty="0"/>
              <a:t>On the other extreme, there is the view that “needs” should be decided by a benign central authority</a:t>
            </a:r>
          </a:p>
          <a:p>
            <a:r>
              <a:rPr lang="en-GB" dirty="0" err="1"/>
              <a:t>Doyal</a:t>
            </a:r>
            <a:r>
              <a:rPr lang="en-GB" dirty="0"/>
              <a:t> and Gough[3] define needs in terms of health and autonomy – deriving societal preconditions for them in a general theory</a:t>
            </a:r>
          </a:p>
        </p:txBody>
      </p:sp>
      <p:sp>
        <p:nvSpPr>
          <p:cNvPr id="4" name="Slide Number Placeholder 3">
            <a:extLst>
              <a:ext uri="{FF2B5EF4-FFF2-40B4-BE49-F238E27FC236}">
                <a16:creationId xmlns:a16="http://schemas.microsoft.com/office/drawing/2014/main" id="{50066A6D-8A7E-48EA-90F8-26BD6819350B}"/>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2562248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Is status demand a universal “need”?</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lstStyle/>
          <a:p>
            <a:r>
              <a:rPr lang="en-GB" dirty="0"/>
              <a:t>The public discourse often represents status consumption as something that only serves the rich (consider the recent description of Ecclestone’s home). But:</a:t>
            </a:r>
          </a:p>
          <a:p>
            <a:pPr lvl="1"/>
            <a:r>
              <a:rPr lang="en-GB" dirty="0"/>
              <a:t>Do the wealthy really need status-related consumption (more than the non-rich)?</a:t>
            </a:r>
          </a:p>
          <a:p>
            <a:pPr lvl="1"/>
            <a:r>
              <a:rPr lang="en-GB" dirty="0"/>
              <a:t>Can the poor benefit from status-related consumption?</a:t>
            </a:r>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spTree>
    <p:extLst>
      <p:ext uri="{BB962C8B-B14F-4D97-AF65-F5344CB8AC3E}">
        <p14:creationId xmlns:p14="http://schemas.microsoft.com/office/powerpoint/2010/main" val="2008994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AD1D-E574-4903-B1EB-B9478DB3B1F7}"/>
              </a:ext>
            </a:extLst>
          </p:cNvPr>
          <p:cNvSpPr>
            <a:spLocks noGrp="1"/>
          </p:cNvSpPr>
          <p:nvPr>
            <p:ph type="title"/>
          </p:nvPr>
        </p:nvSpPr>
        <p:spPr>
          <a:xfrm>
            <a:off x="625238" y="389033"/>
            <a:ext cx="7886700" cy="993775"/>
          </a:xfrm>
        </p:spPr>
        <p:txBody>
          <a:bodyPr/>
          <a:lstStyle/>
          <a:p>
            <a:r>
              <a:rPr lang="en-GB" dirty="0"/>
              <a:t>Some Assumptions</a:t>
            </a:r>
          </a:p>
        </p:txBody>
      </p:sp>
      <p:sp>
        <p:nvSpPr>
          <p:cNvPr id="3" name="Content Placeholder 2">
            <a:extLst>
              <a:ext uri="{FF2B5EF4-FFF2-40B4-BE49-F238E27FC236}">
                <a16:creationId xmlns:a16="http://schemas.microsoft.com/office/drawing/2014/main" id="{1034B864-C603-454A-B4D2-EB2CCDB5A8E6}"/>
              </a:ext>
            </a:extLst>
          </p:cNvPr>
          <p:cNvSpPr>
            <a:spLocks noGrp="1"/>
          </p:cNvSpPr>
          <p:nvPr>
            <p:ph idx="1"/>
          </p:nvPr>
        </p:nvSpPr>
        <p:spPr/>
        <p:txBody>
          <a:bodyPr/>
          <a:lstStyle/>
          <a:p>
            <a:pPr marL="0" indent="0">
              <a:buNone/>
            </a:pPr>
            <a:endParaRPr lang="en-GB" dirty="0"/>
          </a:p>
          <a:p>
            <a:r>
              <a:rPr lang="en-GB" dirty="0"/>
              <a:t>A1. </a:t>
            </a:r>
            <a:r>
              <a:rPr lang="en-GB" i="1" dirty="0"/>
              <a:t>Rational Benefit from status </a:t>
            </a:r>
            <a:r>
              <a:rPr lang="en-GB" dirty="0"/>
              <a:t>-  There is a rational benefit to be had from status consumption (otherwise consumers would stay away from it in the long-run). The consumer preferences for status are not errors in judgment. </a:t>
            </a:r>
          </a:p>
          <a:p>
            <a:r>
              <a:rPr lang="en-GB" dirty="0"/>
              <a:t>A2. </a:t>
            </a:r>
            <a:r>
              <a:rPr lang="en-GB" i="1" dirty="0"/>
              <a:t>Assets held longer than a lifetime - </a:t>
            </a:r>
            <a:r>
              <a:rPr lang="en-GB" dirty="0"/>
              <a:t>Status-related consumption that is not considered “wealth” (i.e. most of non-durable status-related consumption) cannot be inherited (bequeathed) but all else can be.</a:t>
            </a:r>
          </a:p>
          <a:p>
            <a:endParaRPr lang="en-GB" dirty="0"/>
          </a:p>
        </p:txBody>
      </p:sp>
      <p:sp>
        <p:nvSpPr>
          <p:cNvPr id="4" name="Slide Number Placeholder 3">
            <a:extLst>
              <a:ext uri="{FF2B5EF4-FFF2-40B4-BE49-F238E27FC236}">
                <a16:creationId xmlns:a16="http://schemas.microsoft.com/office/drawing/2014/main" id="{1A1FAAFD-9808-4130-AB62-27CDEE1B0648}"/>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351992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CA0-31A6-4A94-BA68-1A2739BEA033}"/>
              </a:ext>
            </a:extLst>
          </p:cNvPr>
          <p:cNvSpPr>
            <a:spLocks noGrp="1"/>
          </p:cNvSpPr>
          <p:nvPr>
            <p:ph type="title"/>
          </p:nvPr>
        </p:nvSpPr>
        <p:spPr/>
        <p:txBody>
          <a:bodyPr/>
          <a:lstStyle/>
          <a:p>
            <a:r>
              <a:rPr lang="en-GB" dirty="0"/>
              <a:t>Towards Model for Status Demand</a:t>
            </a:r>
          </a:p>
        </p:txBody>
      </p:sp>
      <p:sp>
        <p:nvSpPr>
          <p:cNvPr id="3" name="Content Placeholder 2">
            <a:extLst>
              <a:ext uri="{FF2B5EF4-FFF2-40B4-BE49-F238E27FC236}">
                <a16:creationId xmlns:a16="http://schemas.microsoft.com/office/drawing/2014/main" id="{AEDF72D7-FBD8-441D-B702-D4D577D759A8}"/>
              </a:ext>
            </a:extLst>
          </p:cNvPr>
          <p:cNvSpPr>
            <a:spLocks noGrp="1"/>
          </p:cNvSpPr>
          <p:nvPr>
            <p:ph idx="1"/>
          </p:nvPr>
        </p:nvSpPr>
        <p:spPr/>
        <p:txBody>
          <a:bodyPr>
            <a:normAutofit lnSpcReduction="10000"/>
          </a:bodyPr>
          <a:lstStyle/>
          <a:p>
            <a:r>
              <a:rPr lang="en-GB" dirty="0"/>
              <a:t>A1 ensures that all consumers benefit from expensive non-durable consumption</a:t>
            </a:r>
          </a:p>
          <a:p>
            <a:r>
              <a:rPr lang="en-GB" dirty="0"/>
              <a:t>A2 separates long-term consumption from short-term consumption while considering the differences in starting wealth of consumers</a:t>
            </a:r>
          </a:p>
          <a:p>
            <a:r>
              <a:rPr lang="en-GB" dirty="0"/>
              <a:t>Three claims about status follow:</a:t>
            </a:r>
          </a:p>
          <a:p>
            <a:pPr lvl="1"/>
            <a:r>
              <a:rPr lang="en-GB" dirty="0"/>
              <a:t>Claim 1: Status utility can be achieved both by </a:t>
            </a:r>
            <a:r>
              <a:rPr lang="en-GB" u="sng" dirty="0"/>
              <a:t>quality in non-durable consumption</a:t>
            </a:r>
            <a:r>
              <a:rPr lang="en-GB" dirty="0"/>
              <a:t> and </a:t>
            </a:r>
            <a:r>
              <a:rPr lang="en-GB" u="sng" dirty="0"/>
              <a:t>inheritable wealth </a:t>
            </a:r>
            <a:r>
              <a:rPr lang="en-GB" dirty="0"/>
              <a:t>(which includes durable consumption and other long-term characteristics such as education, social identity)</a:t>
            </a:r>
          </a:p>
          <a:p>
            <a:pPr lvl="1"/>
            <a:r>
              <a:rPr lang="en-GB" dirty="0"/>
              <a:t>Claim 2: Assets are more expensive but a more stable provider of status than non-durable consumption</a:t>
            </a:r>
          </a:p>
          <a:p>
            <a:pPr lvl="1"/>
            <a:r>
              <a:rPr lang="en-GB" dirty="0"/>
              <a:t>Claim 3: Fulfilment of minimum needs carries no status-advantage</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AEF0C8D5-20FF-4F74-ADB3-0404D56C8108}"/>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spTree>
    <p:extLst>
      <p:ext uri="{BB962C8B-B14F-4D97-AF65-F5344CB8AC3E}">
        <p14:creationId xmlns:p14="http://schemas.microsoft.com/office/powerpoint/2010/main" val="2394512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A580-D3A9-4CC4-A4CB-CCA47D7840B4}"/>
              </a:ext>
            </a:extLst>
          </p:cNvPr>
          <p:cNvSpPr>
            <a:spLocks noGrp="1"/>
          </p:cNvSpPr>
          <p:nvPr>
            <p:ph type="title"/>
          </p:nvPr>
        </p:nvSpPr>
        <p:spPr/>
        <p:txBody>
          <a:bodyPr/>
          <a:lstStyle/>
          <a:p>
            <a:r>
              <a:rPr lang="en-GB" dirty="0"/>
              <a:t>Status consumption in the literature</a:t>
            </a:r>
          </a:p>
        </p:txBody>
      </p:sp>
      <p:sp>
        <p:nvSpPr>
          <p:cNvPr id="3" name="Content Placeholder 2">
            <a:extLst>
              <a:ext uri="{FF2B5EF4-FFF2-40B4-BE49-F238E27FC236}">
                <a16:creationId xmlns:a16="http://schemas.microsoft.com/office/drawing/2014/main" id="{1093E417-6231-46A9-B4E3-9E1AE243872C}"/>
              </a:ext>
            </a:extLst>
          </p:cNvPr>
          <p:cNvSpPr>
            <a:spLocks noGrp="1"/>
          </p:cNvSpPr>
          <p:nvPr>
            <p:ph idx="1"/>
          </p:nvPr>
        </p:nvSpPr>
        <p:spPr/>
        <p:txBody>
          <a:bodyPr/>
          <a:lstStyle/>
          <a:p>
            <a:r>
              <a:rPr lang="en-GB" dirty="0"/>
              <a:t>A game-theoretic ranking model – where consumers participate with income and status goods – has been explored in the literature – often focusing on the additional utility derived from visible consumption (see Ireland[2] model and the </a:t>
            </a:r>
            <a:r>
              <a:rPr lang="en-GB" dirty="0" err="1"/>
              <a:t>Corneo</a:t>
            </a:r>
            <a:r>
              <a:rPr lang="en-GB" dirty="0"/>
              <a:t> model[5]) </a:t>
            </a:r>
          </a:p>
          <a:p>
            <a:r>
              <a:rPr lang="en-GB" dirty="0"/>
              <a:t>Questions: </a:t>
            </a:r>
          </a:p>
          <a:p>
            <a:pPr lvl="1"/>
            <a:r>
              <a:rPr lang="en-GB" dirty="0"/>
              <a:t>Is status cause or the effect of status-related consumption?</a:t>
            </a:r>
          </a:p>
          <a:p>
            <a:pPr lvl="1"/>
            <a:r>
              <a:rPr lang="en-GB" dirty="0"/>
              <a:t>Would wealth or assets influence non-durable status consumption? If so, how?</a:t>
            </a:r>
          </a:p>
          <a:p>
            <a:endParaRPr lang="en-GB" dirty="0"/>
          </a:p>
        </p:txBody>
      </p:sp>
      <p:sp>
        <p:nvSpPr>
          <p:cNvPr id="4" name="Slide Number Placeholder 3">
            <a:extLst>
              <a:ext uri="{FF2B5EF4-FFF2-40B4-BE49-F238E27FC236}">
                <a16:creationId xmlns:a16="http://schemas.microsoft.com/office/drawing/2014/main" id="{D851FA49-7966-48F7-816E-B8F99D6141E3}"/>
              </a:ext>
            </a:extLst>
          </p:cNvPr>
          <p:cNvSpPr>
            <a:spLocks noGrp="1"/>
          </p:cNvSpPr>
          <p:nvPr>
            <p:ph type="sldNum" sz="quarter" idx="12"/>
          </p:nvPr>
        </p:nvSpPr>
        <p:spPr/>
        <p:txBody>
          <a:bodyPr/>
          <a:lstStyle/>
          <a:p>
            <a:pPr>
              <a:defRPr/>
            </a:pPr>
            <a:fld id="{8E35B453-7314-4BBD-9303-11C6BECC4B0D}" type="slidenum">
              <a:rPr lang="en-GB" altLang="en-US" smtClean="0"/>
              <a:pPr>
                <a:defRPr/>
              </a:pPr>
              <a:t>7</a:t>
            </a:fld>
            <a:endParaRPr lang="en-GB" altLang="en-US" dirty="0"/>
          </a:p>
        </p:txBody>
      </p:sp>
    </p:spTree>
    <p:extLst>
      <p:ext uri="{BB962C8B-B14F-4D97-AF65-F5344CB8AC3E}">
        <p14:creationId xmlns:p14="http://schemas.microsoft.com/office/powerpoint/2010/main" val="26377053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5CA5-3ABC-4586-940F-3BA2D19EAA45}"/>
              </a:ext>
            </a:extLst>
          </p:cNvPr>
          <p:cNvSpPr>
            <a:spLocks noGrp="1"/>
          </p:cNvSpPr>
          <p:nvPr>
            <p:ph type="title"/>
          </p:nvPr>
        </p:nvSpPr>
        <p:spPr/>
        <p:txBody>
          <a:bodyPr/>
          <a:lstStyle/>
          <a:p>
            <a:r>
              <a:rPr lang="en-GB" dirty="0"/>
              <a:t>How does wealth affect consumption?</a:t>
            </a:r>
          </a:p>
        </p:txBody>
      </p:sp>
      <p:sp>
        <p:nvSpPr>
          <p:cNvPr id="3" name="Content Placeholder 2">
            <a:extLst>
              <a:ext uri="{FF2B5EF4-FFF2-40B4-BE49-F238E27FC236}">
                <a16:creationId xmlns:a16="http://schemas.microsoft.com/office/drawing/2014/main" id="{7161FE7D-6E6C-45E2-949F-1ACA7416FF51}"/>
              </a:ext>
            </a:extLst>
          </p:cNvPr>
          <p:cNvSpPr>
            <a:spLocks noGrp="1"/>
          </p:cNvSpPr>
          <p:nvPr>
            <p:ph idx="1"/>
          </p:nvPr>
        </p:nvSpPr>
        <p:spPr>
          <a:xfrm>
            <a:off x="628650" y="1370012"/>
            <a:ext cx="4095750" cy="3563937"/>
          </a:xfrm>
        </p:spPr>
        <p:txBody>
          <a:bodyPr>
            <a:normAutofit fontScale="92500" lnSpcReduction="10000"/>
          </a:bodyPr>
          <a:lstStyle/>
          <a:p>
            <a:r>
              <a:rPr lang="en-GB" dirty="0"/>
              <a:t>There is enough evidence to show that endowments cause risk-aversion (consider framing and loss aversion in prospect theory)</a:t>
            </a:r>
          </a:p>
          <a:p>
            <a:r>
              <a:rPr lang="en-GB" dirty="0"/>
              <a:t>To motivate a consumption-model, consider three players – an academic, a sportsman and an investor in a game to double their wealth with the same starting wealth. Their expectations may look like in the table.</a:t>
            </a:r>
          </a:p>
          <a:p>
            <a:r>
              <a:rPr lang="en-GB" dirty="0"/>
              <a:t>These expectations are subjective (both short-term and long-term)</a:t>
            </a:r>
          </a:p>
          <a:p>
            <a:endParaRPr lang="en-GB" dirty="0"/>
          </a:p>
        </p:txBody>
      </p:sp>
      <p:sp>
        <p:nvSpPr>
          <p:cNvPr id="4" name="Slide Number Placeholder 3">
            <a:extLst>
              <a:ext uri="{FF2B5EF4-FFF2-40B4-BE49-F238E27FC236}">
                <a16:creationId xmlns:a16="http://schemas.microsoft.com/office/drawing/2014/main" id="{CB77018F-A0E8-4002-95E8-038ECDDAF29E}"/>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graphicFrame>
        <p:nvGraphicFramePr>
          <p:cNvPr id="7" name="Table 7">
            <a:extLst>
              <a:ext uri="{FF2B5EF4-FFF2-40B4-BE49-F238E27FC236}">
                <a16:creationId xmlns:a16="http://schemas.microsoft.com/office/drawing/2014/main" id="{C609086B-0DF1-4B2E-A40E-D529AF6E5F2C}"/>
              </a:ext>
            </a:extLst>
          </p:cNvPr>
          <p:cNvGraphicFramePr>
            <a:graphicFrameLocks noGrp="1"/>
          </p:cNvGraphicFramePr>
          <p:nvPr>
            <p:extLst>
              <p:ext uri="{D42A27DB-BD31-4B8C-83A1-F6EECF244321}">
                <p14:modId xmlns:p14="http://schemas.microsoft.com/office/powerpoint/2010/main" val="1105815182"/>
              </p:ext>
            </p:extLst>
          </p:nvPr>
        </p:nvGraphicFramePr>
        <p:xfrm>
          <a:off x="4876800" y="1581150"/>
          <a:ext cx="4191000" cy="3048002"/>
        </p:xfrm>
        <a:graphic>
          <a:graphicData uri="http://schemas.openxmlformats.org/drawingml/2006/table">
            <a:tbl>
              <a:tblPr firstRow="1" bandRow="1">
                <a:tableStyleId>{6E25E649-3F16-4E02-A733-19D2CDBF48F0}</a:tableStyleId>
              </a:tblPr>
              <a:tblGrid>
                <a:gridCol w="1047750">
                  <a:extLst>
                    <a:ext uri="{9D8B030D-6E8A-4147-A177-3AD203B41FA5}">
                      <a16:colId xmlns:a16="http://schemas.microsoft.com/office/drawing/2014/main" val="3019344676"/>
                    </a:ext>
                  </a:extLst>
                </a:gridCol>
                <a:gridCol w="1047750">
                  <a:extLst>
                    <a:ext uri="{9D8B030D-6E8A-4147-A177-3AD203B41FA5}">
                      <a16:colId xmlns:a16="http://schemas.microsoft.com/office/drawing/2014/main" val="4234529950"/>
                    </a:ext>
                  </a:extLst>
                </a:gridCol>
                <a:gridCol w="1047750">
                  <a:extLst>
                    <a:ext uri="{9D8B030D-6E8A-4147-A177-3AD203B41FA5}">
                      <a16:colId xmlns:a16="http://schemas.microsoft.com/office/drawing/2014/main" val="836410542"/>
                    </a:ext>
                  </a:extLst>
                </a:gridCol>
                <a:gridCol w="1047750">
                  <a:extLst>
                    <a:ext uri="{9D8B030D-6E8A-4147-A177-3AD203B41FA5}">
                      <a16:colId xmlns:a16="http://schemas.microsoft.com/office/drawing/2014/main" val="3066453241"/>
                    </a:ext>
                  </a:extLst>
                </a:gridCol>
              </a:tblGrid>
              <a:tr h="1166813">
                <a:tc>
                  <a:txBody>
                    <a:bodyPr/>
                    <a:lstStyle/>
                    <a:p>
                      <a:r>
                        <a:rPr lang="en-GB" dirty="0"/>
                        <a:t>Likelihood of doubling the starting wealth at ages</a:t>
                      </a:r>
                    </a:p>
                  </a:txBody>
                  <a:tcPr/>
                </a:tc>
                <a:tc>
                  <a:txBody>
                    <a:bodyPr/>
                    <a:lstStyle/>
                    <a:p>
                      <a:r>
                        <a:rPr lang="en-GB" dirty="0"/>
                        <a:t>25y</a:t>
                      </a:r>
                    </a:p>
                  </a:txBody>
                  <a:tcPr/>
                </a:tc>
                <a:tc>
                  <a:txBody>
                    <a:bodyPr/>
                    <a:lstStyle/>
                    <a:p>
                      <a:r>
                        <a:rPr lang="en-GB" dirty="0"/>
                        <a:t>35y</a:t>
                      </a:r>
                    </a:p>
                  </a:txBody>
                  <a:tcPr/>
                </a:tc>
                <a:tc>
                  <a:txBody>
                    <a:bodyPr/>
                    <a:lstStyle/>
                    <a:p>
                      <a:r>
                        <a:rPr lang="en-GB" dirty="0"/>
                        <a:t>65y</a:t>
                      </a:r>
                    </a:p>
                  </a:txBody>
                  <a:tcPr/>
                </a:tc>
                <a:extLst>
                  <a:ext uri="{0D108BD9-81ED-4DB2-BD59-A6C34878D82A}">
                    <a16:rowId xmlns:a16="http://schemas.microsoft.com/office/drawing/2014/main" val="1468795186"/>
                  </a:ext>
                </a:extLst>
              </a:tr>
              <a:tr h="658813">
                <a:tc>
                  <a:txBody>
                    <a:bodyPr/>
                    <a:lstStyle/>
                    <a:p>
                      <a:r>
                        <a:rPr lang="en-GB" dirty="0"/>
                        <a:t>Academic</a:t>
                      </a:r>
                    </a:p>
                  </a:txBody>
                  <a:tcPr/>
                </a:tc>
                <a:tc>
                  <a:txBody>
                    <a:bodyPr/>
                    <a:lstStyle/>
                    <a:p>
                      <a:r>
                        <a:rPr lang="en-GB" dirty="0"/>
                        <a:t>Low</a:t>
                      </a:r>
                    </a:p>
                  </a:txBody>
                  <a:tcPr/>
                </a:tc>
                <a:tc>
                  <a:txBody>
                    <a:bodyPr/>
                    <a:lstStyle/>
                    <a:p>
                      <a:r>
                        <a:rPr lang="en-GB" dirty="0"/>
                        <a:t>Med</a:t>
                      </a:r>
                    </a:p>
                  </a:txBody>
                  <a:tcPr/>
                </a:tc>
                <a:tc>
                  <a:txBody>
                    <a:bodyPr/>
                    <a:lstStyle/>
                    <a:p>
                      <a:r>
                        <a:rPr lang="en-GB" dirty="0"/>
                        <a:t>Med</a:t>
                      </a:r>
                    </a:p>
                  </a:txBody>
                  <a:tcPr/>
                </a:tc>
                <a:extLst>
                  <a:ext uri="{0D108BD9-81ED-4DB2-BD59-A6C34878D82A}">
                    <a16:rowId xmlns:a16="http://schemas.microsoft.com/office/drawing/2014/main" val="1741381568"/>
                  </a:ext>
                </a:extLst>
              </a:tr>
              <a:tr h="611188">
                <a:tc>
                  <a:txBody>
                    <a:bodyPr/>
                    <a:lstStyle/>
                    <a:p>
                      <a:r>
                        <a:rPr lang="en-GB" dirty="0"/>
                        <a:t>Sportsman</a:t>
                      </a:r>
                    </a:p>
                  </a:txBody>
                  <a:tcPr/>
                </a:tc>
                <a:tc>
                  <a:txBody>
                    <a:bodyPr/>
                    <a:lstStyle/>
                    <a:p>
                      <a:r>
                        <a:rPr lang="en-GB" dirty="0"/>
                        <a:t>Med</a:t>
                      </a:r>
                    </a:p>
                  </a:txBody>
                  <a:tcPr/>
                </a:tc>
                <a:tc>
                  <a:txBody>
                    <a:bodyPr/>
                    <a:lstStyle/>
                    <a:p>
                      <a:r>
                        <a:rPr lang="en-GB" dirty="0"/>
                        <a:t>High</a:t>
                      </a:r>
                    </a:p>
                  </a:txBody>
                  <a:tcPr/>
                </a:tc>
                <a:tc>
                  <a:txBody>
                    <a:bodyPr/>
                    <a:lstStyle/>
                    <a:p>
                      <a:r>
                        <a:rPr lang="en-GB" dirty="0"/>
                        <a:t>Low</a:t>
                      </a:r>
                    </a:p>
                  </a:txBody>
                  <a:tcPr/>
                </a:tc>
                <a:extLst>
                  <a:ext uri="{0D108BD9-81ED-4DB2-BD59-A6C34878D82A}">
                    <a16:rowId xmlns:a16="http://schemas.microsoft.com/office/drawing/2014/main" val="4022235588"/>
                  </a:ext>
                </a:extLst>
              </a:tr>
              <a:tr h="611188">
                <a:tc>
                  <a:txBody>
                    <a:bodyPr/>
                    <a:lstStyle/>
                    <a:p>
                      <a:r>
                        <a:rPr lang="en-GB" dirty="0"/>
                        <a:t>Investor</a:t>
                      </a:r>
                    </a:p>
                  </a:txBody>
                  <a:tcPr/>
                </a:tc>
                <a:tc>
                  <a:txBody>
                    <a:bodyPr/>
                    <a:lstStyle/>
                    <a:p>
                      <a:r>
                        <a:rPr lang="en-GB" dirty="0"/>
                        <a:t>Med</a:t>
                      </a:r>
                    </a:p>
                  </a:txBody>
                  <a:tcPr/>
                </a:tc>
                <a:tc>
                  <a:txBody>
                    <a:bodyPr/>
                    <a:lstStyle/>
                    <a:p>
                      <a:r>
                        <a:rPr lang="en-GB" dirty="0"/>
                        <a:t>High</a:t>
                      </a:r>
                    </a:p>
                  </a:txBody>
                  <a:tcPr/>
                </a:tc>
                <a:tc>
                  <a:txBody>
                    <a:bodyPr/>
                    <a:lstStyle/>
                    <a:p>
                      <a:r>
                        <a:rPr lang="en-GB" dirty="0"/>
                        <a:t>High</a:t>
                      </a:r>
                    </a:p>
                  </a:txBody>
                  <a:tcPr/>
                </a:tc>
                <a:extLst>
                  <a:ext uri="{0D108BD9-81ED-4DB2-BD59-A6C34878D82A}">
                    <a16:rowId xmlns:a16="http://schemas.microsoft.com/office/drawing/2014/main" val="3922436835"/>
                  </a:ext>
                </a:extLst>
              </a:tr>
            </a:tbl>
          </a:graphicData>
        </a:graphic>
      </p:graphicFrame>
    </p:spTree>
    <p:extLst>
      <p:ext uri="{BB962C8B-B14F-4D97-AF65-F5344CB8AC3E}">
        <p14:creationId xmlns:p14="http://schemas.microsoft.com/office/powerpoint/2010/main" val="9130100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CDF-42EB-4159-85AF-04E406FD511F}"/>
              </a:ext>
            </a:extLst>
          </p:cNvPr>
          <p:cNvSpPr>
            <a:spLocks noGrp="1"/>
          </p:cNvSpPr>
          <p:nvPr>
            <p:ph type="title"/>
          </p:nvPr>
        </p:nvSpPr>
        <p:spPr/>
        <p:txBody>
          <a:bodyPr/>
          <a:lstStyle/>
          <a:p>
            <a:r>
              <a:rPr lang="en-GB" dirty="0"/>
              <a:t>How does wealth influence non-durable</a:t>
            </a:r>
            <a:br>
              <a:rPr lang="en-GB" dirty="0"/>
            </a:br>
            <a:r>
              <a:rPr lang="en-GB" dirty="0"/>
              <a:t>consumption?</a:t>
            </a:r>
          </a:p>
        </p:txBody>
      </p:sp>
      <p:sp>
        <p:nvSpPr>
          <p:cNvPr id="3" name="Content Placeholder 2">
            <a:extLst>
              <a:ext uri="{FF2B5EF4-FFF2-40B4-BE49-F238E27FC236}">
                <a16:creationId xmlns:a16="http://schemas.microsoft.com/office/drawing/2014/main" id="{12ACA305-4662-4E70-8B58-1DE02FD84E67}"/>
              </a:ext>
            </a:extLst>
          </p:cNvPr>
          <p:cNvSpPr>
            <a:spLocks noGrp="1"/>
          </p:cNvSpPr>
          <p:nvPr>
            <p:ph idx="1"/>
          </p:nvPr>
        </p:nvSpPr>
        <p:spPr>
          <a:xfrm>
            <a:off x="628650" y="1268413"/>
            <a:ext cx="7886700" cy="3262312"/>
          </a:xfrm>
        </p:spPr>
        <p:txBody>
          <a:bodyPr>
            <a:normAutofit fontScale="92500" lnSpcReduction="20000"/>
          </a:bodyPr>
          <a:lstStyle/>
          <a:p>
            <a:r>
              <a:rPr lang="en-GB" dirty="0"/>
              <a:t>The three players may achieve a fulfilment of their status goals with varied states of material wealth– but their “material wealth” is independent of their subjective view of status</a:t>
            </a:r>
          </a:p>
          <a:p>
            <a:r>
              <a:rPr lang="en-GB" dirty="0"/>
              <a:t>The perceived status can be interpreted as a view of this material status (under uncertainty) based on the subjective probability of every player</a:t>
            </a:r>
          </a:p>
          <a:p>
            <a:r>
              <a:rPr lang="en-GB" dirty="0"/>
              <a:t>We have thus associated risk-seeking or risk-averse behaviours to the players. Hence a utility function that formalises the preferences of the three professionals should allow them to interpret the probability of wealth gain differently.</a:t>
            </a:r>
          </a:p>
          <a:p>
            <a:r>
              <a:rPr lang="en-GB" dirty="0"/>
              <a:t>Status is constituted both in this subjective probability and material status</a:t>
            </a:r>
          </a:p>
          <a:p>
            <a:r>
              <a:rPr lang="en-GB" dirty="0"/>
              <a:t>In the behavioural economics literature, the effect of status and durable goods is often modelled with varied discounting rates [4]</a:t>
            </a:r>
          </a:p>
          <a:p>
            <a:pPr marL="0" indent="0">
              <a:buNone/>
            </a:pPr>
            <a:endParaRPr lang="en-GB" dirty="0"/>
          </a:p>
        </p:txBody>
      </p:sp>
      <p:sp>
        <p:nvSpPr>
          <p:cNvPr id="4" name="Slide Number Placeholder 3">
            <a:extLst>
              <a:ext uri="{FF2B5EF4-FFF2-40B4-BE49-F238E27FC236}">
                <a16:creationId xmlns:a16="http://schemas.microsoft.com/office/drawing/2014/main" id="{7A99688F-80A2-4F60-A3D1-E064E4DB8076}"/>
              </a:ext>
            </a:extLst>
          </p:cNvPr>
          <p:cNvSpPr>
            <a:spLocks noGrp="1"/>
          </p:cNvSpPr>
          <p:nvPr>
            <p:ph type="sldNum" sz="quarter" idx="12"/>
          </p:nvPr>
        </p:nvSpPr>
        <p:spPr/>
        <p:txBody>
          <a:bodyPr/>
          <a:lstStyle/>
          <a:p>
            <a:pPr>
              <a:defRPr/>
            </a:pPr>
            <a:fld id="{8E35B453-7314-4BBD-9303-11C6BECC4B0D}" type="slidenum">
              <a:rPr lang="en-GB" altLang="en-US" smtClean="0"/>
              <a:pPr>
                <a:defRPr/>
              </a:pPr>
              <a:t>9</a:t>
            </a:fld>
            <a:endParaRPr lang="en-GB" altLang="en-US" dirty="0"/>
          </a:p>
        </p:txBody>
      </p:sp>
    </p:spTree>
    <p:extLst>
      <p:ext uri="{BB962C8B-B14F-4D97-AF65-F5344CB8AC3E}">
        <p14:creationId xmlns:p14="http://schemas.microsoft.com/office/powerpoint/2010/main" val="37525767"/>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8766</TotalTime>
  <Words>1642</Words>
  <Application>Microsoft Office PowerPoint</Application>
  <PresentationFormat>On-screen Show (16:9)</PresentationFormat>
  <Paragraphs>146</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Cambria Math</vt:lpstr>
      <vt:lpstr>Arial</vt:lpstr>
      <vt:lpstr>Effra</vt:lpstr>
      <vt:lpstr>Calibri Light</vt:lpstr>
      <vt:lpstr>Effra Bold</vt:lpstr>
      <vt:lpstr>Effra Light</vt:lpstr>
      <vt:lpstr>Calibri</vt:lpstr>
      <vt:lpstr>UoR Theme</vt:lpstr>
      <vt:lpstr>Office Theme</vt:lpstr>
      <vt:lpstr>Status Consumption and  Intertemporal Substitution</vt:lpstr>
      <vt:lpstr>Conspicuous or status-related Consumption</vt:lpstr>
      <vt:lpstr>What are “needs”?</vt:lpstr>
      <vt:lpstr>Is status demand a universal “need”?</vt:lpstr>
      <vt:lpstr>Some Assumptions</vt:lpstr>
      <vt:lpstr>Towards Model for Status Demand</vt:lpstr>
      <vt:lpstr>Status consumption in the literature</vt:lpstr>
      <vt:lpstr>How does wealth affect consumption?</vt:lpstr>
      <vt:lpstr>How does wealth influence non-durable consumption?</vt:lpstr>
      <vt:lpstr>Discounting of net worth</vt:lpstr>
      <vt:lpstr>Intertemporal substitution</vt:lpstr>
      <vt:lpstr>Observed variables in the model</vt:lpstr>
      <vt:lpstr>The role of two uncertainties</vt:lpstr>
      <vt:lpstr>A Stochastic Model</vt:lpstr>
      <vt:lpstr>A simpler non-stochastic formulation</vt:lpstr>
      <vt:lpstr>Empirical Concerns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 Srivastava</cp:lastModifiedBy>
  <cp:revision>439</cp:revision>
  <cp:lastPrinted>2016-03-21T20:49:46Z</cp:lastPrinted>
  <dcterms:created xsi:type="dcterms:W3CDTF">2016-03-21T20:49:46Z</dcterms:created>
  <dcterms:modified xsi:type="dcterms:W3CDTF">2020-02-13T11:08:14Z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