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9" r:id="rId2"/>
  </p:sldMasterIdLst>
  <p:notesMasterIdLst>
    <p:notesMasterId r:id="rId23"/>
  </p:notesMasterIdLst>
  <p:handoutMasterIdLst>
    <p:handoutMasterId r:id="rId24"/>
  </p:handoutMasterIdLst>
  <p:sldIdLst>
    <p:sldId id="301" r:id="rId3"/>
    <p:sldId id="302" r:id="rId4"/>
    <p:sldId id="262" r:id="rId5"/>
    <p:sldId id="340" r:id="rId6"/>
    <p:sldId id="341" r:id="rId7"/>
    <p:sldId id="317" r:id="rId8"/>
    <p:sldId id="338" r:id="rId9"/>
    <p:sldId id="342" r:id="rId10"/>
    <p:sldId id="339" r:id="rId11"/>
    <p:sldId id="344" r:id="rId12"/>
    <p:sldId id="324" r:id="rId13"/>
    <p:sldId id="346" r:id="rId14"/>
    <p:sldId id="345" r:id="rId15"/>
    <p:sldId id="348" r:id="rId16"/>
    <p:sldId id="349" r:id="rId17"/>
    <p:sldId id="350" r:id="rId18"/>
    <p:sldId id="343" r:id="rId19"/>
    <p:sldId id="347" r:id="rId20"/>
    <p:sldId id="337" r:id="rId21"/>
    <p:sldId id="320" r:id="rId22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Cambria Math" panose="02040503050406030204" pitchFamily="18" charset="0"/>
      <p:regular r:id="rId31"/>
    </p:embeddedFont>
    <p:embeddedFont>
      <p:font typeface="Effra" panose="020B0604020202020204" charset="0"/>
      <p:regular r:id="rId32"/>
      <p:bold r:id="rId33"/>
      <p:italic r:id="rId34"/>
      <p:boldItalic r:id="rId35"/>
    </p:embeddedFont>
    <p:embeddedFont>
      <p:font typeface="Effra Bold" panose="020B0604020202020204" charset="0"/>
      <p:bold r:id="rId36"/>
    </p:embeddedFont>
    <p:embeddedFont>
      <p:font typeface="Effra Light" panose="020B0604020202020204" charset="0"/>
      <p:regular r:id="rId37"/>
      <p:italic r:id="rId38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990" autoAdjust="0"/>
  </p:normalViewPr>
  <p:slideViewPr>
    <p:cSldViewPr>
      <p:cViewPr varScale="1">
        <p:scale>
          <a:sx n="114" d="100"/>
          <a:sy n="114" d="100"/>
        </p:scale>
        <p:origin x="114" y="612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10/22/2021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10/22/2021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C138-A0C4-4340-B74D-6F0CD4DEC2CD}" type="datetimeFigureOut">
              <a:rPr lang="en-US" altLang="en-US"/>
              <a:pPr>
                <a:defRPr/>
              </a:pPr>
              <a:t>10/22/2021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E3E1-EDE7-4033-BA08-0F365519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4133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B6EF-FA4B-4EBE-AF6A-7A35928A581D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5B453-7314-4BBD-9303-11C6BECC4B0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5936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A8456-EFE9-4973-A4DC-8967F112F6FD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A458-A00F-4FCF-A4D2-CE35A112759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528002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32CB-609A-4073-A00A-2C8A7923E480}" type="datetimeFigureOut">
              <a:rPr lang="en-US" altLang="en-US"/>
              <a:pPr>
                <a:defRPr/>
              </a:pPr>
              <a:t>10/22/2021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C033-1D56-4E21-9D51-FFCA08BF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3037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30D0-F1F8-45C1-A1BC-22A99C13BE84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FC41-64C0-445B-B5F6-BF3E976EB4A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3767721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FA37-56EC-4856-AA87-0FB37638EE1E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04A5-F6AC-43BF-B975-8B278B8ABAB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4515899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33F0-C866-49CD-9A8D-87C788497108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F0013-1DD6-4175-BFB9-CB285DE913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080802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C874-228D-4345-BCB2-1B94E993F020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3C0A-43B8-4C34-B1A8-5838DA63F31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7949907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9DC9-2CCD-454E-B26E-EDCE3CD1F413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806E-E709-44A5-86CC-0759AFD0503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7261759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A7C-D904-4027-8E63-FF373CAAA7C0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1D77-F33D-4C03-A50B-E50B32F194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3017326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48E6C-542A-4D49-9BFD-9EC0C2896A1E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04E0-16D6-484B-BD7B-7CE13B5C5C2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1201962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4B7259-E53C-4944-AAB1-4536724CCE7B}" type="datetimeFigureOut">
              <a:rPr lang="en-US"/>
              <a:pPr>
                <a:defRPr/>
              </a:pPr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1ECBDC-BA20-4E38-84DE-8B1F7CDA5A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2055" name="Picture 53" descr="Device-black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50" descr="Device-wine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55" descr="Device-white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3" r:id="rId2"/>
    <p:sldLayoutId id="2147483704" r:id="rId3"/>
    <p:sldLayoutId id="2147483731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under extreme inequalities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the consumer avails utility from both non-durable excess and durable consumption, we have a log-linear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An empirical method can be specified as long as the following linear differential equation has a solution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  <a:blipFill>
                <a:blip r:embed="rId2"/>
                <a:stretch>
                  <a:fillRect l="-520" t="-1869" r="-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031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9E65-D10B-4CD2-BE37-9B781D7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attempt to look at how excess non-durable consumption varies across durable goods possession levels </a:t>
            </a:r>
          </a:p>
          <a:p>
            <a:r>
              <a:rPr lang="en-GB" dirty="0"/>
              <a:t>Local non-durable consumption is relative to local </a:t>
            </a:r>
          </a:p>
          <a:p>
            <a:r>
              <a:rPr lang="en-GB" dirty="0"/>
              <a:t>A necessary implication of the model is that consumers with both lower durable consumption and lower relative excess cannot compete with the consumer for whom both are higher </a:t>
            </a:r>
          </a:p>
          <a:p>
            <a:r>
              <a:rPr lang="en-GB" dirty="0"/>
              <a:t>The framework can be easily extended to other economies – because of surveying difference economies – we rely only on excluding asset costs from non-durable consumption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805145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A37-7993-450F-8C74-F359EBC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economies – the role of occupation vs region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532F-81CE-4C13-8B35-E11C80EB3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551"/>
            <a:ext cx="6991350" cy="609600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Using income data, we </a:t>
            </a:r>
            <a:r>
              <a:rPr lang="en-US" sz="1600" dirty="0" err="1"/>
              <a:t>standardise</a:t>
            </a:r>
            <a:r>
              <a:rPr lang="en-US" sz="1600" dirty="0"/>
              <a:t> occupations into occupation ranks for comparison across economies</a:t>
            </a:r>
          </a:p>
          <a:p>
            <a:r>
              <a:rPr lang="en-US" sz="1600" dirty="0"/>
              <a:t>Occupational and Asset differences are shown in the following chart. </a:t>
            </a:r>
            <a:r>
              <a:rPr lang="en-US" sz="1600"/>
              <a:t>A more </a:t>
            </a:r>
            <a:r>
              <a:rPr lang="en-US" sz="1600" dirty="0"/>
              <a:t>even distribution of assets and occupation-levels seems evident </a:t>
            </a:r>
            <a:r>
              <a:rPr lang="en-US" sz="1600"/>
              <a:t>in Nigeria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F4EE-6F49-4F2E-A328-04EE6321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9B358B4-E12F-4435-A592-FAA9CE7B2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38364"/>
            <a:ext cx="2971800" cy="2892875"/>
          </a:xfrm>
          <a:prstGeom prst="rect">
            <a:avLst/>
          </a:prstGeom>
        </p:spPr>
      </p:pic>
      <p:pic>
        <p:nvPicPr>
          <p:cNvPr id="8" name="Picture 7" descr="Chart, map, scatter chart&#10;&#10;Description automatically generated">
            <a:extLst>
              <a:ext uri="{FF2B5EF4-FFF2-40B4-BE49-F238E27FC236}">
                <a16:creationId xmlns:a16="http://schemas.microsoft.com/office/drawing/2014/main" id="{5CA7E0AA-476B-48D2-AAB5-EAD5DAB2E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30" y="2272692"/>
            <a:ext cx="3975269" cy="20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13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2F4-8715-4E89-B522-B7A6F868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5579-4D02-46AC-9555-391AF1EE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  <p:pic>
        <p:nvPicPr>
          <p:cNvPr id="9" name="Content Placeholder 8" descr="Chart, surface chart&#10;&#10;Description automatically generated">
            <a:extLst>
              <a:ext uri="{FF2B5EF4-FFF2-40B4-BE49-F238E27FC236}">
                <a16:creationId xmlns:a16="http://schemas.microsoft.com/office/drawing/2014/main" id="{2F44EB68-6EAC-4D8A-A9BE-C188D8D96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72" y="2036158"/>
            <a:ext cx="1997048" cy="1779386"/>
          </a:xfr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2DACF70-3526-48F7-B2CD-D876BD7A9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1" name="Picture 10" descr="Chart, surface chart&#10;&#10;Description automatically generated">
            <a:extLst>
              <a:ext uri="{FF2B5EF4-FFF2-40B4-BE49-F238E27FC236}">
                <a16:creationId xmlns:a16="http://schemas.microsoft.com/office/drawing/2014/main" id="{0F0EFEBC-031D-4E4E-863A-235E67A60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98021"/>
            <a:ext cx="3550646" cy="2571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FC69C-10DC-455C-A3E3-A0D266968018}"/>
              </a:ext>
            </a:extLst>
          </p:cNvPr>
          <p:cNvSpPr txBox="1"/>
          <p:nvPr/>
        </p:nvSpPr>
        <p:spPr>
          <a:xfrm>
            <a:off x="381000" y="1259604"/>
            <a:ext cx="5787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Non-food expenditures are much higher</a:t>
            </a:r>
          </a:p>
          <a:p>
            <a:r>
              <a:rPr lang="en-US" dirty="0"/>
              <a:t>in the east of the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Vast asset differences exist across the country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495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11C6-2E3A-434D-BCD6-4260203D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C6AE5-087E-444F-A88E-E5A926F2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  <p:pic>
        <p:nvPicPr>
          <p:cNvPr id="6" name="Picture 5" descr="Chart, surface chart&#10;&#10;Description automatically generated">
            <a:extLst>
              <a:ext uri="{FF2B5EF4-FFF2-40B4-BE49-F238E27FC236}">
                <a16:creationId xmlns:a16="http://schemas.microsoft.com/office/drawing/2014/main" id="{EA0629CF-8138-4C40-BE3D-7FF7A1CC3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612" y="1243984"/>
            <a:ext cx="3981423" cy="2054834"/>
          </a:xfrm>
          <a:prstGeom prst="rect">
            <a:avLst/>
          </a:prstGeom>
        </p:spPr>
      </p:pic>
      <p:pic>
        <p:nvPicPr>
          <p:cNvPr id="8" name="Picture 7" descr="Diagram, engineering drawing&#10;&#10;Description automatically generated">
            <a:extLst>
              <a:ext uri="{FF2B5EF4-FFF2-40B4-BE49-F238E27FC236}">
                <a16:creationId xmlns:a16="http://schemas.microsoft.com/office/drawing/2014/main" id="{CD96B21B-A10D-40B4-9995-F64BED23E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2920891"/>
            <a:ext cx="3905249" cy="2015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18A1C-773A-4167-8D22-F50953D03EDF}"/>
              </a:ext>
            </a:extLst>
          </p:cNvPr>
          <p:cNvSpPr txBox="1"/>
          <p:nvPr/>
        </p:nvSpPr>
        <p:spPr>
          <a:xfrm>
            <a:off x="228600" y="1243984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asset differences are relatively flat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north-east of the country has higher food expenditure but the coastal south-west has higher non-food expenditure</a:t>
            </a:r>
          </a:p>
        </p:txBody>
      </p:sp>
    </p:spTree>
    <p:extLst>
      <p:ext uri="{BB962C8B-B14F-4D97-AF65-F5344CB8AC3E}">
        <p14:creationId xmlns:p14="http://schemas.microsoft.com/office/powerpoint/2010/main" val="10021408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60FA-F0DF-4A97-856A-75DEAC2C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5467350" cy="993775"/>
          </a:xfrm>
        </p:spPr>
        <p:txBody>
          <a:bodyPr/>
          <a:lstStyle/>
          <a:p>
            <a:r>
              <a:rPr lang="en-US" dirty="0"/>
              <a:t>Interpreting non-parametric and descriptive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0137-2BE4-428C-841E-90F63B600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pPr lvl="1"/>
            <a:r>
              <a:rPr lang="en-GB" dirty="0"/>
              <a:t>The non-parametric view of data shows vast differences in assets</a:t>
            </a:r>
          </a:p>
          <a:p>
            <a:pPr lvl="1"/>
            <a:r>
              <a:rPr lang="en-GB" dirty="0"/>
              <a:t>The overall role of occupation is strong in Tanzania</a:t>
            </a:r>
          </a:p>
          <a:p>
            <a:pPr lvl="1"/>
            <a:r>
              <a:rPr lang="en-GB" dirty="0"/>
              <a:t>The south and east of Tanzania are too far apart in assets and have incomparable amenities. This is less so in the central parts of </a:t>
            </a:r>
          </a:p>
          <a:p>
            <a:pPr lvl="1"/>
            <a:r>
              <a:rPr lang="en-GB" dirty="0"/>
              <a:t>The subjective well being does not align with the asset distribution</a:t>
            </a:r>
          </a:p>
          <a:p>
            <a:r>
              <a:rPr lang="en-GB" dirty="0"/>
              <a:t>Nigeria</a:t>
            </a:r>
          </a:p>
          <a:p>
            <a:pPr lvl="1"/>
            <a:r>
              <a:rPr lang="en-GB" dirty="0"/>
              <a:t>The asset differences are fewer</a:t>
            </a:r>
          </a:p>
          <a:p>
            <a:pPr lvl="1"/>
            <a:r>
              <a:rPr lang="en-GB" dirty="0"/>
              <a:t>The role of occupation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1B95-CA29-4AC8-BE6E-FF6E70DA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218875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031C-2123-4FF1-BCC7-6F2D113A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Quantile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2EAC1-F444-4637-9CC5-DE39E6E1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584F-DFF9-47E8-8C04-DAFFDF47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672374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8992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Finer details with quantile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3294190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62A-E2C5-4015-9F48-E21EBBE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different from visible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5D5A-616B-4E7A-B5B6-2C1A87AD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038"/>
            <a:ext cx="7886700" cy="3262312"/>
          </a:xfrm>
        </p:spPr>
        <p:txBody>
          <a:bodyPr>
            <a:normAutofit/>
          </a:bodyPr>
          <a:lstStyle/>
          <a:p>
            <a:r>
              <a:rPr lang="en-GB" dirty="0"/>
              <a:t>The LSMS data shows many opportunities for visible consumption – e.g. marriage price, expenditure on carpets rugs – but there too the effect of urban-rural differences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7299-24FE-4400-A473-449518E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220266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 J Ireland, “On limiting the market for status signals,” </a:t>
            </a:r>
            <a:r>
              <a:rPr lang="en-GB" i="1" dirty="0"/>
              <a:t>Journal of Public Economics</a:t>
            </a:r>
            <a:r>
              <a:rPr lang="en-GB" dirty="0"/>
              <a:t>, 1994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 </a:t>
            </a:r>
            <a:r>
              <a:rPr lang="en-GB" dirty="0" err="1"/>
              <a:t>Doyal</a:t>
            </a:r>
            <a:r>
              <a:rPr lang="en-GB" dirty="0"/>
              <a:t> and I Gough, </a:t>
            </a:r>
            <a:r>
              <a:rPr lang="en-GB" i="1" dirty="0"/>
              <a:t>A Theory of Human Need, </a:t>
            </a:r>
            <a:r>
              <a:rPr lang="en-GB" dirty="0"/>
              <a:t>Palgrave London 1991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Robert H Frank, “The Demand for Unobservable and Other </a:t>
            </a:r>
            <a:r>
              <a:rPr lang="en-US" dirty="0" err="1"/>
              <a:t>Nonpositional</a:t>
            </a:r>
            <a:r>
              <a:rPr lang="en-US" dirty="0"/>
              <a:t> Goods”, </a:t>
            </a:r>
            <a:r>
              <a:rPr lang="en-GB" i="1" dirty="0"/>
              <a:t>The American Economic Review, </a:t>
            </a:r>
            <a:r>
              <a:rPr lang="en-GB" dirty="0"/>
              <a:t>vol. 75(1), pp. 101-116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GB" dirty="0"/>
              <a:t>G </a:t>
            </a:r>
            <a:r>
              <a:rPr lang="en-GB" dirty="0" err="1"/>
              <a:t>Corneo</a:t>
            </a:r>
            <a:r>
              <a:rPr lang="en-GB" dirty="0"/>
              <a:t> and O Jeanne, “Conspicuous consumption, snobbism and conformism,” </a:t>
            </a:r>
            <a:r>
              <a:rPr lang="en-GB" i="1" dirty="0"/>
              <a:t>Journal of Public Economics</a:t>
            </a:r>
            <a:r>
              <a:rPr lang="en-GB" dirty="0"/>
              <a:t>, vol. 66, pp. 55–71, 1997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few perspectives:</a:t>
            </a:r>
            <a:endParaRPr lang="en-US" i="1" dirty="0"/>
          </a:p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Post-war </a:t>
            </a:r>
            <a:r>
              <a:rPr lang="en-US" dirty="0" err="1"/>
              <a:t>commercialisation</a:t>
            </a:r>
            <a:r>
              <a:rPr lang="en-US" dirty="0"/>
              <a:t> and advertising has removed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labour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GB" dirty="0"/>
              <a:t>consumption influence </a:t>
            </a:r>
            <a:r>
              <a:rPr lang="en-US" dirty="0"/>
              <a:t>s</a:t>
            </a:r>
            <a:r>
              <a:rPr lang="en-GB" dirty="0"/>
              <a:t>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Before one can evaluate a model for status consumption, consider if status – view as a social position based on wealth/occupation –should determine consumption or if consumption itself predominantly could determines status. </a:t>
            </a:r>
          </a:p>
          <a:p>
            <a:r>
              <a:rPr lang="en-GB" dirty="0"/>
              <a:t>To answer this in empirical terms, one needs to define both status and status goods</a:t>
            </a:r>
          </a:p>
          <a:p>
            <a:r>
              <a:rPr lang="en-GB" dirty="0"/>
              <a:t>We consider status as expected future wealth and the status value from consumption as a combination of durable consumption and non-durable consumption in excess of needs</a:t>
            </a:r>
          </a:p>
          <a:p>
            <a:r>
              <a:rPr lang="en-GB" dirty="0"/>
              <a:t>This is different from visible good view but we believe that this definition is more generic for comparison between disparate economies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26071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and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assumptions to support our definition:</a:t>
            </a:r>
          </a:p>
          <a:p>
            <a:pPr marL="0" indent="0">
              <a:buNone/>
            </a:pPr>
            <a:r>
              <a:rPr lang="en-GB" dirty="0"/>
              <a:t>A1. </a:t>
            </a:r>
            <a:r>
              <a:rPr lang="en-GB" i="1" dirty="0"/>
              <a:t>Rational Benefit from status consumption </a:t>
            </a:r>
            <a:r>
              <a:rPr lang="en-GB" dirty="0"/>
              <a:t>-  There is a rational benefit to be had from status consumption (otherwise consumers would stay away from it in the long-run).</a:t>
            </a:r>
          </a:p>
          <a:p>
            <a:pPr marL="0" indent="0">
              <a:buNone/>
            </a:pPr>
            <a:r>
              <a:rPr lang="en-GB" dirty="0"/>
              <a:t>A2. </a:t>
            </a:r>
            <a:r>
              <a:rPr lang="en-GB" i="1" dirty="0"/>
              <a:t>Longevity of Durable goods - </a:t>
            </a:r>
            <a:r>
              <a:rPr lang="en-GB" dirty="0"/>
              <a:t>Status-related consumption that is not considered “wealth” (i.e. most of non-durable status-related consumption) cannot be inherited (bequeathed) but all else can be.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18718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A1 (benefit from status consumption) ensures that all consumers – and hence the representative consumer in our model - benefit from expensive non-durable consumption</a:t>
            </a:r>
          </a:p>
          <a:p>
            <a:r>
              <a:rPr lang="en-GB" dirty="0"/>
              <a:t>A2 (durable good longevity) separates the long-term consumption from short-term consumption in the context of differences in starting wealth of the consumers.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 Non-Durable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What are needs? </a:t>
            </a:r>
            <a:r>
              <a:rPr lang="en-GB" dirty="0"/>
              <a:t>We accept the </a:t>
            </a:r>
            <a:r>
              <a:rPr lang="en-GB" dirty="0" err="1"/>
              <a:t>Doyal</a:t>
            </a:r>
            <a:r>
              <a:rPr lang="en-GB" dirty="0"/>
              <a:t>-Gough view which considers needs as only a guarantee of health and autonomy. </a:t>
            </a:r>
          </a:p>
          <a:p>
            <a:r>
              <a:rPr lang="en-GB" i="1" dirty="0"/>
              <a:t>What is excess? </a:t>
            </a:r>
            <a:r>
              <a:rPr lang="en-GB" dirty="0"/>
              <a:t>Thus status is not a basic need. Arguing that different households cannot have different basic except for age-composition and cardinality, we thus argue that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Anything above the cost of needs of some potential status value to the consumer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 durable goods purchased also of some status value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94467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EBB5-8A45-4C76-ABE2-4A3C95E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Goods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146-E2CC-49F4-95A5-01CD8B2F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goods that can be transferred over generation as the durable goods relevant for status consumption. Rest is considered non-durable.</a:t>
            </a:r>
          </a:p>
          <a:p>
            <a:r>
              <a:rPr lang="en-US" dirty="0"/>
              <a:t>The LSMS survey which we rely upon provides assets owned by consumers for all the countries surveyed.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751B-63E1-4A8E-8F20-9D7D686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53149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With the two assumption we thus claim that:</a:t>
                </a:r>
              </a:p>
              <a:p>
                <a:pPr lvl="1"/>
                <a:r>
                  <a:rPr lang="en-GB" dirty="0"/>
                  <a:t>Claim 1: Status utility can be achieved both by </a:t>
                </a:r>
                <a:r>
                  <a:rPr lang="en-GB" u="sng" dirty="0"/>
                  <a:t>excess non-durable consumption</a:t>
                </a:r>
                <a:r>
                  <a:rPr lang="en-GB" dirty="0"/>
                  <a:t> and </a:t>
                </a:r>
                <a:r>
                  <a:rPr lang="en-GB" u="sng" dirty="0"/>
                  <a:t>inheritable durable goods</a:t>
                </a:r>
                <a:endParaRPr lang="en-GB" dirty="0"/>
              </a:p>
              <a:p>
                <a:pPr lvl="1"/>
                <a:r>
                  <a:rPr lang="en-GB" dirty="0"/>
                  <a:t>Claim 2: Fulfilment of minimum needs carries no status-advantage</a:t>
                </a:r>
              </a:p>
              <a:p>
                <a:r>
                  <a:rPr lang="en-GB" dirty="0"/>
                  <a:t>The above can now be integrated in an intertemporal substitution framework</a:t>
                </a:r>
              </a:p>
              <a:p>
                <a:r>
                  <a:rPr lang="en-GB" dirty="0"/>
                  <a:t>The consumer budget consists of the costs of owning assets, the excess non-durable consumption and the needs implied by her family units – these are easy to distinguish in the empirical data</a:t>
                </a:r>
              </a:p>
              <a:p>
                <a:r>
                  <a:rPr lang="en-GB" dirty="0"/>
                  <a:t>With the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</a:t>
                </a:r>
                <a:r>
                  <a:rPr lang="en-US" dirty="0"/>
                  <a:t> need-units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 the non-durable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the level of richness in her neighbourhood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an associated cost-function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GB" dirty="0"/>
                  <a:t>or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08600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13027</TotalTime>
  <Words>1101</Words>
  <Application>Microsoft Office PowerPoint</Application>
  <PresentationFormat>On-screen Show (16:9)</PresentationFormat>
  <Paragraphs>117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Effra Light</vt:lpstr>
      <vt:lpstr>Calibri Light</vt:lpstr>
      <vt:lpstr>Cambria Math</vt:lpstr>
      <vt:lpstr>Effra</vt:lpstr>
      <vt:lpstr>Calibri</vt:lpstr>
      <vt:lpstr>Arial</vt:lpstr>
      <vt:lpstr>Effra Bold</vt:lpstr>
      <vt:lpstr>UoR Theme</vt:lpstr>
      <vt:lpstr>Office Theme</vt:lpstr>
      <vt:lpstr>Status Consumption under extreme inequalities</vt:lpstr>
      <vt:lpstr>Conspicuous or status-related Consumption</vt:lpstr>
      <vt:lpstr>Why do we want status goods?</vt:lpstr>
      <vt:lpstr>Does consumption influence status?</vt:lpstr>
      <vt:lpstr>Status and Consumption</vt:lpstr>
      <vt:lpstr>A model for Status Demand </vt:lpstr>
      <vt:lpstr>Excess Non-Durable Consumption</vt:lpstr>
      <vt:lpstr>Durable Goods</vt:lpstr>
      <vt:lpstr>A model for Status Demand</vt:lpstr>
      <vt:lpstr>A model for Status Demand (contd.)</vt:lpstr>
      <vt:lpstr>Classification of items</vt:lpstr>
      <vt:lpstr>Comparing two economies – the role of occupation vs region</vt:lpstr>
      <vt:lpstr>Tanzania</vt:lpstr>
      <vt:lpstr>Nigeria</vt:lpstr>
      <vt:lpstr>Interpreting non-parametric and descriptive data</vt:lpstr>
      <vt:lpstr>Parametric Quantile Analysis</vt:lpstr>
      <vt:lpstr>Tanzania</vt:lpstr>
      <vt:lpstr>Finer details with quantile regression</vt:lpstr>
      <vt:lpstr>How is this different from visible consumption?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569</cp:revision>
  <cp:lastPrinted>2016-03-21T20:49:46Z</cp:lastPrinted>
  <dcterms:created xsi:type="dcterms:W3CDTF">2016-03-21T20:49:46Z</dcterms:created>
  <dcterms:modified xsi:type="dcterms:W3CDTF">2021-10-22T13:16:38Z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