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17"/>
  </p:notesMasterIdLst>
  <p:handoutMasterIdLst>
    <p:handoutMasterId r:id="rId18"/>
  </p:handoutMasterIdLst>
  <p:sldIdLst>
    <p:sldId id="301" r:id="rId3"/>
    <p:sldId id="302" r:id="rId4"/>
    <p:sldId id="315" r:id="rId5"/>
    <p:sldId id="316" r:id="rId6"/>
    <p:sldId id="317" r:id="rId7"/>
    <p:sldId id="326" r:id="rId8"/>
    <p:sldId id="319" r:id="rId9"/>
    <p:sldId id="327" r:id="rId10"/>
    <p:sldId id="322" r:id="rId11"/>
    <p:sldId id="324" r:id="rId12"/>
    <p:sldId id="328" r:id="rId13"/>
    <p:sldId id="329" r:id="rId14"/>
    <p:sldId id="325" r:id="rId15"/>
    <p:sldId id="320" r:id="rId16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  <p:embeddedFont>
      <p:font typeface="Effra" panose="020B0604020202020204" charset="0"/>
      <p:regular r:id="rId26"/>
      <p:bold r:id="rId27"/>
      <p:italic r:id="rId28"/>
      <p:boldItalic r:id="rId29"/>
    </p:embeddedFont>
    <p:embeddedFont>
      <p:font typeface="Effra Bold" panose="020B0604020202020204" charset="0"/>
      <p:bold r:id="rId30"/>
    </p:embeddedFont>
    <p:embeddedFont>
      <p:font typeface="Effra Light" panose="020B0604020202020204" charset="0"/>
      <p:regular r:id="rId31"/>
      <p:italic r:id="rId32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 autoAdjust="0"/>
    <p:restoredTop sz="95990" autoAdjust="0"/>
  </p:normalViewPr>
  <p:slideViewPr>
    <p:cSldViewPr>
      <p:cViewPr varScale="1">
        <p:scale>
          <a:sx n="140" d="100"/>
          <a:sy n="140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and </a:t>
            </a:r>
            <a:br>
              <a:rPr lang="en-GB" dirty="0"/>
            </a:br>
            <a:r>
              <a:rPr lang="en-GB" dirty="0"/>
              <a:t>Intertemporal Substitution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Intertemporal Substitution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C9E65-D10B-4CD2-BE37-9B781D744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Consider the assets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personal characteristics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(education, occupation, class etc.) that may influence consumer decision</a:t>
                </a:r>
              </a:p>
              <a:p>
                <a:r>
                  <a:rPr lang="en-GB" dirty="0"/>
                  <a:t>Consider also that the consumer needs grow and contract in her lifetime described by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intertemporal problem would consider the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the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by the consumer – a decision exercised with the knowledge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 the short-run,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does not change - so the consumer only views the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her lifetime</a:t>
                </a:r>
              </a:p>
              <a:p>
                <a:r>
                  <a:rPr lang="en-GB" dirty="0"/>
                  <a:t>Consider two risks - first associated with the rise in income (call 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) and the second associated with the windfall or loss (call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The two risks (rather than one) allow the consumer to deviate from the direction where income is smoothened (i.e. more risk results in more saving)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C9E65-D10B-4CD2-BE37-9B781D744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3178" r="-9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70425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181-116C-4EC2-9CED-27F331B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Stochastic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9D061-7C30-4649-A206-50FFAEFA9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consumer would solve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- given a utility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 This would solve a stochastic dynamic optimisation problem – whose solution can often only be obtained through simulations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9D061-7C30-4649-A206-50FFAEFA9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6" b="-4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497DD-EA4E-4EC4-844C-D5327A2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62547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BFB1-E711-46FE-9640-ACB1653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for a non-stochastic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D304-52FB-40B2-8A70-166828E9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017A4-2421-4F46-9E41-19A7140A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1176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4707-8F64-4DB9-8603-C0BD55EA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close is this with reality?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76F0-9B0A-46DC-BD18-29A51356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Credit plays a significant role in the current setting (directly to consumers or through governments in the LDCs) – thus requiring us to consider interest rates</a:t>
            </a:r>
          </a:p>
          <a:p>
            <a:r>
              <a:rPr lang="en-GB" dirty="0"/>
              <a:t>Credit can also be seen as a means to bring discipline in the </a:t>
            </a:r>
            <a:r>
              <a:rPr lang="en-GB"/>
              <a:t>consumer behaviour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CE9F-02CD-4400-AC8B-651B026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82291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necessary*</a:t>
            </a:r>
          </a:p>
          <a:p>
            <a:r>
              <a:rPr lang="en-GB" dirty="0"/>
              <a:t>Veblen argued that signalling of status is innate in societies.</a:t>
            </a:r>
          </a:p>
          <a:p>
            <a:r>
              <a:rPr lang="en-GB" dirty="0"/>
              <a:t>Frederic Hirsch and Robert Frank have argued for status needs to be considered in consumption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conspicuous consumption universal?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public discourse regards it as something that only serves the rich (recent description of Ecclestone’s home is a great example). Is that true?</a:t>
            </a:r>
          </a:p>
          <a:p>
            <a:pPr lvl="1"/>
            <a:r>
              <a:rPr lang="en-GB" dirty="0"/>
              <a:t>Do the rich wealthy really status consumption (more than the non-rich)?</a:t>
            </a:r>
          </a:p>
          <a:p>
            <a:pPr lvl="1"/>
            <a:r>
              <a:rPr lang="en-GB" dirty="0"/>
              <a:t>Can the poor benefit from status-related consumption?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89940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AD1D-E574-4903-B1EB-B9478DB3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for a status demand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B864-C603-454A-B4D2-EB2CCDB5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A1. There is a rational benefit to be had from status consumption (otherwise consumers would stay away from it in the long-run)</a:t>
            </a:r>
          </a:p>
          <a:p>
            <a:r>
              <a:rPr lang="en-GB" dirty="0"/>
              <a:t>A2. Status-related consumption that is not considered “wealth” (most of the non-durable status-related consumption) cannot be inherited and thus cannot be passed across generations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FAAFD-9808-4130-AB62-27CDEE1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19923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representative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A1 ensures that all consumers benefit from non-durable consumption</a:t>
            </a:r>
          </a:p>
          <a:p>
            <a:r>
              <a:rPr lang="en-GB" dirty="0"/>
              <a:t>A2 separates long-term consumption from short-term consumption</a:t>
            </a:r>
          </a:p>
          <a:p>
            <a:r>
              <a:rPr lang="en-GB" dirty="0"/>
              <a:t>It is easy to determine in the empirical data – which characteristics can be passed down to generations</a:t>
            </a:r>
          </a:p>
          <a:p>
            <a:r>
              <a:rPr lang="en-GB" dirty="0"/>
              <a:t>Claim 1: Status can come from either quality in non-durable consumption or wealth (which is durable consumption plus other long-term characteristics)</a:t>
            </a:r>
          </a:p>
          <a:p>
            <a:r>
              <a:rPr lang="en-GB" dirty="0"/>
              <a:t>Claim 2: Assets are more expensive but a certain provider of status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CA5-3ABC-4586-940F-3BA2D19E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influences purchase of assets?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FE7D-6E6C-45E2-949F-1ACA7416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deciding whether to purchase assets or quality, does it matter how much wealth (or long term stability of income) the consumer has?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018F-A0E8-4002-95E8-038ECDD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130100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49FF-94AB-43BE-955A-70AC5499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the Intertemporal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4E67-8473-48DA-B844-1CF82984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poor and the rich may consider different factors for purchasing assets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The poor would need confidence (or credit) that the income and savings would rise to asset price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The rich would need confidence that their wealth would be unaffected by the asset purchase</a:t>
            </a:r>
          </a:p>
          <a:p>
            <a:pPr marL="685800" lvl="1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The confidence however is subject to how the consumers perceive the respective risks. Thus against the usual direction:</a:t>
            </a:r>
          </a:p>
          <a:p>
            <a:pPr lvl="1"/>
            <a:r>
              <a:rPr lang="en-GB" dirty="0"/>
              <a:t>Sb with less income stability may believe in possibility of a windfall </a:t>
            </a:r>
          </a:p>
          <a:p>
            <a:pPr lvl="1"/>
            <a:r>
              <a:rPr lang="en-GB" dirty="0"/>
              <a:t>Sb with high income stability may be fearful of a downturn</a:t>
            </a:r>
          </a:p>
          <a:p>
            <a:pPr lvl="1"/>
            <a:endParaRPr lang="en-GB" dirty="0"/>
          </a:p>
          <a:p>
            <a:r>
              <a:rPr lang="en-GB" dirty="0"/>
              <a:t>A probabilistic model should allow the behaviours in both directions</a:t>
            </a:r>
          </a:p>
          <a:p>
            <a:r>
              <a:rPr lang="en-GB" dirty="0"/>
              <a:t>How does this fit into the intertemporal substitution problem?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EE81-FFB1-444B-B700-32CA442F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11742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6EA-A658-4479-A37B-FE625FD1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Intertemporal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CB51-E049-4B31-96C0-5896D9AB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that Intertemporal substitution problem is one where consumer can either choose to consume now or accumulate in the future</a:t>
            </a:r>
          </a:p>
          <a:p>
            <a:pPr lvl="1"/>
            <a:r>
              <a:rPr lang="en-GB" dirty="0"/>
              <a:t>The first applications of the technique were performed with the data on savings, interest rate and consumption. The framework (Euler Equations) allows us to test assertions such as the life-cycle assumption, Permanent Income or random-walk hypothesis (see Deaton)</a:t>
            </a:r>
          </a:p>
          <a:p>
            <a:pPr lvl="1"/>
            <a:r>
              <a:rPr lang="en-GB" dirty="0"/>
              <a:t>The “wealth” in such models is the monetary wealth (as in PIH)</a:t>
            </a:r>
          </a:p>
          <a:p>
            <a:pPr lvl="1"/>
            <a:r>
              <a:rPr lang="en-GB" dirty="0"/>
              <a:t>We seek a model with the effects of non-monetary wealth as well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2E85-D1E5-48B1-967D-204D65DC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62257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CDF-42EB-4159-85AF-04E406FD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status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A305-4662-4E70-8B58-1DE02FD8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Consider a PhD student, a professional boxer and a banker – all have different considerations of wealth and status</a:t>
            </a:r>
          </a:p>
          <a:p>
            <a:r>
              <a:rPr lang="en-GB" dirty="0"/>
              <a:t>Higher status for all of them would mean different things but their financial decisions would be determined by the same notion of wealth – let’s call it material status</a:t>
            </a:r>
          </a:p>
          <a:p>
            <a:r>
              <a:rPr lang="en-GB" dirty="0"/>
              <a:t>The real probability of the ownership of the same material status varies significantly across the three professionals</a:t>
            </a:r>
          </a:p>
          <a:p>
            <a:r>
              <a:rPr lang="en-GB" dirty="0"/>
              <a:t>Status is a subjective perception of the real probability of wealth transition </a:t>
            </a:r>
          </a:p>
          <a:p>
            <a:r>
              <a:rPr lang="en-GB" dirty="0"/>
              <a:t>A utility function that formalises the preferences of the three professionals, would allow them to assign different weights to the probability of wealth gain in the real world </a:t>
            </a:r>
          </a:p>
          <a:p>
            <a:r>
              <a:rPr lang="en-GB" dirty="0"/>
              <a:t>Usually one needs to make the subjective probabilities coherent for analysis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688F-80A2-4F60-A3D1-E064E4DB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40838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939</Words>
  <Application>Microsoft Office PowerPoint</Application>
  <PresentationFormat>On-screen Show (16:9)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Effra</vt:lpstr>
      <vt:lpstr>Cambria Math</vt:lpstr>
      <vt:lpstr>Arial</vt:lpstr>
      <vt:lpstr>Effra Light</vt:lpstr>
      <vt:lpstr>Effra Bold</vt:lpstr>
      <vt:lpstr>Calibri Light</vt:lpstr>
      <vt:lpstr>UoR Theme</vt:lpstr>
      <vt:lpstr>Office Theme</vt:lpstr>
      <vt:lpstr>Status Consumption and  Intertemporal Substitution</vt:lpstr>
      <vt:lpstr>Conspicuous or status-related Consumption</vt:lpstr>
      <vt:lpstr>Is conspicuous consumption universal?</vt:lpstr>
      <vt:lpstr>Assumptions for a status demand model</vt:lpstr>
      <vt:lpstr>The representative consumer</vt:lpstr>
      <vt:lpstr>What influences purchase of assets?</vt:lpstr>
      <vt:lpstr>Enter the Intertemporal substitution</vt:lpstr>
      <vt:lpstr>Recap: Intertemporal substitution</vt:lpstr>
      <vt:lpstr>Where does status fit in?</vt:lpstr>
      <vt:lpstr>Intertemporal Substitution</vt:lpstr>
      <vt:lpstr>A Stochastic Model</vt:lpstr>
      <vt:lpstr>Solution for a non-stochastic formulation</vt:lpstr>
      <vt:lpstr>How close is this with reality?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389</cp:revision>
  <cp:lastPrinted>2016-03-21T20:49:46Z</cp:lastPrinted>
  <dcterms:created xsi:type="dcterms:W3CDTF">2016-03-21T20:49:46Z</dcterms:created>
  <dcterms:modified xsi:type="dcterms:W3CDTF">2020-02-10T10:02:12Z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