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840" r:id="rId2"/>
  </p:sldMasterIdLst>
  <p:notesMasterIdLst>
    <p:notesMasterId r:id="rId29"/>
  </p:notesMasterIdLst>
  <p:handoutMasterIdLst>
    <p:handoutMasterId r:id="rId30"/>
  </p:handoutMasterIdLst>
  <p:sldIdLst>
    <p:sldId id="301" r:id="rId3"/>
    <p:sldId id="302" r:id="rId4"/>
    <p:sldId id="355" r:id="rId5"/>
    <p:sldId id="262" r:id="rId6"/>
    <p:sldId id="340" r:id="rId7"/>
    <p:sldId id="341" r:id="rId8"/>
    <p:sldId id="317" r:id="rId9"/>
    <p:sldId id="338" r:id="rId10"/>
    <p:sldId id="342" r:id="rId11"/>
    <p:sldId id="339" r:id="rId12"/>
    <p:sldId id="344" r:id="rId13"/>
    <p:sldId id="346" r:id="rId14"/>
    <p:sldId id="345" r:id="rId15"/>
    <p:sldId id="348" r:id="rId16"/>
    <p:sldId id="349" r:id="rId17"/>
    <p:sldId id="350" r:id="rId18"/>
    <p:sldId id="356" r:id="rId19"/>
    <p:sldId id="357" r:id="rId20"/>
    <p:sldId id="343" r:id="rId21"/>
    <p:sldId id="353" r:id="rId22"/>
    <p:sldId id="347" r:id="rId23"/>
    <p:sldId id="354" r:id="rId24"/>
    <p:sldId id="324" r:id="rId25"/>
    <p:sldId id="337" r:id="rId26"/>
    <p:sldId id="351" r:id="rId27"/>
    <p:sldId id="320" r:id="rId28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ambria Math" panose="02040503050406030204" pitchFamily="18" charset="0"/>
      <p:regular r:id="rId37"/>
    </p:embeddedFont>
    <p:embeddedFont>
      <p:font typeface="Effra" panose="020B0604020202020204" charset="0"/>
      <p:regular r:id="rId38"/>
      <p:bold r:id="rId39"/>
      <p:italic r:id="rId40"/>
      <p:boldItalic r:id="rId41"/>
    </p:embeddedFont>
    <p:embeddedFont>
      <p:font typeface="Effra Bold" panose="020B0604020202020204" charset="0"/>
      <p:bold r:id="rId42"/>
    </p:embeddedFont>
    <p:embeddedFont>
      <p:font typeface="Effra Light" panose="020B0604020202020204" charset="0"/>
      <p:regular r:id="rId43"/>
      <p:italic r:id="rId44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990" autoAdjust="0"/>
  </p:normalViewPr>
  <p:slideViewPr>
    <p:cSldViewPr>
      <p:cViewPr varScale="1">
        <p:scale>
          <a:sx n="137" d="100"/>
          <a:sy n="137" d="100"/>
        </p:scale>
        <p:origin x="120" y="24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is that the consumer spending on non-durable consumption inclusive of food is influence by her total expenditure (depending on her own income) and the overall factors.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552EB4-1397-4A19-91D2-50C32A30D6EE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51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10/24/2021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10/24/2021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96C138-A0C4-4340-B74D-6F0CD4DEC2CD}" type="datetimeFigureOut">
              <a:rPr lang="en-US" altLang="en-US" smtClean="0"/>
              <a:pPr>
                <a:defRPr/>
              </a:pPr>
              <a:t>10/24/2021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E3E1-EDE7-4033-BA08-0F3655193C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6685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B6EF-FA4B-4EBE-AF6A-7A35928A581D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81900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A8456-EFE9-4973-A4DC-8967F112F6FD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EA458-A00F-4FCF-A4D2-CE35A11275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730714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7432CB-609A-4073-A00A-2C8A7923E480}" type="datetimeFigureOut">
              <a:rPr lang="en-US" altLang="en-US" smtClean="0"/>
              <a:pPr>
                <a:defRPr/>
              </a:pPr>
              <a:t>10/24/2021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C033-1D56-4E21-9D51-FFCA08BFD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4665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F30D0-F1F8-45C1-A1BC-22A99C13BE84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9FC41-64C0-445B-B5F6-BF3E976EB4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77089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3FA37-56EC-4856-AA87-0FB37638EE1E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4A5-F6AC-43BF-B975-8B278B8ABAB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397627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D33F0-C866-49CD-9A8D-87C788497108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0013-1DD6-4175-BFB9-CB285DE9137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17270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BC874-228D-4345-BCB2-1B94E993F020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3C0A-43B8-4C34-B1A8-5838DA63F31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958134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99DC9-2CCD-454E-B26E-EDCE3CD1F413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806E-E709-44A5-86CC-0759AFD0503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4688316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2A7C-D904-4027-8E63-FF373CAAA7C0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11D77-F33D-4C03-A50B-E50B32F194BF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120410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48E6C-542A-4D49-9BFD-9EC0C2896A1E}" type="datetimeFigureOut">
              <a:rPr lang="en-US" smtClean="0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B04E0-16D6-484B-BD7B-7CE13B5C5C2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925994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7" name="Picture 53" descr="Device-black">
            <a:extLst>
              <a:ext uri="{FF2B5EF4-FFF2-40B4-BE49-F238E27FC236}">
                <a16:creationId xmlns:a16="http://schemas.microsoft.com/office/drawing/2014/main" id="{3A24FCD6-0B1E-4096-8613-7A86472A83DA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>
            <a:extLst>
              <a:ext uri="{FF2B5EF4-FFF2-40B4-BE49-F238E27FC236}">
                <a16:creationId xmlns:a16="http://schemas.microsoft.com/office/drawing/2014/main" id="{DD84E441-00C2-4CBD-8DFF-AE1278F363AF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>
            <a:extLst>
              <a:ext uri="{FF2B5EF4-FFF2-40B4-BE49-F238E27FC236}">
                <a16:creationId xmlns:a16="http://schemas.microsoft.com/office/drawing/2014/main" id="{5ECD53A7-D67C-4C96-AD87-AA8E0C774F9E}"/>
              </a:ext>
            </a:extLst>
          </p:cNvPr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under extreme inequalities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Status 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dirty="0"/>
                  <a:t>With the two assumption A1 and A2 we thus claim that:</a:t>
                </a:r>
              </a:p>
              <a:p>
                <a:pPr lvl="1"/>
                <a:r>
                  <a:rPr lang="en-GB" dirty="0"/>
                  <a:t>Claim 1: Status utility can be achieved both by </a:t>
                </a:r>
                <a:r>
                  <a:rPr lang="en-GB" u="sng" dirty="0"/>
                  <a:t>excess non-durable consumption</a:t>
                </a:r>
                <a:r>
                  <a:rPr lang="en-GB" dirty="0"/>
                  <a:t> and </a:t>
                </a:r>
                <a:r>
                  <a:rPr lang="en-GB" u="sng" dirty="0"/>
                  <a:t>inheritable durable goods</a:t>
                </a:r>
                <a:endParaRPr lang="en-GB" dirty="0"/>
              </a:p>
              <a:p>
                <a:pPr lvl="1"/>
                <a:r>
                  <a:rPr lang="en-GB" dirty="0"/>
                  <a:t>Claim 2: Fulfilment of minimum needs carries no status-advantage</a:t>
                </a:r>
              </a:p>
              <a:p>
                <a:r>
                  <a:rPr lang="en-GB" dirty="0"/>
                  <a:t>The consumer budget consists of the costs of owning assets, the excess non-durable consumption and the needs implied by her family units – these are easy to distinguish in the empirical data</a:t>
                </a:r>
              </a:p>
              <a:p>
                <a:r>
                  <a:rPr lang="en-GB" dirty="0"/>
                  <a:t>With the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</a:t>
                </a:r>
                <a:r>
                  <a:rPr lang="en-US" dirty="0"/>
                  <a:t> need-units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 the non-durable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the level of richness in her neighbourhood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an associated cost-function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2243" b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08600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consumer avails utility from both non-durable excess and durable consumption, we have a log-linear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An empirical method can be specified as long as the following linear differential equation has a solution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  <a:blipFill>
                <a:blip r:embed="rId2"/>
                <a:stretch>
                  <a:fillRect l="-520" t="-1869" r="-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031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A37-7993-450F-8C74-F359EBC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economies – the role of occupation vs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532F-81CE-4C13-8B35-E11C80EB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551"/>
            <a:ext cx="6991350" cy="60960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Using income data, we </a:t>
            </a:r>
            <a:r>
              <a:rPr lang="en-US" sz="1600" dirty="0" err="1"/>
              <a:t>standardise</a:t>
            </a:r>
            <a:r>
              <a:rPr lang="en-US" sz="1600" dirty="0"/>
              <a:t> occupations into occupation ranks for comparison across economies</a:t>
            </a:r>
          </a:p>
          <a:p>
            <a:r>
              <a:rPr lang="en-US" sz="1600" dirty="0"/>
              <a:t>Occupational and Asset differences are shown in the following chart. A more even distribution of assets and occupation-levels seems evident in Nigeria.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F4EE-6F49-4F2E-A328-04EE6321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9B358B4-E12F-4435-A592-FAA9CE7B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38364"/>
            <a:ext cx="2971800" cy="2892875"/>
          </a:xfrm>
          <a:prstGeom prst="rect">
            <a:avLst/>
          </a:prstGeom>
        </p:spPr>
      </p:pic>
      <p:pic>
        <p:nvPicPr>
          <p:cNvPr id="8" name="Picture 7" descr="Chart, map, scatter chart&#10;&#10;Description automatically generated">
            <a:extLst>
              <a:ext uri="{FF2B5EF4-FFF2-40B4-BE49-F238E27FC236}">
                <a16:creationId xmlns:a16="http://schemas.microsoft.com/office/drawing/2014/main" id="{5CA7E0AA-476B-48D2-AAB5-EAD5DAB2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30" y="2272692"/>
            <a:ext cx="3975269" cy="20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3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F4-8715-4E89-B522-B7A6F86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5829"/>
            <a:ext cx="7886700" cy="993775"/>
          </a:xfrm>
        </p:spPr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2F44EB68-6EAC-4D8A-A9BE-C188D8D9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72" y="2036158"/>
            <a:ext cx="1997048" cy="17793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5579-4D02-46AC-9555-391AF1EE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2DACF70-3526-48F7-B2CD-D876BD7A9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0F0EFEBC-031D-4E4E-863A-235E67A6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8021"/>
            <a:ext cx="3550646" cy="2571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FC69C-10DC-455C-A3E3-A0D266968018}"/>
              </a:ext>
            </a:extLst>
          </p:cNvPr>
          <p:cNvSpPr txBox="1"/>
          <p:nvPr/>
        </p:nvSpPr>
        <p:spPr>
          <a:xfrm>
            <a:off x="381000" y="1259604"/>
            <a:ext cx="6076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Non-food expenditures are much higher</a:t>
            </a:r>
          </a:p>
          <a:p>
            <a:r>
              <a:rPr lang="en-US" dirty="0"/>
              <a:t>in the east of the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Vast differences in asset ownership across the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495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1C6-2E3A-434D-BCD6-4260203D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6AE5-087E-444F-A88E-E5A926F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EA0629CF-8138-4C40-BE3D-7FF7A1CC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12" y="1243984"/>
            <a:ext cx="3981423" cy="2054834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CD96B21B-A10D-40B4-9995-F64BED23E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920891"/>
            <a:ext cx="3905249" cy="2015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18A1C-773A-4167-8D22-F50953D03EDF}"/>
              </a:ext>
            </a:extLst>
          </p:cNvPr>
          <p:cNvSpPr txBox="1"/>
          <p:nvPr/>
        </p:nvSpPr>
        <p:spPr>
          <a:xfrm>
            <a:off x="228600" y="1243984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asset differences are relatively flat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north-east of the country has higher food expenditure but the coastal south-west has higher non-food expenditure</a:t>
            </a:r>
          </a:p>
        </p:txBody>
      </p:sp>
    </p:spTree>
    <p:extLst>
      <p:ext uri="{BB962C8B-B14F-4D97-AF65-F5344CB8AC3E}">
        <p14:creationId xmlns:p14="http://schemas.microsoft.com/office/powerpoint/2010/main" val="1002140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60FA-F0DF-4A97-856A-75DEAC2C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5467350" cy="99377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Interpreting non-parametric and descriptive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0137-2BE4-428C-841E-90F63B60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pPr lvl="1"/>
            <a:r>
              <a:rPr lang="en-GB" dirty="0"/>
              <a:t>There are vast differences in assets</a:t>
            </a:r>
          </a:p>
          <a:p>
            <a:pPr lvl="1"/>
            <a:r>
              <a:rPr lang="en-GB" dirty="0"/>
              <a:t>Occupational differences across regions are high </a:t>
            </a:r>
          </a:p>
          <a:p>
            <a:pPr lvl="1"/>
            <a:r>
              <a:rPr lang="en-GB" dirty="0"/>
              <a:t>The south and east of Tanzania are too far apart in assets and have incomparable amenities. This is less so in the central parts.</a:t>
            </a:r>
          </a:p>
          <a:p>
            <a:pPr lvl="1"/>
            <a:r>
              <a:rPr lang="en-GB" dirty="0"/>
              <a:t>The subjective well being does not align with the asset distribution.</a:t>
            </a:r>
          </a:p>
          <a:p>
            <a:r>
              <a:rPr lang="en-GB" dirty="0"/>
              <a:t>Nigeria</a:t>
            </a:r>
          </a:p>
          <a:p>
            <a:pPr lvl="1"/>
            <a:r>
              <a:rPr lang="en-GB" dirty="0"/>
              <a:t>The asset differences are fewer</a:t>
            </a:r>
          </a:p>
          <a:p>
            <a:pPr lvl="1"/>
            <a:r>
              <a:rPr lang="en-GB" dirty="0"/>
              <a:t>The role of education is also significant</a:t>
            </a:r>
          </a:p>
          <a:p>
            <a:pPr lvl="1"/>
            <a:r>
              <a:rPr lang="en-GB" dirty="0"/>
              <a:t>Occupational differences more uniform across regions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1B95-CA29-4AC8-BE6E-FF6E70DA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18875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031C-2123-4FF1-BCC7-6F2D113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Analysis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2EAC1-F444-4637-9CC5-DE39E6E18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Model – The goal is to understand whether non-durable consumption is influenced more by asset-inequalities or local non-durable consumption </a:t>
                </a:r>
              </a:p>
              <a:p>
                <a:pPr lvl="1"/>
                <a:r>
                  <a:rPr lang="en-US" dirty="0"/>
                  <a:t>Independent Variable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</m:sub>
                    </m:sSub>
                  </m:oMath>
                </a14:m>
                <a:r>
                  <a:rPr lang="en-US" dirty="0"/>
                  <a:t> - the non-durable consumption including food</a:t>
                </a:r>
              </a:p>
              <a:p>
                <a:pPr lvl="1"/>
                <a:r>
                  <a:rPr lang="en-US" dirty="0"/>
                  <a:t>Dependent (Control)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total per-head non-durable consumption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- logarithm of mean asset values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area around the consumer’s district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𝑛𝑒𝑒𝑑𝑠</m:t>
                        </m:r>
                      </m:sub>
                    </m:sSub>
                  </m:oMath>
                </a14:m>
                <a:r>
                  <a:rPr lang="en-US" dirty="0"/>
                  <a:t> - inferred as the average cost-per-head of non-durable consumption inclusive of food evaluated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area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2EAC1-F444-4637-9CC5-DE39E6E18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584F-DFF9-47E8-8C04-DAFFDF47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67237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031C-2123-4FF1-BCC7-6F2D113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Analysis (contd.)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584F-DFF9-47E8-8C04-DAFFDF47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CCFD3-1797-4004-ABAE-13F1EDA2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91559"/>
            <a:ext cx="3042485" cy="3575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C7AAE1-E54F-4EFF-ADFD-1F35900A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92" y="1191559"/>
            <a:ext cx="2879743" cy="376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67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B59B-B4FA-4A7F-8CAD-830A4B2E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Analysis (contd.)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4432F-36CF-47D4-BF49-038A8A4D8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The “classic” demand-equation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</m:sub>
                    </m:sSub>
                  </m:oMath>
                </a14:m>
                <a:r>
                  <a:rPr lang="en-US" dirty="0"/>
                  <a:t> - the budget share of food and other non-durable consumption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the total budget comprising of asset values (purchased) and non-durable consumption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𝑛𝑒𝑒𝑑𝑠</m:t>
                        </m:r>
                      </m:sub>
                    </m:sSub>
                  </m:oMath>
                </a14:m>
                <a:r>
                  <a:rPr lang="en-US" dirty="0"/>
                  <a:t> - average cost-per-head of non-durable consumption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- logarithm of mean asset values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area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4432F-36CF-47D4-BF49-038A8A4D8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430" r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F4743-7AB2-4022-8A4C-7FDE0743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32642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8992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774729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 - 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3294190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 - 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51381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9E65-D10B-4CD2-BE37-9B781D7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necessary implication of the model is that consumers with both lower durable consumption and lower relative excess cannot compete with the consumer for whom both are higher </a:t>
            </a:r>
          </a:p>
          <a:p>
            <a:r>
              <a:rPr lang="en-GB" dirty="0"/>
              <a:t>The framework can be easily extended to other economies – because of surveying difference economies – we rely only on excluding asset costs from non-durable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20287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62A-E2C5-4015-9F48-E21EBBE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is this different from visible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D5A-616B-4E7A-B5B6-2C1A87A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038"/>
            <a:ext cx="7886700" cy="3262312"/>
          </a:xfrm>
        </p:spPr>
        <p:txBody>
          <a:bodyPr>
            <a:normAutofit/>
          </a:bodyPr>
          <a:lstStyle/>
          <a:p>
            <a:r>
              <a:rPr lang="en-GB" dirty="0"/>
              <a:t>The LSMS data shows many opportunities for visible consumption – e.g. marriage price, expenditure on carpets rugs – but there too the effect of urban-rural differences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7299-24FE-4400-A473-449518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22026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7AE3-B683-4179-8BD5-52FEE88B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C9CC-D538-4838-9085-322F9C3B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food a basic need ?</a:t>
            </a:r>
          </a:p>
          <a:p>
            <a:pPr lvl="1"/>
            <a:r>
              <a:rPr lang="en-US" dirty="0"/>
              <a:t>On one hand, food is a basic need (the current assumption)</a:t>
            </a:r>
          </a:p>
          <a:p>
            <a:pPr lvl="1"/>
            <a:r>
              <a:rPr lang="en-US" dirty="0"/>
              <a:t>There is quite a lot of support for a pressure on food quality in sub-Saharan Africa. Would food quality difference be “visible” for status?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A330B-09B6-4480-8A46-540F0717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17859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 J Ireland, “On limiting the market for status signals,” </a:t>
            </a:r>
            <a:r>
              <a:rPr lang="en-GB" i="1" dirty="0"/>
              <a:t>Journal of Public Economics</a:t>
            </a:r>
            <a:r>
              <a:rPr lang="en-GB" dirty="0"/>
              <a:t>, 1994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 </a:t>
            </a:r>
            <a:r>
              <a:rPr lang="en-GB" dirty="0" err="1"/>
              <a:t>Doyal</a:t>
            </a:r>
            <a:r>
              <a:rPr lang="en-GB" dirty="0"/>
              <a:t> and I Gough, </a:t>
            </a:r>
            <a:r>
              <a:rPr lang="en-GB" i="1" dirty="0"/>
              <a:t>A Theory of Human Need, </a:t>
            </a:r>
            <a:r>
              <a:rPr lang="en-GB" dirty="0"/>
              <a:t>Palgrave London 1991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Robert H Frank, “The Demand for Unobservable and Other </a:t>
            </a:r>
            <a:r>
              <a:rPr lang="en-US" dirty="0" err="1"/>
              <a:t>Nonpositional</a:t>
            </a:r>
            <a:r>
              <a:rPr lang="en-US" dirty="0"/>
              <a:t> Goods”, </a:t>
            </a:r>
            <a:r>
              <a:rPr lang="en-GB" i="1" dirty="0"/>
              <a:t>The American Economic Review, </a:t>
            </a:r>
            <a:r>
              <a:rPr lang="en-GB" dirty="0"/>
              <a:t>vol. 75(1), pp. 101-116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GB" dirty="0"/>
              <a:t>G </a:t>
            </a:r>
            <a:r>
              <a:rPr lang="en-GB" dirty="0" err="1"/>
              <a:t>Corneo</a:t>
            </a:r>
            <a:r>
              <a:rPr lang="en-GB" dirty="0"/>
              <a:t> and O Jeanne, “Conspicuous consumption, snobbism and conformism,” </a:t>
            </a:r>
            <a:r>
              <a:rPr lang="en-GB" i="1" dirty="0"/>
              <a:t>Journal of Public Economics</a:t>
            </a:r>
            <a:r>
              <a:rPr lang="en-GB" dirty="0"/>
              <a:t>, vol. 66, pp. 55–71, 1997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>
            <a:normAutofit fontScale="90000"/>
          </a:bodyPr>
          <a:lstStyle/>
          <a:p>
            <a:r>
              <a:rPr lang="en-GB" dirty="0"/>
              <a:t>Does status consumption exist in </a:t>
            </a:r>
            <a:br>
              <a:rPr lang="en-GB" dirty="0"/>
            </a:br>
            <a:r>
              <a:rPr lang="en-GB" dirty="0"/>
              <a:t>developing countries?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For</a:t>
            </a:r>
          </a:p>
          <a:p>
            <a:pPr lvl="1"/>
            <a:r>
              <a:rPr lang="en-GB" dirty="0"/>
              <a:t>Regardless of poverty levels, status competitions are universal</a:t>
            </a:r>
          </a:p>
          <a:p>
            <a:pPr lvl="1"/>
            <a:r>
              <a:rPr lang="en-GB" dirty="0"/>
              <a:t>There is a reference level for all consumer choice (poorer countries have a lower reference level)</a:t>
            </a:r>
          </a:p>
          <a:p>
            <a:r>
              <a:rPr lang="en-GB" dirty="0"/>
              <a:t>Against</a:t>
            </a:r>
          </a:p>
          <a:p>
            <a:pPr lvl="1"/>
            <a:r>
              <a:rPr lang="en-GB" dirty="0"/>
              <a:t>Most consumers struggle to meet basic needs. So status is inseparable from fulfilling basic needs</a:t>
            </a:r>
          </a:p>
          <a:p>
            <a:pPr lvl="1"/>
            <a:r>
              <a:rPr lang="en-GB" dirty="0"/>
              <a:t>The income differences are wide for there to be any use of status consumption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5469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perspectives:</a:t>
            </a:r>
            <a:endParaRPr lang="en-US" i="1" dirty="0"/>
          </a:p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Post-war commercialisation and advertising has removed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GB" dirty="0"/>
              <a:t>consumption influence </a:t>
            </a:r>
            <a:r>
              <a:rPr lang="en-US" dirty="0"/>
              <a:t>s</a:t>
            </a:r>
            <a:r>
              <a:rPr lang="en-GB" dirty="0"/>
              <a:t>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Before we talk about a model for status consumption, consider if status – viewed as a social position based on wealth/occupation –determines consumption or if instead, consumption itself predominantly drives status </a:t>
            </a:r>
          </a:p>
          <a:p>
            <a:r>
              <a:rPr lang="en-GB" dirty="0"/>
              <a:t>This is an empirical assessment and requires us to define what status and status goods mean in a particular socio-cultural context</a:t>
            </a:r>
          </a:p>
          <a:p>
            <a:r>
              <a:rPr lang="en-GB" dirty="0"/>
              <a:t>Since we wish to compare status consumption across economies, we consider status as expected future wealth and the status value from consumption. The latter is a combination of durable consumption and non-durable consumption in excess of needs</a:t>
            </a:r>
          </a:p>
          <a:p>
            <a:r>
              <a:rPr lang="en-GB" dirty="0"/>
              <a:t>This is more general than the visible goods view and serves as a generic way of comparing status consumption across different economies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6071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assumptions to support our definitions and the model:</a:t>
            </a:r>
          </a:p>
          <a:p>
            <a:pPr marL="0" indent="0">
              <a:buNone/>
            </a:pPr>
            <a:r>
              <a:rPr lang="en-GB" dirty="0"/>
              <a:t>A1. </a:t>
            </a:r>
            <a:r>
              <a:rPr lang="en-GB" i="1" dirty="0"/>
              <a:t>Rational Benefit from status consumption </a:t>
            </a:r>
            <a:r>
              <a:rPr lang="en-GB" dirty="0"/>
              <a:t>-  There is a rational benefit to be had from status consumption (otherwise consumers would stay away from it in the long-run).</a:t>
            </a:r>
          </a:p>
          <a:p>
            <a:pPr marL="0" indent="0">
              <a:buNone/>
            </a:pPr>
            <a:r>
              <a:rPr lang="en-GB" dirty="0"/>
              <a:t>A2. </a:t>
            </a:r>
            <a:r>
              <a:rPr lang="en-GB" i="1" dirty="0"/>
              <a:t>Longevity of Durable goods - </a:t>
            </a:r>
            <a:r>
              <a:rPr lang="en-GB" dirty="0"/>
              <a:t>Status-related consumption that is not considered “wealth” (i.e. most of non-durable status-related consumption) cannot be inherited (bequeathed) but all else would be.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18718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Demand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(benefit from status consumption) ensures that all consumers –benefit from high non-durable consumption relative to their needs</a:t>
            </a:r>
          </a:p>
          <a:p>
            <a:r>
              <a:rPr lang="en-GB" dirty="0"/>
              <a:t>A2 (durable good longevity) separates the long-term consumption from short-term consumption in the context of differences in consumer wealth levels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Definitions: Excess Non-Durable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dirty="0"/>
              <a:t>How do we define needs? </a:t>
            </a:r>
          </a:p>
          <a:p>
            <a:pPr lvl="1"/>
            <a:r>
              <a:rPr lang="en-GB" dirty="0"/>
              <a:t>We accept the </a:t>
            </a:r>
            <a:r>
              <a:rPr lang="en-GB" dirty="0" err="1"/>
              <a:t>Doyal</a:t>
            </a:r>
            <a:r>
              <a:rPr lang="en-GB" dirty="0"/>
              <a:t>-Gough view and consider needs as only a guarantee of health and autonomy. Therefore status is not a basic need. </a:t>
            </a:r>
          </a:p>
          <a:p>
            <a:pPr lvl="1"/>
            <a:endParaRPr lang="en-GB" dirty="0"/>
          </a:p>
          <a:p>
            <a:r>
              <a:rPr lang="en-GB" i="1" dirty="0"/>
              <a:t>Defining Excess</a:t>
            </a:r>
            <a:r>
              <a:rPr lang="en-GB" dirty="0"/>
              <a:t> : Arguing that different households cannot have different basic except for age-composition and cardinality, we argue that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Anything above the cost of needs is of some potential status value to the consumer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 durable goods purchased are also of some status value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All else are basic needs</a:t>
            </a:r>
          </a:p>
          <a:p>
            <a:r>
              <a:rPr lang="en-GB" i="1" dirty="0"/>
              <a:t>Empirical interpretation of needs</a:t>
            </a:r>
            <a:r>
              <a:rPr lang="en-GB" dirty="0"/>
              <a:t>: We argue that food would carry some status value in societies where food security problems are widespread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94467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EBB5-8A45-4C76-ABE2-4A3C95E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Consumption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146-E2CC-49F4-95A5-01CD8B2F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Goods that can be transferred over generation as the durable goods relevant for status consumption. All else is non-durable consumption.</a:t>
            </a:r>
          </a:p>
          <a:p>
            <a:r>
              <a:rPr lang="en-US" dirty="0"/>
              <a:t>The LSMS survey which we rely upon provides assets owned by consumers for all the countries surveyed.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751B-63E1-4A8E-8F20-9D7D686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53149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13558</TotalTime>
  <Words>1425</Words>
  <Application>Microsoft Office PowerPoint</Application>
  <PresentationFormat>On-screen Show (16:9)</PresentationFormat>
  <Paragraphs>156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Effra Bold</vt:lpstr>
      <vt:lpstr>Calibri Light</vt:lpstr>
      <vt:lpstr>Effra Light</vt:lpstr>
      <vt:lpstr>Cambria Math</vt:lpstr>
      <vt:lpstr>Effra</vt:lpstr>
      <vt:lpstr>Calibri</vt:lpstr>
      <vt:lpstr>UoR Theme</vt:lpstr>
      <vt:lpstr>Office Theme</vt:lpstr>
      <vt:lpstr>Status Consumption under extreme inequalities</vt:lpstr>
      <vt:lpstr>Conspicuous or status-related Consumption</vt:lpstr>
      <vt:lpstr>Does status consumption exist in  developing countries?</vt:lpstr>
      <vt:lpstr>Why do we want status goods?</vt:lpstr>
      <vt:lpstr>Does consumption influence status?</vt:lpstr>
      <vt:lpstr>Status and Consumption</vt:lpstr>
      <vt:lpstr>Status Demand Assumptions</vt:lpstr>
      <vt:lpstr>Definitions: Excess Non-Durable Consumption</vt:lpstr>
      <vt:lpstr>Durable Consumption</vt:lpstr>
      <vt:lpstr>Modelling Status Consumption</vt:lpstr>
      <vt:lpstr>A model for Status Demand (contd.)</vt:lpstr>
      <vt:lpstr>Comparing economies – the role of occupation vs region</vt:lpstr>
      <vt:lpstr>Tanzania</vt:lpstr>
      <vt:lpstr>Nigeria</vt:lpstr>
      <vt:lpstr>Interpreting non-parametric and descriptive data</vt:lpstr>
      <vt:lpstr>Parametric Analysis</vt:lpstr>
      <vt:lpstr>Parametric Analysis (contd.)</vt:lpstr>
      <vt:lpstr>Parametric Analysis (contd.)</vt:lpstr>
      <vt:lpstr>Results for Tanzania</vt:lpstr>
      <vt:lpstr>Results for Nigeria</vt:lpstr>
      <vt:lpstr>Quantile regression - Tanzania</vt:lpstr>
      <vt:lpstr>Quantile regression - Nigeria</vt:lpstr>
      <vt:lpstr>Conclusions</vt:lpstr>
      <vt:lpstr>How is this different from visible consumption?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589</cp:revision>
  <cp:lastPrinted>2016-03-21T20:49:46Z</cp:lastPrinted>
  <dcterms:created xsi:type="dcterms:W3CDTF">2016-03-21T20:49:46Z</dcterms:created>
  <dcterms:modified xsi:type="dcterms:W3CDTF">2021-10-24T12:02:46Z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