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840" r:id="rId2"/>
  </p:sldMasterIdLst>
  <p:notesMasterIdLst>
    <p:notesMasterId r:id="rId7"/>
  </p:notesMasterIdLst>
  <p:handoutMasterIdLst>
    <p:handoutMasterId r:id="rId8"/>
  </p:handoutMasterIdLst>
  <p:sldIdLst>
    <p:sldId id="301" r:id="rId3"/>
    <p:sldId id="302" r:id="rId4"/>
    <p:sldId id="304" r:id="rId5"/>
    <p:sldId id="303" r:id="rId6"/>
  </p:sldIdLst>
  <p:sldSz cx="9144000" cy="5143500" type="screen16x9"/>
  <p:notesSz cx="6718300" cy="98679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Effra" panose="020B0604020202020204" charset="0"/>
      <p:regular r:id="rId15"/>
      <p:bold r:id="rId16"/>
      <p:italic r:id="rId17"/>
      <p:boldItalic r:id="rId18"/>
    </p:embeddedFont>
    <p:embeddedFont>
      <p:font typeface="Effra Bold" panose="020B0604020202020204" charset="0"/>
      <p:bold r:id="rId19"/>
    </p:embeddedFont>
    <p:embeddedFont>
      <p:font typeface="Effra Light" panose="020B0604020202020204" charset="0"/>
      <p:regular r:id="rId20"/>
      <p:italic r:id="rId21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F1FB"/>
    <a:srgbClr val="D799A1"/>
    <a:srgbClr val="BF0071"/>
    <a:srgbClr val="7EAF35"/>
    <a:srgbClr val="F3F3F3"/>
    <a:srgbClr val="F0F0F0"/>
    <a:srgbClr val="EEEEEE"/>
    <a:srgbClr val="FDFD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990" autoAdjust="0"/>
  </p:normalViewPr>
  <p:slideViewPr>
    <p:cSldViewPr>
      <p:cViewPr varScale="1">
        <p:scale>
          <a:sx n="137" d="100"/>
          <a:sy n="137" d="100"/>
        </p:scale>
        <p:origin x="120" y="240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-1326" y="-102"/>
      </p:cViewPr>
      <p:guideLst>
        <p:guide orient="horz" pos="3108"/>
        <p:guide pos="211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13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/>
          <a:lstStyle>
            <a:lvl1pPr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6825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/>
          <a:lstStyle>
            <a:lvl1pPr algn="r"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6825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algn="r" eaLnBrk="1" hangingPunct="1">
              <a:defRPr sz="120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fld id="{5C24E9C8-3A95-493E-88C0-5F2296E45E4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>
            <a:lvl1pPr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>
            <a:lvl1pPr algn="r"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8" y="739775"/>
            <a:ext cx="657860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7888"/>
            <a:ext cx="53752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algn="r" eaLnBrk="1" hangingPunct="1">
              <a:defRPr sz="1200" smtClean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fld id="{11552EB4-1397-4A19-91D2-50C32A30D6E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6627" name="Text Placeholder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en-GB" dirty="0">
              <a:latin typeface="Effra" panose="020B0604020202020204" charset="0"/>
            </a:endParaRPr>
          </a:p>
        </p:txBody>
      </p:sp>
      <p:sp>
        <p:nvSpPr>
          <p:cNvPr id="26628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fld id="{2AEB3F89-B50F-43D5-B70E-0B823D2B0839}" type="slidenum">
              <a:rPr lang="en-US" altLang="en-US" sz="120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84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24800" y="1660500"/>
            <a:ext cx="3888000" cy="324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81327" y="1660500"/>
            <a:ext cx="3888000" cy="324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A8D3C-306F-42F2-BFD0-7BDAA9A2E94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8824349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09E884D-34DE-4261-8EE9-C65F8F0EDA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92158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1EAD16-0DE7-4E08-AD7C-61EF2956CB5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010873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BF62DA-864E-4564-8F83-14AB00A5C2C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914388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FA4F400-B78B-4C9F-B8B5-910222ABFAF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428236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89A73A-1690-4CCF-9603-DF862003FFE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92708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 marL="17970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80604020202020204" charset="0"/>
              <a:buChar char="•"/>
              <a:defRPr>
                <a:solidFill>
                  <a:schemeClr val="tx2"/>
                </a:solidFill>
              </a:defRPr>
            </a:lvl1pPr>
            <a:lvl2pPr marL="539750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3656A"/>
              </a:buClr>
              <a:buSzTx/>
              <a:buFont typeface="Effra" panose="020B0603020203020204" pitchFamily="34" charset="0"/>
              <a:buChar char="•"/>
              <a:defRPr>
                <a:solidFill>
                  <a:schemeClr val="tx2"/>
                </a:solidFill>
              </a:defRPr>
            </a:lvl2pPr>
            <a:lvl3pPr marL="89979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•"/>
              <a:defRPr>
                <a:solidFill>
                  <a:schemeClr val="tx2"/>
                </a:solidFill>
              </a:defRPr>
            </a:lvl3pPr>
            <a:lvl4pPr marL="1259840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&gt;"/>
              <a:defRPr>
                <a:solidFill>
                  <a:schemeClr val="tx2"/>
                </a:solidFill>
              </a:defRPr>
            </a:lvl4pPr>
            <a:lvl5pPr marL="161988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-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5FF22A5-BDCE-40F7-8916-DA00A2D3EA0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268203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4849186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222444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137290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1027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fld id="{CDC63CA9-2863-4C1C-9C8F-58E2FE97848E}" type="datetimeFigureOut">
              <a:rPr lang="en-US" altLang="en-US"/>
              <a:pPr>
                <a:defRPr/>
              </a:pPr>
              <a:t>6/12/2022</a:t>
            </a:fld>
            <a:endParaRPr lang="en-US" altLang="en-US"/>
          </a:p>
        </p:txBody>
      </p:sp>
      <p:sp>
        <p:nvSpPr>
          <p:cNvPr id="5" name="Footer Placeholder 1028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58FB-6AB2-4D3E-8820-9BBA08918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62617"/>
      </p:ext>
    </p:extLst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EBCD9-9174-4C00-A088-B9BE81ADA03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2346224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2504" cy="3394472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151"/>
            <a:ext cx="4032504" cy="3394472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1027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fld id="{F1562241-94B9-40D7-87A5-05E5CEEBA2BE}" type="datetimeFigureOut">
              <a:rPr lang="en-US" altLang="en-US"/>
              <a:pPr>
                <a:defRPr/>
              </a:pPr>
              <a:t>6/12/2022</a:t>
            </a:fld>
            <a:endParaRPr lang="en-US" altLang="en-US"/>
          </a:p>
        </p:txBody>
      </p:sp>
      <p:sp>
        <p:nvSpPr>
          <p:cNvPr id="6" name="Footer Placeholder 1028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0C0B8-0492-4B7D-B733-53D47FB2A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89008"/>
      </p:ext>
    </p:extLst>
  </p:cSld>
  <p:clrMapOvr>
    <a:masterClrMapping/>
  </p:clrMapOvr>
  <p:transition>
    <p:fade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96C138-A0C4-4340-B74D-6F0CD4DEC2CD}" type="datetimeFigureOut">
              <a:rPr lang="en-US" altLang="en-US" smtClean="0"/>
              <a:pPr>
                <a:defRPr/>
              </a:pPr>
              <a:t>6/12/2022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8E3E1-EDE7-4033-BA08-0F3655193C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36685"/>
      </p:ext>
    </p:extLst>
  </p:cSld>
  <p:clrMapOvr>
    <a:masterClrMapping/>
  </p:clrMapOvr>
  <p:transition>
    <p:fade/>
  </p:transition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75B6EF-FA4B-4EBE-AF6A-7A35928A581D}" type="datetimeFigureOut">
              <a:rPr lang="en-US" smtClean="0"/>
              <a:pPr>
                <a:defRPr/>
              </a:pPr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7819008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A8456-EFE9-4973-A4DC-8967F112F6FD}" type="datetimeFigureOut">
              <a:rPr lang="en-US" smtClean="0"/>
              <a:pPr>
                <a:defRPr/>
              </a:pPr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3EA458-A00F-4FCF-A4D2-CE35A1127597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8730714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7432CB-609A-4073-A00A-2C8A7923E480}" type="datetimeFigureOut">
              <a:rPr lang="en-US" altLang="en-US" smtClean="0"/>
              <a:pPr>
                <a:defRPr/>
              </a:pPr>
              <a:t>6/12/2022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BC033-1D56-4E21-9D51-FFCA08BFDC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94665"/>
      </p:ext>
    </p:extLst>
  </p:cSld>
  <p:clrMapOvr>
    <a:masterClrMapping/>
  </p:clrMapOvr>
  <p:transition>
    <p:fade/>
  </p:transition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DF30D0-F1F8-45C1-A1BC-22A99C13BE84}" type="datetimeFigureOut">
              <a:rPr lang="en-US" smtClean="0"/>
              <a:pPr>
                <a:defRPr/>
              </a:pPr>
              <a:t>6/12/2022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9FC41-64C0-445B-B5F6-BF3E976EB4AE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2877089"/>
      </p:ext>
    </p:extLst>
  </p:cSld>
  <p:clrMapOvr>
    <a:masterClrMapping/>
  </p:clrMapOvr>
  <p:transition>
    <p:fade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53FA37-56EC-4856-AA87-0FB37638EE1E}" type="datetimeFigureOut">
              <a:rPr lang="en-US" smtClean="0"/>
              <a:pPr>
                <a:defRPr/>
              </a:pPr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AE04A5-F6AC-43BF-B975-8B278B8ABABB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72397627"/>
      </p:ext>
    </p:extLst>
  </p:cSld>
  <p:clrMapOvr>
    <a:masterClrMapping/>
  </p:clrMapOvr>
  <p:transition>
    <p:fade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6D33F0-C866-49CD-9A8D-87C788497108}" type="datetimeFigureOut">
              <a:rPr lang="en-US" smtClean="0"/>
              <a:pPr>
                <a:defRPr/>
              </a:pPr>
              <a:t>6/12/2022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F0013-1DD6-4175-BFB9-CB285DE91374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68172707"/>
      </p:ext>
    </p:extLst>
  </p:cSld>
  <p:clrMapOvr>
    <a:masterClrMapping/>
  </p:clrMapOvr>
  <p:transition>
    <p:fade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8BC874-228D-4345-BCB2-1B94E993F020}" type="datetimeFigureOut">
              <a:rPr lang="en-US" smtClean="0"/>
              <a:pPr>
                <a:defRPr/>
              </a:pPr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3C0A-43B8-4C34-B1A8-5838DA63F31D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64958134"/>
      </p:ext>
    </p:extLst>
  </p:cSld>
  <p:clrMapOvr>
    <a:masterClrMapping/>
  </p:clrMapOvr>
  <p:transition>
    <p:fade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B99DC9-2CCD-454E-B26E-EDCE3CD1F413}" type="datetimeFigureOut">
              <a:rPr lang="en-US" smtClean="0"/>
              <a:pPr>
                <a:defRPr/>
              </a:pPr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F806E-E709-44A5-86CC-0759AFD05035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54688316"/>
      </p:ext>
    </p:extLst>
  </p:cSld>
  <p:clrMapOvr>
    <a:masterClrMapping/>
  </p:clrMapOvr>
  <p:transition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 bwMode="hidden">
          <a:xfrm>
            <a:off x="0" y="3429000"/>
            <a:ext cx="91440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424" r="7953" b="22234"/>
          <a:stretch>
            <a:fillRect/>
          </a:stretch>
        </p:blipFill>
        <p:spPr bwMode="auto">
          <a:xfrm>
            <a:off x="0" y="1714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 bwMode="hidden">
          <a:xfrm>
            <a:off x="0" y="0"/>
            <a:ext cx="91440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sp>
        <p:nvSpPr>
          <p:cNvPr id="15" name="TextBox 16"/>
          <p:cNvSpPr txBox="1">
            <a:spLocks noChangeArrowheads="1"/>
          </p:cNvSpPr>
          <p:nvPr userDrawn="1"/>
        </p:nvSpPr>
        <p:spPr bwMode="auto">
          <a:xfrm>
            <a:off x="425450" y="4984750"/>
            <a:ext cx="20161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D2002E"/>
              </a:buClr>
              <a:buFont typeface="Arial" panose="020B0604020202020204" pitchFamily="34" charset="0"/>
              <a:buNone/>
            </a:pPr>
            <a:r>
              <a:rPr lang="en-GB" altLang="en-US" sz="800">
                <a:solidFill>
                  <a:schemeClr val="bg2"/>
                </a:solidFill>
              </a:rPr>
              <a:t>Copyright University of Reading</a:t>
            </a:r>
          </a:p>
        </p:txBody>
      </p:sp>
      <p:pic>
        <p:nvPicPr>
          <p:cNvPr id="16" name="Picture 55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24800" y="3489852"/>
            <a:ext cx="7920038" cy="694134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24800" y="857250"/>
            <a:ext cx="8280000" cy="689850"/>
          </a:xfrm>
        </p:spPr>
        <p:txBody>
          <a:bodyPr/>
          <a:lstStyle>
            <a:lvl1pPr defTabSz="-635">
              <a:lnSpc>
                <a:spcPct val="90000"/>
              </a:lnSpc>
              <a:tabLst>
                <a:tab pos="4038600" algn="l"/>
              </a:tabLst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7512" y="0"/>
            <a:ext cx="2858344" cy="758051"/>
          </a:xfrm>
          <a:solidFill>
            <a:schemeClr val="accent1"/>
          </a:solidFill>
        </p:spPr>
        <p:txBody>
          <a:bodyPr lIns="72000" tIns="288000" rIns="72000" bIns="3600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714500"/>
            <a:ext cx="9144000" cy="17145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sldNum" sz="quarter" idx="17"/>
          </p:nvPr>
        </p:nvSpPr>
        <p:spPr/>
        <p:txBody>
          <a:bodyPr/>
          <a:lstStyle>
            <a:lvl1pPr algn="r"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8BE62F2C-5F5D-4F1F-B829-F41AEA17CAA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8"/>
          </p:nvPr>
        </p:nvSpPr>
        <p:spPr>
          <a:xfrm>
            <a:off x="3124200" y="4678363"/>
            <a:ext cx="2895600" cy="1889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eaLnBrk="1" hangingPunct="1"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Copyright University of Reading</a:t>
            </a:r>
            <a:endParaRPr lang="en-GB" dirty="0"/>
          </a:p>
        </p:txBody>
      </p:sp>
      <p:sp>
        <p:nvSpPr>
          <p:cNvPr id="19" name="Date Placeholder 1"/>
          <p:cNvSpPr>
            <a:spLocks noGrp="1"/>
          </p:cNvSpPr>
          <p:nvPr>
            <p:ph type="dt" sz="half" idx="19"/>
          </p:nvPr>
        </p:nvSpPr>
        <p:spPr>
          <a:xfrm>
            <a:off x="425450" y="4678363"/>
            <a:ext cx="2133600" cy="1889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hangingPunct="1">
              <a:defRPr sz="1200" dirty="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Wednesday, 11 June 2014</a:t>
            </a:r>
          </a:p>
        </p:txBody>
      </p:sp>
    </p:spTree>
    <p:extLst>
      <p:ext uri="{BB962C8B-B14F-4D97-AF65-F5344CB8AC3E}">
        <p14:creationId xmlns:p14="http://schemas.microsoft.com/office/powerpoint/2010/main" val="196897327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E2A7C-D904-4027-8E63-FF373CAAA7C0}" type="datetimeFigureOut">
              <a:rPr lang="en-US" smtClean="0"/>
              <a:pPr>
                <a:defRPr/>
              </a:pPr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611D77-F33D-4C03-A50B-E50B32F194BF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24120410"/>
      </p:ext>
    </p:extLst>
  </p:cSld>
  <p:clrMapOvr>
    <a:masterClrMapping/>
  </p:clrMapOvr>
  <p:transition>
    <p:fade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48E6C-542A-4D49-9BFD-9EC0C2896A1E}" type="datetimeFigureOut">
              <a:rPr lang="en-US" smtClean="0"/>
              <a:pPr>
                <a:defRPr/>
              </a:pPr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B04E0-16D6-484B-BD7B-7CE13B5C5C2E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4925994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AA63999-364B-42DC-9B80-59FC97D2F8B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5909876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24800" y="1660500"/>
            <a:ext cx="3888000" cy="324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81327" y="1660500"/>
            <a:ext cx="3888000" cy="324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57B1D9-2C12-4F9B-9277-5C00B513411C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6084349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357504"/>
            <a:ext cx="8280000" cy="442849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3DBE5-FA3D-45C0-A34F-0FE6CF4217A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26836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357504"/>
            <a:ext cx="8280000" cy="4428492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6B086-1DC1-4182-8EE9-8D68177CE34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39668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splash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-238125" y="2932113"/>
            <a:ext cx="102028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9600" dirty="0">
                <a:solidFill>
                  <a:schemeClr val="bg1"/>
                </a:solidFill>
                <a:latin typeface="+mj-lt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327834"/>
          </a:xfrm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51520" y="2859822"/>
            <a:ext cx="2304000" cy="360000"/>
          </a:xfrm>
          <a:solidFill>
            <a:schemeClr val="bg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51520" y="4227934"/>
            <a:ext cx="5256584" cy="360000"/>
          </a:xfrm>
          <a:solidFill>
            <a:schemeClr val="bg1"/>
          </a:solidFill>
        </p:spPr>
        <p:txBody>
          <a:bodyPr lIns="90000" tIns="46800" rIns="90000" bIns="46800"/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0EEF15-85D0-4206-A3C8-518E485208F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451104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plash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-238125" y="2932113"/>
            <a:ext cx="102028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9600" dirty="0">
                <a:latin typeface="+mj-lt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327834"/>
          </a:xfrm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51520" y="2859822"/>
            <a:ext cx="2304000" cy="360000"/>
          </a:xfrm>
          <a:solidFill>
            <a:schemeClr val="accent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51520" y="4227934"/>
            <a:ext cx="5256584" cy="360000"/>
          </a:xfrm>
          <a:solidFill>
            <a:schemeClr val="accent1"/>
          </a:solidFill>
        </p:spPr>
        <p:txBody>
          <a:bodyPr lIns="90000" tIns="46800" rIns="90000" bIns="46800"/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722F4-AFC0-4B95-B201-9482EAF81E8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13875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4000">
              <a:srgbClr val="DEF2E7"/>
            </a:gs>
            <a:gs pos="79000">
              <a:srgbClr val="C5F1FB"/>
            </a:gs>
            <a:gs pos="0">
              <a:srgbClr val="C5F1FB"/>
            </a:gs>
            <a:gs pos="0">
              <a:schemeClr val="accent1">
                <a:lumMod val="5000"/>
                <a:lumOff val="95000"/>
              </a:schemeClr>
            </a:gs>
            <a:gs pos="93000">
              <a:srgbClr val="C5F1FB"/>
            </a:gs>
            <a:gs pos="100000">
              <a:srgbClr val="C5F1FB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5450" y="925513"/>
            <a:ext cx="8278813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GB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660525"/>
            <a:ext cx="8278813" cy="29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4678363"/>
            <a:ext cx="6762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 eaLnBrk="1" hangingPunct="1"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3CEF7AC-909A-4DF0-A468-41523B6692F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1030" name="Picture 53" descr="Device-black"/>
          <p:cNvPicPr>
            <a:picLocks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50" descr="Device-wine"/>
          <p:cNvPicPr>
            <a:picLocks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55" descr="Device-white"/>
          <p:cNvPicPr>
            <a:picLocks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 cap="all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39750" indent="-179388" algn="l" rtl="0" fontAlgn="base">
        <a:spcBef>
          <a:spcPct val="20000"/>
        </a:spcBef>
        <a:spcAft>
          <a:spcPct val="0"/>
        </a:spcAft>
        <a:buClr>
          <a:srgbClr val="63656A"/>
        </a:buClr>
        <a:buFont typeface="Effra" panose="020B0604020202020204" charset="0"/>
        <a:buChar char="•"/>
        <a:defRPr sz="2000">
          <a:solidFill>
            <a:schemeClr val="tx2"/>
          </a:solidFill>
          <a:latin typeface="+mn-lt"/>
        </a:defRPr>
      </a:lvl2pPr>
      <a:lvl3pPr marL="898525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•"/>
        <a:defRPr sz="2000">
          <a:solidFill>
            <a:schemeClr val="tx2"/>
          </a:solidFill>
          <a:latin typeface="+mn-lt"/>
        </a:defRPr>
      </a:lvl3pPr>
      <a:lvl4pPr marL="1258888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&gt;"/>
        <a:defRPr sz="2000">
          <a:solidFill>
            <a:schemeClr val="tx2"/>
          </a:solidFill>
          <a:latin typeface="+mn-lt"/>
        </a:defRPr>
      </a:lvl4pPr>
      <a:lvl5pPr marL="1619250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-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DEF2E7"/>
            </a:gs>
            <a:gs pos="79000">
              <a:srgbClr val="C5F1FB"/>
            </a:gs>
            <a:gs pos="0">
              <a:srgbClr val="C5F1FB"/>
            </a:gs>
            <a:gs pos="0">
              <a:schemeClr val="accent1">
                <a:lumMod val="5000"/>
                <a:lumOff val="95000"/>
              </a:schemeClr>
            </a:gs>
            <a:gs pos="93000">
              <a:srgbClr val="C5F1FB"/>
            </a:gs>
            <a:gs pos="100000">
              <a:srgbClr val="C5F1FB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CEF7AC-909A-4DF0-A468-41523B6692F4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  <p:pic>
        <p:nvPicPr>
          <p:cNvPr id="7" name="Picture 53" descr="Device-black">
            <a:extLst>
              <a:ext uri="{FF2B5EF4-FFF2-40B4-BE49-F238E27FC236}">
                <a16:creationId xmlns:a16="http://schemas.microsoft.com/office/drawing/2014/main" id="{3A24FCD6-0B1E-4096-8613-7A86472A83DA}"/>
              </a:ext>
            </a:extLst>
          </p:cNvPr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>
            <a:extLst>
              <a:ext uri="{FF2B5EF4-FFF2-40B4-BE49-F238E27FC236}">
                <a16:creationId xmlns:a16="http://schemas.microsoft.com/office/drawing/2014/main" id="{DD84E441-00C2-4CBD-8DFF-AE1278F363AF}"/>
              </a:ext>
            </a:extLst>
          </p:cNvPr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>
            <a:extLst>
              <a:ext uri="{FF2B5EF4-FFF2-40B4-BE49-F238E27FC236}">
                <a16:creationId xmlns:a16="http://schemas.microsoft.com/office/drawing/2014/main" id="{5ECD53A7-D67C-4C96-AD87-AA8E0C774F9E}"/>
              </a:ext>
            </a:extLst>
          </p:cNvPr>
          <p:cNvPicPr>
            <a:picLocks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404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Srivastava@pgr.reading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topic/The-Theory-of-the-Leisure-Class" TargetMode="External"/><Relationship Id="rId2" Type="http://schemas.openxmlformats.org/officeDocument/2006/relationships/hyperlink" Target="https://global.oup.com/academic/product/choosing-the-right-pond-9780195049459" TargetMode="Externa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Status competitions under income differences</a:t>
            </a:r>
            <a:endParaRPr lang="zh-CN" altLang="en-GB" dirty="0"/>
          </a:p>
        </p:txBody>
      </p:sp>
      <p:sp>
        <p:nvSpPr>
          <p:cNvPr id="25603" name="Subtit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2701926"/>
            <a:ext cx="7467600" cy="124142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GB" altLang="zh-CN" dirty="0"/>
          </a:p>
          <a:p>
            <a:r>
              <a:rPr lang="en-US" altLang="zh-CN" dirty="0"/>
              <a:t>Department of Economics  </a:t>
            </a:r>
          </a:p>
          <a:p>
            <a:r>
              <a:rPr lang="en-US" altLang="zh-CN" dirty="0">
                <a:hlinkClick r:id="rId3"/>
              </a:rPr>
              <a:t>a.srivastava@pgr.reading.ac.uk</a:t>
            </a:r>
            <a:endParaRPr lang="en-US" altLang="zh-CN" dirty="0"/>
          </a:p>
          <a:p>
            <a:endParaRPr lang="zh-CN" altLang="en-GB" dirty="0"/>
          </a:p>
        </p:txBody>
      </p:sp>
    </p:spTree>
    <p:extLst>
      <p:ext uri="{BB962C8B-B14F-4D97-AF65-F5344CB8AC3E}">
        <p14:creationId xmlns:p14="http://schemas.microsoft.com/office/powerpoint/2010/main" val="20371850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114" y="452438"/>
            <a:ext cx="7886700" cy="993775"/>
          </a:xfrm>
        </p:spPr>
        <p:txBody>
          <a:bodyPr/>
          <a:lstStyle/>
          <a:p>
            <a:r>
              <a:rPr lang="en-GB" dirty="0"/>
              <a:t>Status Competitions – 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67" y="1428750"/>
            <a:ext cx="7886700" cy="3262312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Competitions for status had  been recognised by Veblen (1899).</a:t>
            </a:r>
          </a:p>
          <a:p>
            <a:r>
              <a:rPr lang="en-GB" dirty="0"/>
              <a:t>Veblen’s ideas are now assimilated as conspicuous consumption </a:t>
            </a:r>
          </a:p>
          <a:p>
            <a:r>
              <a:rPr lang="en-GB" dirty="0"/>
              <a:t>The idea of futility of conspicuous consumption is key to modern interpretation – notably by Frank (1987).</a:t>
            </a:r>
          </a:p>
          <a:p>
            <a:r>
              <a:rPr lang="en-GB" dirty="0"/>
              <a:t>There are some competitions that are fuelled by uncertain investments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5967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0B0B-8112-64B4-664F-0A92FC5D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Status Competitions </a:t>
            </a:r>
            <a:br>
              <a:rPr lang="en-US" dirty="0"/>
            </a:br>
            <a:r>
              <a:rPr lang="en-US" dirty="0"/>
              <a:t>as a game of uncertainty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FAC7-5457-0C22-FB8F-1A7EF3BCA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B3658-053B-7EBB-66C4-D4F9CD5B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7518179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DC6D-27E3-B38E-7F85-4017A823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BDBFD-3B36-9C21-178E-4B6B2E263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sng" dirty="0">
                <a:solidFill>
                  <a:srgbClr val="222222"/>
                </a:solidFill>
                <a:effectLst/>
                <a:hlinkClick r:id="rId2"/>
              </a:rPr>
              <a:t>Choosing the Right Pond - Robert H. Frank</a:t>
            </a:r>
            <a:endParaRPr lang="en-US" b="0" i="0" u="sng" dirty="0">
              <a:solidFill>
                <a:srgbClr val="222222"/>
              </a:solidFill>
              <a:effectLst/>
            </a:endParaRPr>
          </a:p>
          <a:p>
            <a:r>
              <a:rPr lang="en-US" b="0" i="0" u="sng" dirty="0">
                <a:solidFill>
                  <a:srgbClr val="222222"/>
                </a:solidFill>
                <a:effectLst/>
                <a:hlinkClick r:id="rId3"/>
              </a:rPr>
              <a:t>The Theory of the Leisure Class - Thorstein Veblen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endParaRPr lang="en-US" b="0" i="0" dirty="0">
              <a:solidFill>
                <a:srgbClr val="222222"/>
              </a:solidFill>
              <a:effectLst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D193F-6A9E-7B67-4B52-19AEA972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0855861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UoR Theme">
  <a:themeElements>
    <a:clrScheme name="Anurag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E79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Effra Bold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8100">
          <a:solidFill>
            <a:schemeClr val="accent1"/>
          </a:solidFill>
        </a:ln>
      </a:spPr>
      <a:bodyPr wrap="none">
        <a:spAutoFit/>
      </a:bodyPr>
      <a:lstStyle>
        <a:defPPr>
          <a:defRPr dirty="0">
            <a:solidFill>
              <a:schemeClr val="tx2"/>
            </a:solidFill>
            <a:latin typeface="+mn-lt"/>
          </a:defRPr>
        </a:defPPr>
      </a:lstStyle>
    </a:spDef>
    <a:lnDef>
      <a:spPr bwMode="auto">
        <a:noFill/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UoR Theme 1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D2002E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E5AAAD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2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F7945"/>
        </a:accent1>
        <a:accent2>
          <a:srgbClr val="D2002E"/>
        </a:accent2>
        <a:accent3>
          <a:srgbClr val="FFFFFF"/>
        </a:accent3>
        <a:accent4>
          <a:srgbClr val="43464C"/>
        </a:accent4>
        <a:accent5>
          <a:srgbClr val="F6BEB0"/>
        </a:accent5>
        <a:accent6>
          <a:srgbClr val="BE0029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3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9A84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AACAC2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4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8ABD24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C4DBAC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5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AEEF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AAD3F6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6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79679C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BEB8CB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7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6007E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F0AAC0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nurag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E79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13979</TotalTime>
  <Words>102</Words>
  <Application>Microsoft Office PowerPoint</Application>
  <PresentationFormat>On-screen Show (16:9)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Calibri Light</vt:lpstr>
      <vt:lpstr>Arial</vt:lpstr>
      <vt:lpstr>Calibri</vt:lpstr>
      <vt:lpstr>Effra</vt:lpstr>
      <vt:lpstr>Effra Light</vt:lpstr>
      <vt:lpstr>Effra Bold</vt:lpstr>
      <vt:lpstr>UoR Theme</vt:lpstr>
      <vt:lpstr>Office Theme</vt:lpstr>
      <vt:lpstr>Status competitions under income differences</vt:lpstr>
      <vt:lpstr>Status Competitions – An overview</vt:lpstr>
      <vt:lpstr>Status Competitions  as a game of uncertainty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jennyhunny bloom</dc:creator>
  <cp:lastModifiedBy>Anurag Srivastava</cp:lastModifiedBy>
  <cp:revision>669</cp:revision>
  <cp:lastPrinted>2016-03-21T20:49:46Z</cp:lastPrinted>
  <dcterms:created xsi:type="dcterms:W3CDTF">2016-03-21T20:49:46Z</dcterms:created>
  <dcterms:modified xsi:type="dcterms:W3CDTF">2022-06-12T08:14:39Z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2057-10.1.0.5444</vt:lpwstr>
  </property>
</Properties>
</file>